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687" r:id="rId2"/>
  </p:sldMasterIdLst>
  <p:notesMasterIdLst>
    <p:notesMasterId r:id="rId74"/>
  </p:notesMasterIdLst>
  <p:sldIdLst>
    <p:sldId id="389" r:id="rId3"/>
    <p:sldId id="274" r:id="rId4"/>
    <p:sldId id="372" r:id="rId5"/>
    <p:sldId id="511" r:id="rId6"/>
    <p:sldId id="509" r:id="rId7"/>
    <p:sldId id="376" r:id="rId8"/>
    <p:sldId id="377" r:id="rId9"/>
    <p:sldId id="373" r:id="rId10"/>
    <p:sldId id="378" r:id="rId11"/>
    <p:sldId id="427" r:id="rId12"/>
    <p:sldId id="512" r:id="rId13"/>
    <p:sldId id="276" r:id="rId14"/>
    <p:sldId id="277" r:id="rId15"/>
    <p:sldId id="279" r:id="rId16"/>
    <p:sldId id="281" r:id="rId17"/>
    <p:sldId id="283" r:id="rId18"/>
    <p:sldId id="342" r:id="rId19"/>
    <p:sldId id="343" r:id="rId20"/>
    <p:sldId id="346" r:id="rId21"/>
    <p:sldId id="347" r:id="rId22"/>
    <p:sldId id="348" r:id="rId23"/>
    <p:sldId id="344" r:id="rId24"/>
    <p:sldId id="345" r:id="rId25"/>
    <p:sldId id="349" r:id="rId26"/>
    <p:sldId id="513" r:id="rId27"/>
    <p:sldId id="535" r:id="rId28"/>
    <p:sldId id="536" r:id="rId29"/>
    <p:sldId id="504" r:id="rId30"/>
    <p:sldId id="522" r:id="rId31"/>
    <p:sldId id="521" r:id="rId32"/>
    <p:sldId id="525" r:id="rId33"/>
    <p:sldId id="428" r:id="rId34"/>
    <p:sldId id="429" r:id="rId35"/>
    <p:sldId id="430" r:id="rId36"/>
    <p:sldId id="921" r:id="rId37"/>
    <p:sldId id="922" r:id="rId38"/>
    <p:sldId id="923" r:id="rId39"/>
    <p:sldId id="432" r:id="rId40"/>
    <p:sldId id="433" r:id="rId41"/>
    <p:sldId id="434" r:id="rId42"/>
    <p:sldId id="435" r:id="rId43"/>
    <p:sldId id="437" r:id="rId44"/>
    <p:sldId id="505" r:id="rId45"/>
    <p:sldId id="436" r:id="rId46"/>
    <p:sldId id="500" r:id="rId47"/>
    <p:sldId id="501" r:id="rId48"/>
    <p:sldId id="747" r:id="rId49"/>
    <p:sldId id="748" r:id="rId50"/>
    <p:sldId id="749" r:id="rId51"/>
    <p:sldId id="750" r:id="rId52"/>
    <p:sldId id="755" r:id="rId53"/>
    <p:sldId id="763" r:id="rId54"/>
    <p:sldId id="756" r:id="rId55"/>
    <p:sldId id="456" r:id="rId56"/>
    <p:sldId id="457" r:id="rId57"/>
    <p:sldId id="458" r:id="rId58"/>
    <p:sldId id="459" r:id="rId59"/>
    <p:sldId id="460" r:id="rId60"/>
    <p:sldId id="461" r:id="rId61"/>
    <p:sldId id="462" r:id="rId62"/>
    <p:sldId id="464" r:id="rId63"/>
    <p:sldId id="469" r:id="rId64"/>
    <p:sldId id="475" r:id="rId65"/>
    <p:sldId id="895" r:id="rId66"/>
    <p:sldId id="506" r:id="rId67"/>
    <p:sldId id="917" r:id="rId68"/>
    <p:sldId id="918" r:id="rId69"/>
    <p:sldId id="919" r:id="rId70"/>
    <p:sldId id="920" r:id="rId71"/>
    <p:sldId id="912" r:id="rId72"/>
    <p:sldId id="582" r:id="rId73"/>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20" autoAdjust="0"/>
    <p:restoredTop sz="91888" autoAdjust="0"/>
  </p:normalViewPr>
  <p:slideViewPr>
    <p:cSldViewPr>
      <p:cViewPr varScale="1">
        <p:scale>
          <a:sx n="78" d="100"/>
          <a:sy n="78" d="100"/>
        </p:scale>
        <p:origin x="171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5.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charset="-122"/>
              </a:defRPr>
            </a:lvl1pPr>
          </a:lstStyle>
          <a:p>
            <a:pPr>
              <a:defRPr/>
            </a:pPr>
            <a:endParaRPr lang="en-US" altLang="zh-CN"/>
          </a:p>
        </p:txBody>
      </p:sp>
      <p:sp>
        <p:nvSpPr>
          <p:cNvPr id="2150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150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150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charset="-122"/>
              </a:defRPr>
            </a:lvl1pPr>
          </a:lstStyle>
          <a:p>
            <a:pPr>
              <a:defRPr/>
            </a:pPr>
            <a:endParaRPr lang="en-US" altLang="zh-CN"/>
          </a:p>
        </p:txBody>
      </p:sp>
      <p:sp>
        <p:nvSpPr>
          <p:cNvPr id="2150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BAF166D3-233F-4F2A-A530-90CC5FC762FF}" type="slidenum">
              <a:rPr lang="en-US" altLang="zh-CN"/>
              <a:pPr>
                <a:defRPr/>
              </a:pPr>
              <a:t>‹#›</a:t>
            </a:fld>
            <a:endParaRPr lang="en-US" altLang="zh-CN"/>
          </a:p>
        </p:txBody>
      </p:sp>
    </p:spTree>
    <p:extLst>
      <p:ext uri="{BB962C8B-B14F-4D97-AF65-F5344CB8AC3E}">
        <p14:creationId xmlns:p14="http://schemas.microsoft.com/office/powerpoint/2010/main" val="13244244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35E52-66F1-46A1-88FB-955DA2B9F61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F71070A-C63F-49E2-9F5E-805A2E03521B}" type="slidenum">
              <a:rPr lang="en-US" altLang="zh-CN"/>
              <a:pPr>
                <a:spcBef>
                  <a:spcPct val="0"/>
                </a:spcBef>
              </a:pPr>
              <a:t>46</a:t>
            </a:fld>
            <a:endParaRPr lang="en-US" altLang="zh-CN"/>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14400" y="4343400"/>
            <a:ext cx="5029200" cy="4114800"/>
          </a:xfrm>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37025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6B8EC7-30A6-496E-AEF0-7C96A69B857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63380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PERL</a:t>
            </a:r>
            <a:r>
              <a:rPr lang="zh-CN" altLang="en-US" dirty="0"/>
              <a:t>是钝化发射极、背部局域扩散（</a:t>
            </a:r>
            <a:r>
              <a:rPr lang="en-US" altLang="zh-CN" dirty="0"/>
              <a:t>Passivated emitter,</a:t>
            </a:r>
            <a:r>
              <a:rPr lang="en-US" altLang="zh-CN" baseline="0" dirty="0"/>
              <a:t> rear locally-</a:t>
            </a:r>
            <a:r>
              <a:rPr lang="en-US" altLang="zh-CN" baseline="0" dirty="0" err="1"/>
              <a:t>diffcused</a:t>
            </a:r>
            <a:r>
              <a:rPr lang="en-US" altLang="zh-CN" baseline="0" dirty="0"/>
              <a:t>, PERL</a:t>
            </a:r>
            <a:r>
              <a:rPr lang="zh-CN" altLang="en-US" baseline="0" dirty="0"/>
              <a:t>）的简称。</a:t>
            </a:r>
            <a:r>
              <a:rPr lang="en-US" altLang="zh-CN" baseline="0" dirty="0"/>
              <a:t>1990</a:t>
            </a:r>
            <a:r>
              <a:rPr lang="zh-CN" altLang="en-US" baseline="0" dirty="0"/>
              <a:t>年，新南威尔士大学的赵建华在</a:t>
            </a:r>
            <a:r>
              <a:rPr lang="en-US" altLang="zh-CN" baseline="0" dirty="0"/>
              <a:t>PERC</a:t>
            </a:r>
            <a:r>
              <a:rPr lang="zh-CN" altLang="en-US" baseline="0" dirty="0"/>
              <a:t>电池结构和工艺的基础上，在电池背面的接触孔 处采用</a:t>
            </a:r>
            <a:r>
              <a:rPr lang="en-US" altLang="zh-CN" baseline="0" dirty="0" err="1"/>
              <a:t>BBr3</a:t>
            </a:r>
            <a:r>
              <a:rPr lang="zh-CN" altLang="en-US" baseline="0" dirty="0"/>
              <a:t>局域化扩散，制备出</a:t>
            </a:r>
            <a:r>
              <a:rPr lang="en-US" altLang="zh-CN" baseline="0" dirty="0"/>
              <a:t>PERL</a:t>
            </a:r>
            <a:r>
              <a:rPr lang="zh-CN" altLang="en-US" baseline="0" dirty="0"/>
              <a:t>电池。</a:t>
            </a:r>
            <a:r>
              <a:rPr lang="en-US" altLang="zh-CN" baseline="0" dirty="0"/>
              <a:t>2001</a:t>
            </a:r>
            <a:r>
              <a:rPr lang="zh-CN" altLang="en-US" baseline="0" dirty="0"/>
              <a:t>年，</a:t>
            </a:r>
            <a:r>
              <a:rPr lang="en-US" altLang="zh-CN" baseline="0" dirty="0"/>
              <a:t>PERL</a:t>
            </a:r>
            <a:r>
              <a:rPr lang="zh-CN" altLang="en-US" baseline="0" dirty="0"/>
              <a:t>电池效率达到</a:t>
            </a:r>
            <a:r>
              <a:rPr lang="en-US" altLang="zh-CN" baseline="0" dirty="0"/>
              <a:t>24.7%</a:t>
            </a:r>
            <a:r>
              <a:rPr lang="zh-CN" altLang="en-US" baseline="0" dirty="0"/>
              <a:t>，接近理论值，保持了硅太阳能电池转换效率记录达</a:t>
            </a:r>
            <a:r>
              <a:rPr lang="en-US" altLang="zh-CN" baseline="0" dirty="0"/>
              <a:t>15</a:t>
            </a:r>
            <a:r>
              <a:rPr lang="zh-CN" altLang="en-US" baseline="0" dirty="0"/>
              <a:t>年之久。</a:t>
            </a:r>
            <a:endParaRPr lang="en-US" altLang="zh-CN" baseline="0" dirty="0"/>
          </a:p>
          <a:p>
            <a:r>
              <a:rPr lang="en-US" altLang="zh-CN" baseline="0" dirty="0"/>
              <a:t>PERL</a:t>
            </a:r>
            <a:r>
              <a:rPr lang="zh-CN" altLang="en-US" baseline="0" dirty="0"/>
              <a:t>电池具有高效率的原因在于：</a:t>
            </a:r>
            <a:endParaRPr lang="en-US" altLang="zh-CN" baseline="0" dirty="0"/>
          </a:p>
          <a:p>
            <a:pPr marL="228600" indent="-228600">
              <a:buAutoNum type="arabicPeriod"/>
            </a:pPr>
            <a:r>
              <a:rPr lang="zh-CN" altLang="en-US" baseline="0" dirty="0"/>
              <a:t>电池正面采用“倒金字塔”，这种结构受光效果优于绒面结构，具有低的反射率，从而提高电池的短路电流。</a:t>
            </a:r>
            <a:endParaRPr lang="en-US" altLang="zh-CN" baseline="0" dirty="0"/>
          </a:p>
          <a:p>
            <a:pPr marL="228600" indent="-228600">
              <a:buAutoNum type="arabicPeriod"/>
            </a:pPr>
            <a:r>
              <a:rPr lang="zh-CN" altLang="en-US" baseline="0" dirty="0"/>
              <a:t>浓磷、淡磷的分区扩散。栅指电极下，浓磷扩散，减少电极接触电阻；受光区域，淡磷扩散，满足横向电阻功率小、且短波响应好的要求；</a:t>
            </a:r>
            <a:endParaRPr lang="en-US" altLang="zh-CN" baseline="0" dirty="0"/>
          </a:p>
          <a:p>
            <a:pPr marL="228600" indent="-228600">
              <a:buAutoNum type="arabicPeriod"/>
            </a:pPr>
            <a:r>
              <a:rPr lang="zh-CN" altLang="en-US" baseline="0" dirty="0"/>
              <a:t>背面进行定域、小面积的硼扩散</a:t>
            </a:r>
            <a:r>
              <a:rPr lang="en-US" altLang="zh-CN" baseline="0" dirty="0"/>
              <a:t>P+</a:t>
            </a:r>
            <a:r>
              <a:rPr lang="zh-CN" altLang="en-US" baseline="0" dirty="0"/>
              <a:t>区，增加硼背面场，蒸铝电极背身又是很好的背反射器，从而进一步提高电池转换效率。</a:t>
            </a:r>
            <a:endParaRPr lang="en-US" altLang="zh-CN" baseline="0" dirty="0"/>
          </a:p>
          <a:p>
            <a:pPr marL="228600" indent="-228600">
              <a:buAutoNum type="arabicPeriod"/>
            </a:pPr>
            <a:r>
              <a:rPr lang="zh-CN" altLang="en-US" baseline="0" dirty="0"/>
              <a:t>双面钝化。发射极的表面钝化降低表面态，减少了前表面的少子复合。而背面钝化使反向饱和电流密度下降，同时光谱响应也得到改善；</a:t>
            </a:r>
            <a:endParaRPr lang="en-US" altLang="zh-CN" baseline="0" dirty="0"/>
          </a:p>
          <a:p>
            <a:pPr marL="0" indent="0">
              <a:buNone/>
            </a:pPr>
            <a:r>
              <a:rPr lang="en-US" altLang="zh-CN" baseline="0" dirty="0"/>
              <a:t>PERL</a:t>
            </a:r>
            <a:r>
              <a:rPr lang="zh-CN" altLang="en-US" baseline="0" dirty="0"/>
              <a:t>电池涉及到好几道光刻工艺，生产成本较高：</a:t>
            </a:r>
            <a:endParaRPr lang="en-US" altLang="zh-CN" baseline="0" dirty="0"/>
          </a:p>
          <a:p>
            <a:pPr marL="0" indent="0">
              <a:buNone/>
            </a:pPr>
            <a:r>
              <a:rPr lang="zh-CN" altLang="en-US" baseline="0" dirty="0"/>
              <a:t>硅片</a:t>
            </a:r>
            <a:r>
              <a:rPr lang="en-US" altLang="zh-CN" baseline="0" dirty="0">
                <a:sym typeface="Wingdings" panose="05000000000000000000" pitchFamily="2" charset="2"/>
              </a:rPr>
              <a:t>”</a:t>
            </a:r>
            <a:r>
              <a:rPr lang="zh-CN" altLang="en-US" baseline="0" dirty="0">
                <a:sym typeface="Wingdings" panose="05000000000000000000" pitchFamily="2" charset="2"/>
              </a:rPr>
              <a:t>倒金字塔</a:t>
            </a:r>
            <a:r>
              <a:rPr lang="en-US" altLang="zh-CN" baseline="0" dirty="0">
                <a:sym typeface="Wingdings" panose="05000000000000000000" pitchFamily="2" charset="2"/>
              </a:rPr>
              <a:t>”</a:t>
            </a:r>
            <a:r>
              <a:rPr lang="zh-CN" altLang="en-US" baseline="0" dirty="0">
                <a:sym typeface="Wingdings" panose="05000000000000000000" pitchFamily="2" charset="2"/>
              </a:rPr>
              <a:t>结构制作</a:t>
            </a:r>
            <a:r>
              <a:rPr lang="en-US" altLang="zh-CN" baseline="0" dirty="0">
                <a:sym typeface="Wingdings" panose="05000000000000000000" pitchFamily="2" charset="2"/>
              </a:rPr>
              <a:t></a:t>
            </a:r>
            <a:r>
              <a:rPr lang="zh-CN" altLang="en-US" baseline="0" dirty="0">
                <a:sym typeface="Wingdings" panose="05000000000000000000" pitchFamily="2" charset="2"/>
              </a:rPr>
              <a:t>背面局域硼扩散</a:t>
            </a:r>
            <a:r>
              <a:rPr lang="en-US" altLang="zh-CN" baseline="0" dirty="0">
                <a:sym typeface="Wingdings" panose="05000000000000000000" pitchFamily="2" charset="2"/>
              </a:rPr>
              <a:t></a:t>
            </a:r>
            <a:r>
              <a:rPr lang="zh-CN" altLang="en-US" baseline="0" dirty="0">
                <a:sym typeface="Wingdings" panose="05000000000000000000" pitchFamily="2" charset="2"/>
              </a:rPr>
              <a:t>栅指电极的浓磷扩散</a:t>
            </a:r>
            <a:r>
              <a:rPr lang="en-US" altLang="zh-CN" baseline="0" dirty="0">
                <a:sym typeface="Wingdings" panose="05000000000000000000" pitchFamily="2" charset="2"/>
              </a:rPr>
              <a:t></a:t>
            </a:r>
            <a:r>
              <a:rPr lang="zh-CN" altLang="en-US" baseline="0" dirty="0">
                <a:sym typeface="Wingdings" panose="05000000000000000000" pitchFamily="2" charset="2"/>
              </a:rPr>
              <a:t>正面的淡磷扩散</a:t>
            </a:r>
            <a:r>
              <a:rPr lang="en-US" altLang="zh-CN" baseline="0" dirty="0">
                <a:sym typeface="Wingdings" panose="05000000000000000000" pitchFamily="2" charset="2"/>
              </a:rPr>
              <a:t></a:t>
            </a:r>
            <a:r>
              <a:rPr lang="en-US" altLang="zh-CN" baseline="0" dirty="0" err="1">
                <a:sym typeface="Wingdings" panose="05000000000000000000" pitchFamily="2" charset="2"/>
              </a:rPr>
              <a:t>SiO2</a:t>
            </a:r>
            <a:r>
              <a:rPr lang="zh-CN" altLang="en-US" baseline="0" dirty="0">
                <a:sym typeface="Wingdings" panose="05000000000000000000" pitchFamily="2" charset="2"/>
              </a:rPr>
              <a:t>减反射层</a:t>
            </a:r>
            <a:r>
              <a:rPr lang="en-US" altLang="zh-CN" baseline="0" dirty="0">
                <a:sym typeface="Wingdings" panose="05000000000000000000" pitchFamily="2" charset="2"/>
              </a:rPr>
              <a:t></a:t>
            </a:r>
            <a:r>
              <a:rPr lang="zh-CN" altLang="en-US" baseline="0" dirty="0">
                <a:sym typeface="Wingdings" panose="05000000000000000000" pitchFamily="2" charset="2"/>
              </a:rPr>
              <a:t>光刻背电极接触孔</a:t>
            </a:r>
            <a:r>
              <a:rPr lang="en-US" altLang="zh-CN" baseline="0" dirty="0">
                <a:sym typeface="Wingdings" panose="05000000000000000000" pitchFamily="2" charset="2"/>
              </a:rPr>
              <a:t></a:t>
            </a:r>
            <a:r>
              <a:rPr lang="zh-CN" altLang="en-US" baseline="0" dirty="0">
                <a:sym typeface="Wingdings" panose="05000000000000000000" pitchFamily="2" charset="2"/>
              </a:rPr>
              <a:t>光刻正面栅指电极引线孔</a:t>
            </a:r>
            <a:r>
              <a:rPr lang="en-US" altLang="zh-CN" baseline="0" dirty="0">
                <a:sym typeface="Wingdings" panose="05000000000000000000" pitchFamily="2" charset="2"/>
              </a:rPr>
              <a:t></a:t>
            </a:r>
            <a:r>
              <a:rPr lang="zh-CN" altLang="en-US" baseline="0" dirty="0">
                <a:sym typeface="Wingdings" panose="05000000000000000000" pitchFamily="2" charset="2"/>
              </a:rPr>
              <a:t>正面蒸发栅指电极</a:t>
            </a:r>
            <a:r>
              <a:rPr lang="en-US" altLang="zh-CN" baseline="0" dirty="0">
                <a:sym typeface="Wingdings" panose="05000000000000000000" pitchFamily="2" charset="2"/>
              </a:rPr>
              <a:t></a:t>
            </a:r>
            <a:r>
              <a:rPr lang="zh-CN" altLang="en-US" baseline="0" dirty="0">
                <a:sym typeface="Wingdings" panose="05000000000000000000" pitchFamily="2" charset="2"/>
              </a:rPr>
              <a:t>背面蒸发铝电极</a:t>
            </a:r>
            <a:r>
              <a:rPr lang="en-US" altLang="zh-CN" baseline="0" dirty="0">
                <a:sym typeface="Wingdings" panose="05000000000000000000" pitchFamily="2" charset="2"/>
              </a:rPr>
              <a:t></a:t>
            </a:r>
            <a:r>
              <a:rPr lang="zh-CN" altLang="en-US" baseline="0" dirty="0">
                <a:sym typeface="Wingdings" panose="05000000000000000000" pitchFamily="2" charset="2"/>
              </a:rPr>
              <a:t>正面镀银</a:t>
            </a:r>
            <a:r>
              <a:rPr lang="en-US" altLang="zh-CN" baseline="0" dirty="0">
                <a:sym typeface="Wingdings" panose="05000000000000000000" pitchFamily="2" charset="2"/>
              </a:rPr>
              <a:t></a:t>
            </a:r>
            <a:r>
              <a:rPr lang="zh-CN" altLang="en-US" baseline="0" dirty="0">
                <a:sym typeface="Wingdings" panose="05000000000000000000" pitchFamily="2" charset="2"/>
              </a:rPr>
              <a:t>退火</a:t>
            </a:r>
            <a:r>
              <a:rPr lang="en-US" altLang="zh-CN" baseline="0" dirty="0">
                <a:sym typeface="Wingdings" panose="05000000000000000000" pitchFamily="2" charset="2"/>
              </a:rPr>
              <a:t></a:t>
            </a:r>
            <a:r>
              <a:rPr lang="zh-CN" altLang="en-US" baseline="0" dirty="0">
                <a:sym typeface="Wingdings" panose="05000000000000000000" pitchFamily="2" charset="2"/>
              </a:rPr>
              <a:t>测试</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42DBB-7AF3-4E71-9834-7E5A59F67F9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26141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Arial" charset="0"/>
                <a:ea typeface="宋体" charset="-122"/>
                <a:cs typeface="+mn-cs"/>
              </a:rPr>
              <a:t>c, </a:t>
            </a:r>
            <a:r>
              <a:rPr lang="zh-CN" altLang="zh-CN" sz="1200" kern="1200" dirty="0">
                <a:solidFill>
                  <a:schemeClr val="tx1"/>
                </a:solidFill>
                <a:effectLst/>
                <a:latin typeface="Arial" charset="0"/>
                <a:ea typeface="宋体" charset="-122"/>
                <a:cs typeface="+mn-cs"/>
              </a:rPr>
              <a:t>背面具有交错</a:t>
            </a:r>
            <a:r>
              <a:rPr lang="en-US" altLang="zh-CN" sz="1200" kern="1200" dirty="0">
                <a:solidFill>
                  <a:schemeClr val="tx1"/>
                </a:solidFill>
                <a:effectLst/>
                <a:latin typeface="Arial" charset="0"/>
                <a:ea typeface="宋体" charset="-122"/>
                <a:cs typeface="+mn-cs"/>
              </a:rPr>
              <a:t>P</a:t>
            </a:r>
            <a:r>
              <a:rPr lang="en-US" altLang="zh-CN" sz="1200" kern="1200" baseline="300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和</a:t>
            </a:r>
            <a:r>
              <a:rPr lang="en-US" altLang="zh-CN" sz="1200" kern="1200" dirty="0">
                <a:solidFill>
                  <a:schemeClr val="tx1"/>
                </a:solidFill>
                <a:effectLst/>
                <a:latin typeface="Arial" charset="0"/>
                <a:ea typeface="宋体" charset="-122"/>
                <a:cs typeface="+mn-cs"/>
              </a:rPr>
              <a:t>N</a:t>
            </a:r>
            <a:r>
              <a:rPr lang="en-US" altLang="zh-CN" sz="1200" kern="1200" baseline="300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扩散区域的同质结</a:t>
            </a:r>
            <a:r>
              <a:rPr lang="en-US" altLang="zh-CN" sz="1200" kern="1200" dirty="0">
                <a:solidFill>
                  <a:schemeClr val="tx1"/>
                </a:solidFill>
                <a:effectLst/>
                <a:latin typeface="Arial" charset="0"/>
                <a:ea typeface="宋体" charset="-122"/>
                <a:cs typeface="+mn-cs"/>
              </a:rPr>
              <a:t>IBC</a:t>
            </a:r>
            <a:r>
              <a:rPr lang="zh-CN" altLang="zh-CN" sz="1200" kern="1200" dirty="0">
                <a:solidFill>
                  <a:schemeClr val="tx1"/>
                </a:solidFill>
                <a:effectLst/>
                <a:latin typeface="Arial" charset="0"/>
                <a:ea typeface="宋体" charset="-122"/>
                <a:cs typeface="+mn-cs"/>
              </a:rPr>
              <a:t>太阳能电池，这些交错</a:t>
            </a:r>
            <a:r>
              <a:rPr lang="en-US" altLang="zh-CN" sz="1200" kern="1200" dirty="0">
                <a:solidFill>
                  <a:schemeClr val="tx1"/>
                </a:solidFill>
                <a:effectLst/>
                <a:latin typeface="Arial" charset="0"/>
                <a:ea typeface="宋体" charset="-122"/>
                <a:cs typeface="+mn-cs"/>
              </a:rPr>
              <a:t>P</a:t>
            </a:r>
            <a:r>
              <a:rPr lang="en-US" altLang="zh-CN" sz="1200" kern="1200" baseline="300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和</a:t>
            </a:r>
            <a:r>
              <a:rPr lang="en-US" altLang="zh-CN" sz="1200" kern="1200" dirty="0">
                <a:solidFill>
                  <a:schemeClr val="tx1"/>
                </a:solidFill>
                <a:effectLst/>
                <a:latin typeface="Arial" charset="0"/>
                <a:ea typeface="宋体" charset="-122"/>
                <a:cs typeface="+mn-cs"/>
              </a:rPr>
              <a:t>N</a:t>
            </a:r>
            <a:r>
              <a:rPr lang="en-US" altLang="zh-CN" sz="1200" kern="1200" baseline="300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扩散区域分别和正、负电极直接接触。</a:t>
            </a:r>
          </a:p>
          <a:p>
            <a:r>
              <a:rPr lang="en-US" altLang="zh-CN" sz="1200" kern="1200" dirty="0">
                <a:solidFill>
                  <a:schemeClr val="tx1"/>
                </a:solidFill>
                <a:effectLst/>
                <a:latin typeface="Arial" charset="0"/>
                <a:ea typeface="宋体" charset="-122"/>
                <a:cs typeface="+mn-cs"/>
              </a:rPr>
              <a:t>d, </a:t>
            </a:r>
            <a:r>
              <a:rPr lang="zh-CN" altLang="zh-CN" sz="1200" kern="1200" dirty="0">
                <a:solidFill>
                  <a:schemeClr val="tx1"/>
                </a:solidFill>
                <a:effectLst/>
                <a:latin typeface="Arial" charset="0"/>
                <a:ea typeface="宋体" charset="-122"/>
                <a:cs typeface="+mn-cs"/>
              </a:rPr>
              <a:t>具有交错的、分别和</a:t>
            </a:r>
            <a:r>
              <a:rPr lang="en-US" altLang="zh-CN" sz="1200" kern="1200" dirty="0">
                <a:solidFill>
                  <a:schemeClr val="tx1"/>
                </a:solidFill>
                <a:effectLst/>
                <a:latin typeface="Arial" charset="0"/>
                <a:ea typeface="宋体" charset="-122"/>
                <a:cs typeface="+mn-cs"/>
              </a:rPr>
              <a:t>P</a:t>
            </a:r>
            <a:r>
              <a:rPr lang="zh-CN" altLang="zh-CN" sz="1200" kern="1200" dirty="0">
                <a:solidFill>
                  <a:schemeClr val="tx1"/>
                </a:solidFill>
                <a:effectLst/>
                <a:latin typeface="Arial" charset="0"/>
                <a:ea typeface="宋体" charset="-122"/>
                <a:cs typeface="+mn-cs"/>
              </a:rPr>
              <a:t>电极和</a:t>
            </a:r>
            <a:r>
              <a:rPr lang="en-US" altLang="zh-CN" sz="1200" kern="1200" dirty="0">
                <a:solidFill>
                  <a:schemeClr val="tx1"/>
                </a:solidFill>
                <a:effectLst/>
                <a:latin typeface="Arial" charset="0"/>
                <a:ea typeface="宋体" charset="-122"/>
                <a:cs typeface="+mn-cs"/>
              </a:rPr>
              <a:t>N</a:t>
            </a:r>
            <a:r>
              <a:rPr lang="zh-CN" altLang="zh-CN" sz="1200" kern="1200" dirty="0">
                <a:solidFill>
                  <a:schemeClr val="tx1"/>
                </a:solidFill>
                <a:effectLst/>
                <a:latin typeface="Arial" charset="0"/>
                <a:ea typeface="宋体" charset="-122"/>
                <a:cs typeface="+mn-cs"/>
              </a:rPr>
              <a:t>电极接触的</a:t>
            </a:r>
            <a:r>
              <a:rPr lang="en-US" altLang="zh-CN" sz="1200" kern="1200" dirty="0">
                <a:solidFill>
                  <a:schemeClr val="tx1"/>
                </a:solidFill>
                <a:effectLst/>
                <a:latin typeface="Arial" charset="0"/>
                <a:ea typeface="宋体" charset="-122"/>
                <a:cs typeface="+mn-cs"/>
              </a:rPr>
              <a:t>P</a:t>
            </a:r>
            <a:r>
              <a:rPr lang="en-US" altLang="zh-CN" sz="1200" kern="1200" baseline="300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和</a:t>
            </a:r>
            <a:r>
              <a:rPr lang="en-US" altLang="zh-CN" sz="1200" kern="1200" dirty="0">
                <a:solidFill>
                  <a:schemeClr val="tx1"/>
                </a:solidFill>
                <a:effectLst/>
                <a:latin typeface="Arial" charset="0"/>
                <a:ea typeface="宋体" charset="-122"/>
                <a:cs typeface="+mn-cs"/>
              </a:rPr>
              <a:t>N</a:t>
            </a:r>
            <a:r>
              <a:rPr lang="en-US" altLang="zh-CN" sz="1200" kern="1200" baseline="300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的</a:t>
            </a:r>
            <a:r>
              <a:rPr lang="en-US" altLang="zh-CN" sz="1200" kern="1200" dirty="0">
                <a:solidFill>
                  <a:schemeClr val="tx1"/>
                </a:solidFill>
                <a:effectLst/>
                <a:latin typeface="Arial" charset="0"/>
                <a:ea typeface="宋体" charset="-122"/>
                <a:cs typeface="+mn-cs"/>
              </a:rPr>
              <a:t>HJ</a:t>
            </a:r>
            <a:r>
              <a:rPr lang="zh-CN" altLang="zh-CN" sz="1200" kern="1200" dirty="0">
                <a:solidFill>
                  <a:schemeClr val="tx1"/>
                </a:solidFill>
                <a:effectLst/>
                <a:latin typeface="Arial" charset="0"/>
                <a:ea typeface="宋体" charset="-122"/>
                <a:cs typeface="+mn-cs"/>
              </a:rPr>
              <a:t>层堆叠的</a:t>
            </a:r>
            <a:r>
              <a:rPr lang="en-US" altLang="zh-CN" sz="1200" kern="1200" dirty="0">
                <a:solidFill>
                  <a:schemeClr val="tx1"/>
                </a:solidFill>
                <a:effectLst/>
                <a:latin typeface="Arial" charset="0"/>
                <a:ea typeface="宋体" charset="-122"/>
                <a:cs typeface="+mn-cs"/>
              </a:rPr>
              <a:t>HJ-IBC</a:t>
            </a:r>
            <a:r>
              <a:rPr lang="zh-CN" altLang="zh-CN" sz="1200" kern="1200" dirty="0">
                <a:solidFill>
                  <a:schemeClr val="tx1"/>
                </a:solidFill>
                <a:effectLst/>
                <a:latin typeface="Arial" charset="0"/>
                <a:ea typeface="宋体" charset="-122"/>
                <a:cs typeface="+mn-cs"/>
              </a:rPr>
              <a:t>电极。</a:t>
            </a:r>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42DBB-7AF3-4E71-9834-7E5A59F67F9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43826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a:defRPr/>
            </a:pPr>
            <a:fld id="{BAF166D3-233F-4F2A-A530-90CC5FC762FF}" type="slidenum">
              <a:rPr lang="en-US" altLang="zh-CN" smtClean="0"/>
              <a:pPr>
                <a:defRPr/>
              </a:pPr>
              <a:t>59</a:t>
            </a:fld>
            <a:endParaRPr lang="en-US" altLang="zh-CN"/>
          </a:p>
        </p:txBody>
      </p:sp>
    </p:spTree>
    <p:extLst>
      <p:ext uri="{BB962C8B-B14F-4D97-AF65-F5344CB8AC3E}">
        <p14:creationId xmlns:p14="http://schemas.microsoft.com/office/powerpoint/2010/main" val="1612230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charset="-122"/>
              </a:defRPr>
            </a:lvl1pPr>
            <a:lvl2pPr marL="742950" indent="-285750" eaLnBrk="0" hangingPunct="0">
              <a:spcBef>
                <a:spcPct val="30000"/>
              </a:spcBef>
              <a:defRPr sz="1200">
                <a:solidFill>
                  <a:schemeClr val="tx1"/>
                </a:solidFill>
                <a:latin typeface="Arial" charset="0"/>
                <a:ea typeface="宋体" charset="-122"/>
              </a:defRPr>
            </a:lvl2pPr>
            <a:lvl3pPr marL="1143000" indent="-228600" eaLnBrk="0" hangingPunct="0">
              <a:spcBef>
                <a:spcPct val="30000"/>
              </a:spcBef>
              <a:defRPr sz="1200">
                <a:solidFill>
                  <a:schemeClr val="tx1"/>
                </a:solidFill>
                <a:latin typeface="Arial" charset="0"/>
                <a:ea typeface="宋体" charset="-122"/>
              </a:defRPr>
            </a:lvl3pPr>
            <a:lvl4pPr marL="1600200" indent="-228600" eaLnBrk="0" hangingPunct="0">
              <a:spcBef>
                <a:spcPct val="30000"/>
              </a:spcBef>
              <a:defRPr sz="1200">
                <a:solidFill>
                  <a:schemeClr val="tx1"/>
                </a:solidFill>
                <a:latin typeface="Arial" charset="0"/>
                <a:ea typeface="宋体" charset="-122"/>
              </a:defRPr>
            </a:lvl4pPr>
            <a:lvl5pPr marL="2057400" indent="-228600" eaLnBrk="0" hangingPunct="0">
              <a:spcBef>
                <a:spcPct val="30000"/>
              </a:spcBef>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DFB6A71-DB15-40BE-9395-E75EA8BAE84B}" type="slidenum">
              <a:rPr kumimoji="0" lang="en-US" altLang="zh-CN" sz="1200" b="0" i="0" u="none" strike="noStrike" kern="1200" cap="none" spc="0" normalizeH="0" baseline="0" noProof="0" smtClean="0">
                <a:ln>
                  <a:noFill/>
                </a:ln>
                <a:solidFill>
                  <a:prstClr val="black"/>
                </a:solidFill>
                <a:effectLst/>
                <a:uLnTx/>
                <a:uFillTx/>
                <a:latin typeface="Arial" charset="0"/>
                <a:ea typeface="宋体"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70</a:t>
            </a:fld>
            <a:endParaRPr kumimoji="0" lang="en-US" altLang="zh-CN" sz="1200" b="0" i="0" u="none" strike="noStrike" kern="1200" cap="none" spc="0" normalizeH="0" baseline="0" noProof="0">
              <a:ln>
                <a:noFill/>
              </a:ln>
              <a:solidFill>
                <a:prstClr val="black"/>
              </a:solidFill>
              <a:effectLst/>
              <a:uLnTx/>
              <a:uFillTx/>
              <a:latin typeface="Arial" charset="0"/>
              <a:ea typeface="宋体" charset="-122"/>
              <a:cs typeface="+mn-cs"/>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337003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AF166D3-233F-4F2A-A530-90CC5FC762FF}" type="slidenum">
              <a:rPr lang="en-US" altLang="zh-CN" smtClean="0"/>
              <a:pPr>
                <a:defRPr/>
              </a:pPr>
              <a:t>7</a:t>
            </a:fld>
            <a:endParaRPr lang="en-US" altLang="zh-CN"/>
          </a:p>
        </p:txBody>
      </p:sp>
    </p:spTree>
    <p:extLst>
      <p:ext uri="{BB962C8B-B14F-4D97-AF65-F5344CB8AC3E}">
        <p14:creationId xmlns:p14="http://schemas.microsoft.com/office/powerpoint/2010/main" val="2116308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3847547-7EEE-4591-9B69-EC793DB03E82}" type="slidenum">
              <a:rPr lang="en-US" altLang="zh-CN"/>
              <a:pPr>
                <a:spcBef>
                  <a:spcPct val="0"/>
                </a:spcBef>
              </a:pPr>
              <a:t>32</a:t>
            </a:fld>
            <a:endParaRPr lang="en-US" altLang="zh-CN"/>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841771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我们把太阳能电池发电比作光子策划的正负电荷的叛乱行动。</a:t>
            </a:r>
            <a:endParaRPr lang="en-US" altLang="zh-CN" dirty="0"/>
          </a:p>
          <a:p>
            <a:r>
              <a:rPr lang="zh-CN" altLang="en-US" dirty="0"/>
              <a:t>所谓</a:t>
            </a:r>
            <a:r>
              <a:rPr lang="en-US" altLang="zh-CN" dirty="0"/>
              <a:t>N</a:t>
            </a:r>
            <a:r>
              <a:rPr lang="zh-CN" altLang="en-US" dirty="0"/>
              <a:t>区就是负电荷的大本营，</a:t>
            </a:r>
            <a:r>
              <a:rPr lang="en-US" altLang="zh-CN" dirty="0"/>
              <a:t>P</a:t>
            </a:r>
            <a:r>
              <a:rPr lang="zh-CN" altLang="en-US" dirty="0"/>
              <a:t>就是正电荷的大本营。</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由光产生的电荷，有用的不是随大溜的电荷，而是标新立异的是少数派，这就是所谓的光生少子。比如</a:t>
            </a:r>
            <a:r>
              <a:rPr lang="en-US" altLang="zh-CN" dirty="0"/>
              <a:t>N</a:t>
            </a:r>
            <a:r>
              <a:rPr lang="zh-CN" altLang="en-US" dirty="0"/>
              <a:t>区，本来就有很多负电荷，光产生的负电荷就没用了，有用的是光产生的正电荷。正电荷怎么才能有用呢，必须赶紧逃离，否则很快被消灭，被负电荷复合。再说</a:t>
            </a:r>
            <a:r>
              <a:rPr lang="en-US" altLang="zh-CN" dirty="0"/>
              <a:t>P</a:t>
            </a:r>
            <a:r>
              <a:rPr lang="zh-CN" altLang="en-US" dirty="0"/>
              <a:t>区，本来就有很多正电荷，光产生的正电荷就没用了，有用的是光产生的负电荷。负电荷怎么才能有用呢，必须赶紧逃离，否则很快被消灭，被正电荷复合。</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42DBB-7AF3-4E71-9834-7E5A59F67F9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5184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下面轮到</a:t>
            </a:r>
            <a:r>
              <a:rPr lang="en-US" altLang="zh-CN" dirty="0"/>
              <a:t>PN</a:t>
            </a:r>
            <a:r>
              <a:rPr lang="zh-CN" altLang="en-US" dirty="0"/>
              <a:t>结发挥作用了，</a:t>
            </a:r>
            <a:r>
              <a:rPr lang="en-US" altLang="zh-CN" dirty="0"/>
              <a:t>PN</a:t>
            </a:r>
            <a:r>
              <a:rPr lang="zh-CN" altLang="en-US" dirty="0"/>
              <a:t>结</a:t>
            </a:r>
            <a:r>
              <a:rPr lang="en-US" altLang="zh-CN" dirty="0"/>
              <a:t>N</a:t>
            </a:r>
            <a:r>
              <a:rPr lang="zh-CN" altLang="en-US" dirty="0"/>
              <a:t>区多余的负电荷就跑到</a:t>
            </a:r>
            <a:r>
              <a:rPr lang="en-US" altLang="zh-CN" dirty="0"/>
              <a:t>P</a:t>
            </a:r>
            <a:r>
              <a:rPr lang="zh-CN" altLang="en-US" dirty="0"/>
              <a:t>区边缘，</a:t>
            </a:r>
            <a:r>
              <a:rPr lang="en-US" altLang="zh-CN" dirty="0"/>
              <a:t>P</a:t>
            </a:r>
            <a:r>
              <a:rPr lang="zh-CN" altLang="en-US" dirty="0"/>
              <a:t>区多余的正电荷就跑到</a:t>
            </a:r>
            <a:r>
              <a:rPr lang="en-US" altLang="zh-CN" dirty="0"/>
              <a:t>N</a:t>
            </a:r>
            <a:r>
              <a:rPr lang="zh-CN" altLang="en-US" dirty="0"/>
              <a:t>区边缘，形成从</a:t>
            </a:r>
            <a:r>
              <a:rPr lang="en-US" altLang="zh-CN" dirty="0"/>
              <a:t>N</a:t>
            </a:r>
            <a:r>
              <a:rPr lang="zh-CN" altLang="en-US" dirty="0"/>
              <a:t>区指向</a:t>
            </a:r>
            <a:r>
              <a:rPr lang="en-US" altLang="zh-CN" dirty="0"/>
              <a:t>P</a:t>
            </a:r>
            <a:r>
              <a:rPr lang="zh-CN" altLang="en-US" dirty="0"/>
              <a:t>区的内建电场，形成一个接应通道。</a:t>
            </a:r>
            <a:endParaRPr lang="en-US" altLang="zh-CN" dirty="0"/>
          </a:p>
          <a:p>
            <a:r>
              <a:rPr lang="zh-CN" altLang="en-US" dirty="0"/>
              <a:t>有了</a:t>
            </a:r>
            <a:r>
              <a:rPr lang="en-US" altLang="zh-CN" dirty="0"/>
              <a:t>PN</a:t>
            </a:r>
            <a:r>
              <a:rPr lang="zh-CN" altLang="en-US" dirty="0"/>
              <a:t>结后逃跑计划有什么变化呢？</a:t>
            </a:r>
            <a:endParaRPr lang="en-US" altLang="zh-CN" dirty="0"/>
          </a:p>
          <a:p>
            <a:r>
              <a:rPr lang="zh-CN" altLang="en-US" dirty="0"/>
              <a:t>逃离到什么地方去呢，这也是很有讲究的。往敌人的大本营跑，那是死路一条，只有往自己的大本营跑。跑到什么地方算是基本安全了呢？跑到边境线上，因为边境线上有人（内建电场）接应。</a:t>
            </a:r>
            <a:endParaRPr lang="en-US" altLang="zh-CN" dirty="0"/>
          </a:p>
          <a:p>
            <a:r>
              <a:rPr lang="zh-CN" altLang="en-US" dirty="0"/>
              <a:t>怎么接应，在内建电场的作用下，电子向</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42DBB-7AF3-4E71-9834-7E5A59F67F9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06059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6B8EC7-30A6-496E-AEF0-7C96A69B857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544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1B28335-7A98-4D27-A678-A50A5EE9C3F9}" type="slidenum">
              <a:rPr lang="en-US" altLang="zh-CN"/>
              <a:pPr>
                <a:spcBef>
                  <a:spcPct val="0"/>
                </a:spcBef>
              </a:pPr>
              <a:t>39</a:t>
            </a:fld>
            <a:endParaRPr lang="en-US" altLang="zh-CN"/>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xfrm>
            <a:off x="914400" y="4343400"/>
            <a:ext cx="5029200" cy="4114800"/>
          </a:xfrm>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41525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C7AE5DA-9FB1-4D6E-BD25-3DC92C2E3786}" type="slidenum">
              <a:rPr lang="en-US" altLang="zh-CN"/>
              <a:pPr>
                <a:spcBef>
                  <a:spcPct val="0"/>
                </a:spcBef>
              </a:pPr>
              <a:t>42</a:t>
            </a:fld>
            <a:endParaRPr lang="en-US" altLang="zh-CN"/>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xfrm>
            <a:off x="914400" y="4343400"/>
            <a:ext cx="5029200" cy="4114800"/>
          </a:xfrm>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446696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7B530CA-CAAB-4BEF-80BD-B319C46A5A09}" type="slidenum">
              <a:rPr lang="en-US" altLang="zh-CN"/>
              <a:pPr>
                <a:spcBef>
                  <a:spcPct val="0"/>
                </a:spcBef>
              </a:pPr>
              <a:t>45</a:t>
            </a:fld>
            <a:endParaRPr lang="en-US" altLang="zh-CN"/>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14400" y="4343400"/>
            <a:ext cx="5029200" cy="4114800"/>
          </a:xfrm>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58423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normAutofit/>
          </a:bodyPr>
          <a:lstStyle>
            <a:lvl1pPr marL="0" indent="0" algn="ctr">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5" name="页脚占位符 4"/>
          <p:cNvSpPr>
            <a:spLocks noGrp="1"/>
          </p:cNvSpPr>
          <p:nvPr>
            <p:ph type="ftr" sz="quarter" idx="11"/>
          </p:nvPr>
        </p:nvSpPr>
        <p:spPr/>
        <p:txBody>
          <a:bodyPr/>
          <a:lstStyle/>
          <a:p>
            <a:r>
              <a:rPr lang="zh-CN" altLang="en-US" dirty="0"/>
              <a:t>集成光电子学</a:t>
            </a:r>
            <a:r>
              <a:rPr lang="zh-CN" altLang="en-US" sz="1400" dirty="0"/>
              <a:t>概论</a:t>
            </a:r>
          </a:p>
        </p:txBody>
      </p:sp>
      <p:sp>
        <p:nvSpPr>
          <p:cNvPr id="6" name="灯片编号占位符 5"/>
          <p:cNvSpPr>
            <a:spLocks noGrp="1"/>
          </p:cNvSpPr>
          <p:nvPr>
            <p:ph type="sldNum" sz="quarter" idx="12"/>
          </p:nvPr>
        </p:nvSpPr>
        <p:spPr/>
        <p:txBody>
          <a:bodyPr/>
          <a:lstStyle>
            <a:lvl1pPr>
              <a:defRPr sz="1400">
                <a:latin typeface="Times New Roman" panose="02020603050405020304" pitchFamily="18" charset="0"/>
                <a:cs typeface="Times New Roman" panose="02020603050405020304" pitchFamily="18" charset="0"/>
              </a:defRPr>
            </a:lvl1p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1762780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页脚占位符 5"/>
          <p:cNvSpPr>
            <a:spLocks noGrp="1"/>
          </p:cNvSpPr>
          <p:nvPr>
            <p:ph type="ftr" sz="quarter" idx="11"/>
          </p:nvPr>
        </p:nvSpPr>
        <p:spPr/>
        <p:txBody>
          <a:bodyPr/>
          <a:lstStyle>
            <a:lvl1pPr>
              <a:defRPr/>
            </a:lvl1pPr>
          </a:lstStyle>
          <a:p>
            <a:r>
              <a:rPr lang="zh-CN" altLang="en-US" dirty="0"/>
              <a:t>集成光电子学概论</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11400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1"/>
          </p:nvPr>
        </p:nvSpPr>
        <p:spPr/>
        <p:txBody>
          <a:bodyPr/>
          <a:lstStyle>
            <a:lvl1pPr>
              <a:defRPr/>
            </a:lvl1pPr>
          </a:lstStyle>
          <a:p>
            <a:r>
              <a:rPr lang="zh-CN" altLang="en-US" dirty="0"/>
              <a:t>集成光电子学概论</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156355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1"/>
          </p:nvPr>
        </p:nvSpPr>
        <p:spPr/>
        <p:txBody>
          <a:bodyPr/>
          <a:lstStyle>
            <a:lvl1pPr>
              <a:defRPr/>
            </a:lvl1pPr>
          </a:lstStyle>
          <a:p>
            <a:r>
              <a:rPr lang="zh-CN" altLang="en-US" dirty="0"/>
              <a:t>集成光电子学概论</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153043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b="0">
                <a:latin typeface="Times New Roman" panose="02020603050405020304" pitchFamily="18" charset="0"/>
                <a:ea typeface="华文楷体" panose="02010600040101010101" pitchFamily="2" charset="-122"/>
                <a:cs typeface="Times New Roman" panose="02020603050405020304" pitchFamily="18" charset="0"/>
              </a:defRPr>
            </a:lvl1p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lvl1pPr>
              <a:defRPr b="0">
                <a:latin typeface="Times New Roman" panose="02020603050405020304" pitchFamily="18" charset="0"/>
                <a:ea typeface="华文楷体" panose="02010600040101010101" pitchFamily="2" charset="-122"/>
                <a:cs typeface="Times New Roman" panose="02020603050405020304" pitchFamily="18" charset="0"/>
              </a:defRPr>
            </a:lvl1pPr>
            <a:lvl2pPr>
              <a:defRPr b="0">
                <a:latin typeface="Times New Roman" panose="02020603050405020304" pitchFamily="18" charset="0"/>
                <a:ea typeface="华文楷体" panose="02010600040101010101" pitchFamily="2" charset="-122"/>
                <a:cs typeface="Times New Roman" panose="02020603050405020304" pitchFamily="18" charset="0"/>
              </a:defRPr>
            </a:lvl2pPr>
            <a:lvl3pPr>
              <a:defRPr b="0">
                <a:latin typeface="Times New Roman" panose="02020603050405020304" pitchFamily="18" charset="0"/>
                <a:ea typeface="华文楷体" panose="02010600040101010101" pitchFamily="2" charset="-122"/>
                <a:cs typeface="Times New Roman" panose="02020603050405020304" pitchFamily="18" charset="0"/>
              </a:defRPr>
            </a:lvl3pPr>
            <a:lvl4pPr>
              <a:defRPr b="0">
                <a:latin typeface="Times New Roman" panose="02020603050405020304" pitchFamily="18" charset="0"/>
                <a:ea typeface="华文楷体" panose="02010600040101010101" pitchFamily="2" charset="-122"/>
                <a:cs typeface="Times New Roman" panose="02020603050405020304" pitchFamily="18" charset="0"/>
              </a:defRPr>
            </a:lvl4pPr>
            <a:lvl5pPr>
              <a:defRPr b="0">
                <a:latin typeface="Times New Roman" panose="02020603050405020304" pitchFamily="18" charset="0"/>
                <a:ea typeface="华文楷体" panose="02010600040101010101" pitchFamily="2" charset="-122"/>
                <a:cs typeface="Times New Roman" panose="02020603050405020304"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b="0">
                <a:latin typeface="Times New Roman" panose="02020603050405020304" pitchFamily="18" charset="0"/>
                <a:ea typeface="华文楷体" panose="02010600040101010101" pitchFamily="2" charset="-122"/>
                <a:cs typeface="Times New Roman" panose="02020603050405020304" pitchFamily="18" charset="0"/>
              </a:defRPr>
            </a:lvl1pPr>
            <a:lvl2pPr>
              <a:defRPr b="0">
                <a:latin typeface="Times New Roman" panose="02020603050405020304" pitchFamily="18" charset="0"/>
                <a:ea typeface="华文楷体" panose="02010600040101010101" pitchFamily="2" charset="-122"/>
                <a:cs typeface="Times New Roman" panose="02020603050405020304" pitchFamily="18" charset="0"/>
              </a:defRPr>
            </a:lvl2pPr>
            <a:lvl3pPr>
              <a:defRPr b="0">
                <a:latin typeface="Times New Roman" panose="02020603050405020304" pitchFamily="18" charset="0"/>
                <a:ea typeface="华文楷体" panose="02010600040101010101" pitchFamily="2" charset="-122"/>
                <a:cs typeface="Times New Roman" panose="02020603050405020304" pitchFamily="18" charset="0"/>
              </a:defRPr>
            </a:lvl3pPr>
            <a:lvl4pPr>
              <a:defRPr b="0">
                <a:latin typeface="Times New Roman" panose="02020603050405020304" pitchFamily="18" charset="0"/>
                <a:ea typeface="华文楷体" panose="02010600040101010101" pitchFamily="2" charset="-122"/>
                <a:cs typeface="Times New Roman" panose="02020603050405020304" pitchFamily="18" charset="0"/>
              </a:defRPr>
            </a:lvl4pPr>
            <a:lvl5pPr>
              <a:defRPr b="0">
                <a:latin typeface="Times New Roman" panose="02020603050405020304" pitchFamily="18" charset="0"/>
                <a:ea typeface="华文楷体" panose="02010600040101010101" pitchFamily="2" charset="-122"/>
                <a:cs typeface="Times New Roman" panose="02020603050405020304"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4"/>
          <p:cNvSpPr>
            <a:spLocks noGrp="1" noChangeArrowheads="1"/>
          </p:cNvSpPr>
          <p:nvPr>
            <p:ph type="dt" sz="half" idx="10"/>
          </p:nvPr>
        </p:nvSpPr>
        <p:spPr>
          <a:xfrm>
            <a:off x="457200" y="6356350"/>
            <a:ext cx="2133600" cy="365125"/>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集成光电子学概论</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DD16F57-B376-4E9E-8924-BACF42A9DC4B}" type="slidenum">
              <a:rPr lang="en-US" altLang="zh-CN"/>
              <a:pPr>
                <a:defRPr/>
              </a:pPr>
              <a:t>‹#›</a:t>
            </a:fld>
            <a:endParaRPr lang="en-US" altLang="zh-CN"/>
          </a:p>
        </p:txBody>
      </p:sp>
    </p:spTree>
    <p:extLst>
      <p:ext uri="{BB962C8B-B14F-4D97-AF65-F5344CB8AC3E}">
        <p14:creationId xmlns:p14="http://schemas.microsoft.com/office/powerpoint/2010/main" val="16867993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b="0">
                <a:latin typeface="Times New Roman" panose="02020603050405020304" pitchFamily="18" charset="0"/>
                <a:ea typeface="华文楷体" panose="02010600040101010101" pitchFamily="2" charset="-122"/>
                <a:cs typeface="Times New Roman" panose="02020603050405020304" pitchFamily="18" charset="0"/>
              </a:defRPr>
            </a:lvl1pPr>
          </a:lstStyle>
          <a:p>
            <a:r>
              <a:rPr lang="zh-CN" altLang="en-US"/>
              <a:t>单击此处编辑母版标题样式</a:t>
            </a:r>
          </a:p>
        </p:txBody>
      </p:sp>
      <p:sp>
        <p:nvSpPr>
          <p:cNvPr id="3" name="内容占位符 2"/>
          <p:cNvSpPr>
            <a:spLocks noGrp="1"/>
          </p:cNvSpPr>
          <p:nvPr>
            <p:ph sz="half" idx="1"/>
          </p:nvPr>
        </p:nvSpPr>
        <p:spPr>
          <a:xfrm>
            <a:off x="457200" y="1600200"/>
            <a:ext cx="8229600" cy="2185988"/>
          </a:xfrm>
        </p:spPr>
        <p:txBody>
          <a:bodyPr/>
          <a:lstStyle>
            <a:lvl1pPr>
              <a:defRPr b="0">
                <a:latin typeface="Times New Roman" panose="02020603050405020304" pitchFamily="18" charset="0"/>
                <a:ea typeface="华文楷体" panose="02010600040101010101" pitchFamily="2" charset="-122"/>
                <a:cs typeface="Times New Roman" panose="02020603050405020304" pitchFamily="18" charset="0"/>
              </a:defRPr>
            </a:lvl1pPr>
            <a:lvl2pPr>
              <a:defRPr b="0">
                <a:latin typeface="Times New Roman" panose="02020603050405020304" pitchFamily="18" charset="0"/>
                <a:ea typeface="华文楷体" panose="02010600040101010101" pitchFamily="2" charset="-122"/>
                <a:cs typeface="Times New Roman" panose="02020603050405020304" pitchFamily="18" charset="0"/>
              </a:defRPr>
            </a:lvl2pPr>
            <a:lvl3pPr>
              <a:defRPr b="0">
                <a:latin typeface="Times New Roman" panose="02020603050405020304" pitchFamily="18" charset="0"/>
                <a:ea typeface="华文楷体" panose="02010600040101010101" pitchFamily="2" charset="-122"/>
                <a:cs typeface="Times New Roman" panose="02020603050405020304" pitchFamily="18" charset="0"/>
              </a:defRPr>
            </a:lvl3pPr>
            <a:lvl4pPr>
              <a:defRPr b="0">
                <a:latin typeface="Times New Roman" panose="02020603050405020304" pitchFamily="18" charset="0"/>
                <a:ea typeface="华文楷体" panose="02010600040101010101" pitchFamily="2" charset="-122"/>
                <a:cs typeface="Times New Roman" panose="02020603050405020304" pitchFamily="18" charset="0"/>
              </a:defRPr>
            </a:lvl4pPr>
            <a:lvl5pPr>
              <a:defRPr b="0">
                <a:latin typeface="Times New Roman" panose="02020603050405020304" pitchFamily="18" charset="0"/>
                <a:ea typeface="华文楷体" panose="02010600040101010101" pitchFamily="2" charset="-122"/>
                <a:cs typeface="Times New Roman" panose="02020603050405020304"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3938588"/>
            <a:ext cx="8229600" cy="2187575"/>
          </a:xfrm>
        </p:spPr>
        <p:txBody>
          <a:bodyPr/>
          <a:lstStyle>
            <a:lvl1pPr>
              <a:defRPr b="0">
                <a:latin typeface="Times New Roman" panose="02020603050405020304" pitchFamily="18" charset="0"/>
                <a:ea typeface="华文楷体" panose="02010600040101010101" pitchFamily="2" charset="-122"/>
                <a:cs typeface="Times New Roman" panose="02020603050405020304" pitchFamily="18" charset="0"/>
              </a:defRPr>
            </a:lvl1pPr>
            <a:lvl2pPr>
              <a:defRPr b="0">
                <a:latin typeface="Times New Roman" panose="02020603050405020304" pitchFamily="18" charset="0"/>
                <a:ea typeface="华文楷体" panose="02010600040101010101" pitchFamily="2" charset="-122"/>
                <a:cs typeface="Times New Roman" panose="02020603050405020304" pitchFamily="18" charset="0"/>
              </a:defRPr>
            </a:lvl2pPr>
            <a:lvl3pPr>
              <a:defRPr b="0">
                <a:latin typeface="Times New Roman" panose="02020603050405020304" pitchFamily="18" charset="0"/>
                <a:ea typeface="华文楷体" panose="02010600040101010101" pitchFamily="2" charset="-122"/>
                <a:cs typeface="Times New Roman" panose="02020603050405020304" pitchFamily="18" charset="0"/>
              </a:defRPr>
            </a:lvl3pPr>
            <a:lvl4pPr>
              <a:defRPr b="0">
                <a:latin typeface="Times New Roman" panose="02020603050405020304" pitchFamily="18" charset="0"/>
                <a:ea typeface="华文楷体" panose="02010600040101010101" pitchFamily="2" charset="-122"/>
                <a:cs typeface="Times New Roman" panose="02020603050405020304" pitchFamily="18" charset="0"/>
              </a:defRPr>
            </a:lvl4pPr>
            <a:lvl5pPr>
              <a:defRPr b="0">
                <a:latin typeface="Times New Roman" panose="02020603050405020304" pitchFamily="18" charset="0"/>
                <a:ea typeface="华文楷体" panose="02010600040101010101" pitchFamily="2" charset="-122"/>
                <a:cs typeface="Times New Roman" panose="02020603050405020304"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4"/>
          <p:cNvSpPr>
            <a:spLocks noGrp="1" noChangeArrowheads="1"/>
          </p:cNvSpPr>
          <p:nvPr>
            <p:ph type="dt" sz="half" idx="10"/>
          </p:nvPr>
        </p:nvSpPr>
        <p:spPr>
          <a:xfrm>
            <a:off x="457200" y="6356350"/>
            <a:ext cx="2133600" cy="365125"/>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集成光电子学概论</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4523274-AE79-4EC0-A651-349270BD2207}" type="slidenum">
              <a:rPr lang="en-US" altLang="zh-CN"/>
              <a:pPr>
                <a:defRPr/>
              </a:pPr>
              <a:t>‹#›</a:t>
            </a:fld>
            <a:endParaRPr lang="en-US" altLang="zh-CN"/>
          </a:p>
        </p:txBody>
      </p:sp>
    </p:spTree>
    <p:extLst>
      <p:ext uri="{BB962C8B-B14F-4D97-AF65-F5344CB8AC3E}">
        <p14:creationId xmlns:p14="http://schemas.microsoft.com/office/powerpoint/2010/main" val="10303380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b="0">
                <a:latin typeface="Times New Roman" panose="02020603050405020304" pitchFamily="18" charset="0"/>
                <a:ea typeface="华文楷体" panose="02010600040101010101" pitchFamily="2" charset="-122"/>
                <a:cs typeface="Times New Roman" panose="02020603050405020304" pitchFamily="18" charset="0"/>
              </a:defRPr>
            </a:lvl1p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b="0">
                <a:latin typeface="Times New Roman" panose="02020603050405020304" pitchFamily="18" charset="0"/>
                <a:ea typeface="华文楷体" panose="02010600040101010101" pitchFamily="2" charset="-122"/>
                <a:cs typeface="Times New Roman" panose="02020603050405020304" pitchFamily="18" charset="0"/>
              </a:defRPr>
            </a:lvl1pPr>
            <a:lvl2pPr>
              <a:defRPr b="0">
                <a:latin typeface="Times New Roman" panose="02020603050405020304" pitchFamily="18" charset="0"/>
                <a:ea typeface="华文楷体" panose="02010600040101010101" pitchFamily="2" charset="-122"/>
                <a:cs typeface="Times New Roman" panose="02020603050405020304" pitchFamily="18" charset="0"/>
              </a:defRPr>
            </a:lvl2pPr>
            <a:lvl3pPr>
              <a:defRPr b="0">
                <a:latin typeface="Times New Roman" panose="02020603050405020304" pitchFamily="18" charset="0"/>
                <a:ea typeface="华文楷体" panose="02010600040101010101" pitchFamily="2" charset="-122"/>
                <a:cs typeface="Times New Roman" panose="02020603050405020304" pitchFamily="18" charset="0"/>
              </a:defRPr>
            </a:lvl3pPr>
            <a:lvl4pPr>
              <a:defRPr b="0">
                <a:latin typeface="Times New Roman" panose="02020603050405020304" pitchFamily="18" charset="0"/>
                <a:ea typeface="华文楷体" panose="02010600040101010101" pitchFamily="2" charset="-122"/>
                <a:cs typeface="Times New Roman" panose="02020603050405020304" pitchFamily="18" charset="0"/>
              </a:defRPr>
            </a:lvl4pPr>
            <a:lvl5pPr>
              <a:defRPr b="0">
                <a:latin typeface="Times New Roman" panose="02020603050405020304" pitchFamily="18" charset="0"/>
                <a:ea typeface="华文楷体" panose="02010600040101010101" pitchFamily="2" charset="-122"/>
                <a:cs typeface="Times New Roman" panose="02020603050405020304"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648200" y="1600200"/>
            <a:ext cx="4038600" cy="4525963"/>
          </a:xfrm>
        </p:spPr>
        <p:txBody>
          <a:bodyPr/>
          <a:lstStyle>
            <a:lvl1pPr>
              <a:defRPr b="0">
                <a:latin typeface="Times New Roman" panose="02020603050405020304" pitchFamily="18" charset="0"/>
                <a:ea typeface="华文楷体" panose="02010600040101010101" pitchFamily="2" charset="-122"/>
                <a:cs typeface="Times New Roman" panose="02020603050405020304" pitchFamily="18" charset="0"/>
              </a:defRPr>
            </a:lvl1pPr>
            <a:lvl2pPr>
              <a:defRPr b="0">
                <a:latin typeface="Times New Roman" panose="02020603050405020304" pitchFamily="18" charset="0"/>
                <a:ea typeface="华文楷体" panose="02010600040101010101" pitchFamily="2" charset="-122"/>
                <a:cs typeface="Times New Roman" panose="02020603050405020304" pitchFamily="18" charset="0"/>
              </a:defRPr>
            </a:lvl2pPr>
            <a:lvl3pPr>
              <a:defRPr b="0">
                <a:latin typeface="Times New Roman" panose="02020603050405020304" pitchFamily="18" charset="0"/>
                <a:ea typeface="华文楷体" panose="02010600040101010101" pitchFamily="2" charset="-122"/>
                <a:cs typeface="Times New Roman" panose="02020603050405020304" pitchFamily="18" charset="0"/>
              </a:defRPr>
            </a:lvl3pPr>
            <a:lvl4pPr>
              <a:defRPr b="0">
                <a:latin typeface="Times New Roman" panose="02020603050405020304" pitchFamily="18" charset="0"/>
                <a:ea typeface="华文楷体" panose="02010600040101010101" pitchFamily="2" charset="-122"/>
                <a:cs typeface="Times New Roman" panose="02020603050405020304" pitchFamily="18" charset="0"/>
              </a:defRPr>
            </a:lvl4pPr>
            <a:lvl5pPr>
              <a:defRPr b="0">
                <a:latin typeface="Times New Roman" panose="02020603050405020304" pitchFamily="18" charset="0"/>
                <a:ea typeface="华文楷体" panose="02010600040101010101" pitchFamily="2" charset="-122"/>
                <a:cs typeface="Times New Roman" panose="02020603050405020304"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4"/>
          <p:cNvSpPr>
            <a:spLocks noGrp="1" noChangeArrowheads="1"/>
          </p:cNvSpPr>
          <p:nvPr>
            <p:ph type="dt" sz="half" idx="10"/>
          </p:nvPr>
        </p:nvSpPr>
        <p:spPr>
          <a:xfrm>
            <a:off x="457200" y="6356350"/>
            <a:ext cx="2133600" cy="365125"/>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集成光电子学概论</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0339B87-1188-4F40-A8BD-ED004CEF9026}" type="slidenum">
              <a:rPr lang="en-US" altLang="zh-CN"/>
              <a:pPr>
                <a:defRPr/>
              </a:pPr>
              <a:t>‹#›</a:t>
            </a:fld>
            <a:endParaRPr lang="en-US" altLang="zh-CN"/>
          </a:p>
        </p:txBody>
      </p:sp>
    </p:spTree>
    <p:extLst>
      <p:ext uri="{BB962C8B-B14F-4D97-AF65-F5344CB8AC3E}">
        <p14:creationId xmlns:p14="http://schemas.microsoft.com/office/powerpoint/2010/main" val="3385044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b="0">
                <a:latin typeface="Times New Roman" panose="02020603050405020304" pitchFamily="18" charset="0"/>
                <a:ea typeface="华文楷体" panose="02010600040101010101" pitchFamily="2" charset="-122"/>
                <a:cs typeface="Times New Roman" panose="02020603050405020304" pitchFamily="18" charset="0"/>
              </a:defRPr>
            </a:lvl1p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lvl1pPr>
              <a:defRPr b="0">
                <a:latin typeface="Times New Roman" panose="02020603050405020304" pitchFamily="18" charset="0"/>
                <a:ea typeface="华文楷体" panose="02010600040101010101" pitchFamily="2" charset="-122"/>
                <a:cs typeface="Times New Roman" panose="02020603050405020304" pitchFamily="18" charset="0"/>
              </a:defRPr>
            </a:lvl1pPr>
            <a:lvl2pPr>
              <a:defRPr b="0">
                <a:latin typeface="Times New Roman" panose="02020603050405020304" pitchFamily="18" charset="0"/>
                <a:ea typeface="华文楷体" panose="02010600040101010101" pitchFamily="2" charset="-122"/>
                <a:cs typeface="Times New Roman" panose="02020603050405020304" pitchFamily="18" charset="0"/>
              </a:defRPr>
            </a:lvl2pPr>
            <a:lvl3pPr>
              <a:defRPr b="0">
                <a:latin typeface="Times New Roman" panose="02020603050405020304" pitchFamily="18" charset="0"/>
                <a:ea typeface="华文楷体" panose="02010600040101010101" pitchFamily="2" charset="-122"/>
                <a:cs typeface="Times New Roman" panose="02020603050405020304" pitchFamily="18" charset="0"/>
              </a:defRPr>
            </a:lvl3pPr>
            <a:lvl4pPr>
              <a:defRPr b="0">
                <a:latin typeface="Times New Roman" panose="02020603050405020304" pitchFamily="18" charset="0"/>
                <a:ea typeface="华文楷体" panose="02010600040101010101" pitchFamily="2" charset="-122"/>
                <a:cs typeface="Times New Roman" panose="02020603050405020304" pitchFamily="18" charset="0"/>
              </a:defRPr>
            </a:lvl4pPr>
            <a:lvl5pPr>
              <a:defRPr b="0">
                <a:latin typeface="Times New Roman" panose="02020603050405020304" pitchFamily="18" charset="0"/>
                <a:ea typeface="华文楷体" panose="02010600040101010101" pitchFamily="2" charset="-122"/>
                <a:cs typeface="Times New Roman" panose="02020603050405020304"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lvl1pPr>
              <a:defRPr b="0">
                <a:latin typeface="Times New Roman" panose="02020603050405020304" pitchFamily="18" charset="0"/>
                <a:ea typeface="华文楷体" panose="02010600040101010101" pitchFamily="2" charset="-122"/>
                <a:cs typeface="Times New Roman" panose="02020603050405020304" pitchFamily="18" charset="0"/>
              </a:defRPr>
            </a:lvl1pPr>
            <a:lvl2pPr>
              <a:defRPr b="0">
                <a:latin typeface="Times New Roman" panose="02020603050405020304" pitchFamily="18" charset="0"/>
                <a:ea typeface="华文楷体" panose="02010600040101010101" pitchFamily="2" charset="-122"/>
                <a:cs typeface="Times New Roman" panose="02020603050405020304" pitchFamily="18" charset="0"/>
              </a:defRPr>
            </a:lvl2pPr>
            <a:lvl3pPr>
              <a:defRPr b="0">
                <a:latin typeface="Times New Roman" panose="02020603050405020304" pitchFamily="18" charset="0"/>
                <a:ea typeface="华文楷体" panose="02010600040101010101" pitchFamily="2" charset="-122"/>
                <a:cs typeface="Times New Roman" panose="02020603050405020304" pitchFamily="18" charset="0"/>
              </a:defRPr>
            </a:lvl3pPr>
            <a:lvl4pPr>
              <a:defRPr b="0">
                <a:latin typeface="Times New Roman" panose="02020603050405020304" pitchFamily="18" charset="0"/>
                <a:ea typeface="华文楷体" panose="02010600040101010101" pitchFamily="2" charset="-122"/>
                <a:cs typeface="Times New Roman" panose="02020603050405020304" pitchFamily="18" charset="0"/>
              </a:defRPr>
            </a:lvl4pPr>
            <a:lvl5pPr>
              <a:defRPr b="0">
                <a:latin typeface="Times New Roman" panose="02020603050405020304" pitchFamily="18" charset="0"/>
                <a:ea typeface="华文楷体" panose="02010600040101010101" pitchFamily="2" charset="-122"/>
                <a:cs typeface="Times New Roman" panose="02020603050405020304"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lvl1pPr>
              <a:defRPr b="0">
                <a:latin typeface="Times New Roman" panose="02020603050405020304" pitchFamily="18" charset="0"/>
                <a:ea typeface="华文楷体" panose="02010600040101010101" pitchFamily="2" charset="-122"/>
                <a:cs typeface="Times New Roman" panose="02020603050405020304" pitchFamily="18" charset="0"/>
              </a:defRPr>
            </a:lvl1pPr>
            <a:lvl2pPr>
              <a:defRPr b="0">
                <a:latin typeface="Times New Roman" panose="02020603050405020304" pitchFamily="18" charset="0"/>
                <a:ea typeface="华文楷体" panose="02010600040101010101" pitchFamily="2" charset="-122"/>
                <a:cs typeface="Times New Roman" panose="02020603050405020304" pitchFamily="18" charset="0"/>
              </a:defRPr>
            </a:lvl2pPr>
            <a:lvl3pPr>
              <a:defRPr b="0">
                <a:latin typeface="Times New Roman" panose="02020603050405020304" pitchFamily="18" charset="0"/>
                <a:ea typeface="华文楷体" panose="02010600040101010101" pitchFamily="2" charset="-122"/>
                <a:cs typeface="Times New Roman" panose="02020603050405020304" pitchFamily="18" charset="0"/>
              </a:defRPr>
            </a:lvl3pPr>
            <a:lvl4pPr>
              <a:defRPr b="0">
                <a:latin typeface="Times New Roman" panose="02020603050405020304" pitchFamily="18" charset="0"/>
                <a:ea typeface="华文楷体" panose="02010600040101010101" pitchFamily="2" charset="-122"/>
                <a:cs typeface="Times New Roman" panose="02020603050405020304" pitchFamily="18" charset="0"/>
              </a:defRPr>
            </a:lvl4pPr>
            <a:lvl5pPr>
              <a:defRPr b="0">
                <a:latin typeface="Times New Roman" panose="02020603050405020304" pitchFamily="18" charset="0"/>
                <a:ea typeface="华文楷体" panose="02010600040101010101" pitchFamily="2" charset="-122"/>
                <a:cs typeface="Times New Roman" panose="02020603050405020304"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xfrm>
            <a:off x="457200" y="6356350"/>
            <a:ext cx="2133600" cy="365125"/>
          </a:xfrm>
          <a:prstGeom prst="rect">
            <a:avLst/>
          </a:prstGeom>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r>
              <a:rPr lang="zh-CN" altLang="en-US"/>
              <a:t>集成光电子学概论</a:t>
            </a: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5E824EA7-3B31-4DF9-8FBF-C67393CA01D4}" type="slidenum">
              <a:rPr lang="en-US" altLang="zh-CN"/>
              <a:pPr>
                <a:defRPr/>
              </a:pPr>
              <a:t>‹#›</a:t>
            </a:fld>
            <a:endParaRPr lang="en-US" altLang="zh-CN"/>
          </a:p>
        </p:txBody>
      </p:sp>
    </p:spTree>
    <p:extLst>
      <p:ext uri="{BB962C8B-B14F-4D97-AF65-F5344CB8AC3E}">
        <p14:creationId xmlns:p14="http://schemas.microsoft.com/office/powerpoint/2010/main" val="3509051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lvl1pPr>
              <a:defRPr b="0">
                <a:latin typeface="Times New Roman" panose="02020603050405020304" pitchFamily="18" charset="0"/>
                <a:ea typeface="华文楷体" panose="02010600040101010101" pitchFamily="2" charset="-122"/>
                <a:cs typeface="Times New Roman" panose="02020603050405020304" pitchFamily="18" charset="0"/>
              </a:defRPr>
            </a:lvl1p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p:spPr>
        <p:txBody>
          <a:bodyPr/>
          <a:lstStyle>
            <a:lvl1pPr>
              <a:defRPr b="0">
                <a:latin typeface="Times New Roman" panose="02020603050405020304" pitchFamily="18" charset="0"/>
                <a:ea typeface="华文楷体" panose="02010600040101010101" pitchFamily="2" charset="-122"/>
                <a:cs typeface="Times New Roman" panose="02020603050405020304" pitchFamily="18" charset="0"/>
              </a:defRPr>
            </a:lvl1pPr>
            <a:lvl2pPr>
              <a:defRPr b="0">
                <a:latin typeface="Times New Roman" panose="02020603050405020304" pitchFamily="18" charset="0"/>
                <a:ea typeface="华文楷体" panose="02010600040101010101" pitchFamily="2" charset="-122"/>
                <a:cs typeface="Times New Roman" panose="02020603050405020304" pitchFamily="18" charset="0"/>
              </a:defRPr>
            </a:lvl2pPr>
            <a:lvl3pPr>
              <a:defRPr b="0">
                <a:latin typeface="Times New Roman" panose="02020603050405020304" pitchFamily="18" charset="0"/>
                <a:ea typeface="华文楷体" panose="02010600040101010101" pitchFamily="2" charset="-122"/>
                <a:cs typeface="Times New Roman" panose="02020603050405020304" pitchFamily="18" charset="0"/>
              </a:defRPr>
            </a:lvl3pPr>
            <a:lvl4pPr>
              <a:defRPr b="0">
                <a:latin typeface="Times New Roman" panose="02020603050405020304" pitchFamily="18" charset="0"/>
                <a:ea typeface="华文楷体" panose="02010600040101010101" pitchFamily="2" charset="-122"/>
                <a:cs typeface="Times New Roman" panose="02020603050405020304" pitchFamily="18" charset="0"/>
              </a:defRPr>
            </a:lvl4pPr>
            <a:lvl5pPr>
              <a:defRPr b="0">
                <a:latin typeface="Times New Roman" panose="02020603050405020304" pitchFamily="18" charset="0"/>
                <a:ea typeface="华文楷体" panose="02010600040101010101" pitchFamily="2" charset="-122"/>
                <a:cs typeface="Times New Roman" panose="02020603050405020304"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lvl1pPr>
              <a:defRPr b="0">
                <a:latin typeface="Times New Roman" panose="02020603050405020304" pitchFamily="18" charset="0"/>
                <a:ea typeface="华文楷体" panose="02010600040101010101" pitchFamily="2" charset="-122"/>
                <a:cs typeface="Times New Roman" panose="02020603050405020304" pitchFamily="18" charset="0"/>
              </a:defRPr>
            </a:lvl1pPr>
            <a:lvl2pPr>
              <a:defRPr b="0">
                <a:latin typeface="Times New Roman" panose="02020603050405020304" pitchFamily="18" charset="0"/>
                <a:ea typeface="华文楷体" panose="02010600040101010101" pitchFamily="2" charset="-122"/>
                <a:cs typeface="Times New Roman" panose="02020603050405020304" pitchFamily="18" charset="0"/>
              </a:defRPr>
            </a:lvl2pPr>
            <a:lvl3pPr>
              <a:defRPr b="0">
                <a:latin typeface="Times New Roman" panose="02020603050405020304" pitchFamily="18" charset="0"/>
                <a:ea typeface="华文楷体" panose="02010600040101010101" pitchFamily="2" charset="-122"/>
                <a:cs typeface="Times New Roman" panose="02020603050405020304" pitchFamily="18" charset="0"/>
              </a:defRPr>
            </a:lvl3pPr>
            <a:lvl4pPr>
              <a:defRPr b="0">
                <a:latin typeface="Times New Roman" panose="02020603050405020304" pitchFamily="18" charset="0"/>
                <a:ea typeface="华文楷体" panose="02010600040101010101" pitchFamily="2" charset="-122"/>
                <a:cs typeface="Times New Roman" panose="02020603050405020304" pitchFamily="18" charset="0"/>
              </a:defRPr>
            </a:lvl4pPr>
            <a:lvl5pPr>
              <a:defRPr b="0">
                <a:latin typeface="Times New Roman" panose="02020603050405020304" pitchFamily="18" charset="0"/>
                <a:ea typeface="华文楷体" panose="02010600040101010101" pitchFamily="2" charset="-122"/>
                <a:cs typeface="Times New Roman" panose="02020603050405020304"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88"/>
            <a:ext cx="4038600" cy="2187575"/>
          </a:xfrm>
        </p:spPr>
        <p:txBody>
          <a:bodyPr/>
          <a:lstStyle>
            <a:lvl1pPr>
              <a:defRPr b="0">
                <a:latin typeface="Times New Roman" panose="02020603050405020304" pitchFamily="18" charset="0"/>
                <a:ea typeface="华文楷体" panose="02010600040101010101" pitchFamily="2" charset="-122"/>
                <a:cs typeface="Times New Roman" panose="02020603050405020304" pitchFamily="18" charset="0"/>
              </a:defRPr>
            </a:lvl1pPr>
            <a:lvl2pPr>
              <a:defRPr b="0">
                <a:latin typeface="Times New Roman" panose="02020603050405020304" pitchFamily="18" charset="0"/>
                <a:ea typeface="华文楷体" panose="02010600040101010101" pitchFamily="2" charset="-122"/>
                <a:cs typeface="Times New Roman" panose="02020603050405020304" pitchFamily="18" charset="0"/>
              </a:defRPr>
            </a:lvl2pPr>
            <a:lvl3pPr>
              <a:defRPr b="0">
                <a:latin typeface="Times New Roman" panose="02020603050405020304" pitchFamily="18" charset="0"/>
                <a:ea typeface="华文楷体" panose="02010600040101010101" pitchFamily="2" charset="-122"/>
                <a:cs typeface="Times New Roman" panose="02020603050405020304" pitchFamily="18" charset="0"/>
              </a:defRPr>
            </a:lvl3pPr>
            <a:lvl4pPr>
              <a:defRPr b="0">
                <a:latin typeface="Times New Roman" panose="02020603050405020304" pitchFamily="18" charset="0"/>
                <a:ea typeface="华文楷体" panose="02010600040101010101" pitchFamily="2" charset="-122"/>
                <a:cs typeface="Times New Roman" panose="02020603050405020304" pitchFamily="18" charset="0"/>
              </a:defRPr>
            </a:lvl4pPr>
            <a:lvl5pPr>
              <a:defRPr b="0">
                <a:latin typeface="Times New Roman" panose="02020603050405020304" pitchFamily="18" charset="0"/>
                <a:ea typeface="华文楷体" panose="02010600040101010101" pitchFamily="2" charset="-122"/>
                <a:cs typeface="Times New Roman" panose="02020603050405020304"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938588"/>
            <a:ext cx="4038600" cy="2187575"/>
          </a:xfrm>
        </p:spPr>
        <p:txBody>
          <a:bodyPr/>
          <a:lstStyle>
            <a:lvl1pPr>
              <a:defRPr b="0">
                <a:latin typeface="Times New Roman" panose="02020603050405020304" pitchFamily="18" charset="0"/>
                <a:ea typeface="华文楷体" panose="02010600040101010101" pitchFamily="2" charset="-122"/>
                <a:cs typeface="Times New Roman" panose="02020603050405020304" pitchFamily="18" charset="0"/>
              </a:defRPr>
            </a:lvl1pPr>
            <a:lvl2pPr>
              <a:defRPr b="0">
                <a:latin typeface="Times New Roman" panose="02020603050405020304" pitchFamily="18" charset="0"/>
                <a:ea typeface="华文楷体" panose="02010600040101010101" pitchFamily="2" charset="-122"/>
                <a:cs typeface="Times New Roman" panose="02020603050405020304" pitchFamily="18" charset="0"/>
              </a:defRPr>
            </a:lvl2pPr>
            <a:lvl3pPr>
              <a:defRPr b="0">
                <a:latin typeface="Times New Roman" panose="02020603050405020304" pitchFamily="18" charset="0"/>
                <a:ea typeface="华文楷体" panose="02010600040101010101" pitchFamily="2" charset="-122"/>
                <a:cs typeface="Times New Roman" panose="02020603050405020304" pitchFamily="18" charset="0"/>
              </a:defRPr>
            </a:lvl3pPr>
            <a:lvl4pPr>
              <a:defRPr b="0">
                <a:latin typeface="Times New Roman" panose="02020603050405020304" pitchFamily="18" charset="0"/>
                <a:ea typeface="华文楷体" panose="02010600040101010101" pitchFamily="2" charset="-122"/>
                <a:cs typeface="Times New Roman" panose="02020603050405020304" pitchFamily="18" charset="0"/>
              </a:defRPr>
            </a:lvl4pPr>
            <a:lvl5pPr>
              <a:defRPr b="0">
                <a:latin typeface="Times New Roman" panose="02020603050405020304" pitchFamily="18" charset="0"/>
                <a:ea typeface="华文楷体" panose="02010600040101010101" pitchFamily="2" charset="-122"/>
                <a:cs typeface="Times New Roman" panose="02020603050405020304"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xfrm>
            <a:off x="457200" y="6356350"/>
            <a:ext cx="2133600" cy="365125"/>
          </a:xfrm>
          <a:prstGeom prst="rect">
            <a:avLst/>
          </a:prstGeom>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r>
              <a:rPr lang="zh-CN" altLang="en-US"/>
              <a:t>集成光电子学概论</a:t>
            </a: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56C8BB3-0E3F-4A24-8BD6-C5764600D24F}" type="slidenum">
              <a:rPr lang="en-US" altLang="zh-CN"/>
              <a:pPr>
                <a:defRPr/>
              </a:pPr>
              <a:t>‹#›</a:t>
            </a:fld>
            <a:endParaRPr lang="en-US" altLang="zh-CN"/>
          </a:p>
        </p:txBody>
      </p:sp>
    </p:spTree>
    <p:extLst>
      <p:ext uri="{BB962C8B-B14F-4D97-AF65-F5344CB8AC3E}">
        <p14:creationId xmlns:p14="http://schemas.microsoft.com/office/powerpoint/2010/main" val="38904145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AndTx">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b="0">
                <a:latin typeface="Times New Roman" panose="02020603050405020304" pitchFamily="18" charset="0"/>
                <a:ea typeface="华文楷体" panose="02010600040101010101" pitchFamily="2" charset="-122"/>
                <a:cs typeface="Times New Roman" panose="02020603050405020304" pitchFamily="18" charset="0"/>
              </a:defRPr>
            </a:lvl1p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p:spPr>
        <p:txBody>
          <a:bodyPr/>
          <a:lstStyle>
            <a:lvl1pPr>
              <a:defRPr b="0">
                <a:latin typeface="Times New Roman" panose="02020603050405020304" pitchFamily="18" charset="0"/>
                <a:ea typeface="华文楷体" panose="02010600040101010101" pitchFamily="2" charset="-122"/>
                <a:cs typeface="Times New Roman" panose="02020603050405020304" pitchFamily="18" charset="0"/>
              </a:defRPr>
            </a:lvl1pPr>
            <a:lvl2pPr>
              <a:defRPr b="0">
                <a:latin typeface="Times New Roman" panose="02020603050405020304" pitchFamily="18" charset="0"/>
                <a:ea typeface="华文楷体" panose="02010600040101010101" pitchFamily="2" charset="-122"/>
                <a:cs typeface="Times New Roman" panose="02020603050405020304" pitchFamily="18" charset="0"/>
              </a:defRPr>
            </a:lvl2pPr>
            <a:lvl3pPr>
              <a:defRPr b="0">
                <a:latin typeface="Times New Roman" panose="02020603050405020304" pitchFamily="18" charset="0"/>
                <a:ea typeface="华文楷体" panose="02010600040101010101" pitchFamily="2" charset="-122"/>
                <a:cs typeface="Times New Roman" panose="02020603050405020304" pitchFamily="18" charset="0"/>
              </a:defRPr>
            </a:lvl3pPr>
            <a:lvl4pPr>
              <a:defRPr b="0">
                <a:latin typeface="Times New Roman" panose="02020603050405020304" pitchFamily="18" charset="0"/>
                <a:ea typeface="华文楷体" panose="02010600040101010101" pitchFamily="2" charset="-122"/>
                <a:cs typeface="Times New Roman" panose="02020603050405020304" pitchFamily="18" charset="0"/>
              </a:defRPr>
            </a:lvl4pPr>
            <a:lvl5pPr>
              <a:defRPr b="0">
                <a:latin typeface="Times New Roman" panose="02020603050405020304" pitchFamily="18" charset="0"/>
                <a:ea typeface="华文楷体" panose="02010600040101010101" pitchFamily="2" charset="-122"/>
                <a:cs typeface="Times New Roman" panose="02020603050405020304"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57200" y="3938588"/>
            <a:ext cx="4038600" cy="2187575"/>
          </a:xfrm>
        </p:spPr>
        <p:txBody>
          <a:bodyPr/>
          <a:lstStyle>
            <a:lvl1pPr>
              <a:defRPr b="0">
                <a:latin typeface="Times New Roman" panose="02020603050405020304" pitchFamily="18" charset="0"/>
                <a:ea typeface="华文楷体" panose="02010600040101010101" pitchFamily="2" charset="-122"/>
                <a:cs typeface="Times New Roman" panose="02020603050405020304" pitchFamily="18" charset="0"/>
              </a:defRPr>
            </a:lvl1pPr>
            <a:lvl2pPr>
              <a:defRPr b="0">
                <a:latin typeface="Times New Roman" panose="02020603050405020304" pitchFamily="18" charset="0"/>
                <a:ea typeface="华文楷体" panose="02010600040101010101" pitchFamily="2" charset="-122"/>
                <a:cs typeface="Times New Roman" panose="02020603050405020304" pitchFamily="18" charset="0"/>
              </a:defRPr>
            </a:lvl2pPr>
            <a:lvl3pPr>
              <a:defRPr b="0">
                <a:latin typeface="Times New Roman" panose="02020603050405020304" pitchFamily="18" charset="0"/>
                <a:ea typeface="华文楷体" panose="02010600040101010101" pitchFamily="2" charset="-122"/>
                <a:cs typeface="Times New Roman" panose="02020603050405020304" pitchFamily="18" charset="0"/>
              </a:defRPr>
            </a:lvl3pPr>
            <a:lvl4pPr>
              <a:defRPr b="0">
                <a:latin typeface="Times New Roman" panose="02020603050405020304" pitchFamily="18" charset="0"/>
                <a:ea typeface="华文楷体" panose="02010600040101010101" pitchFamily="2" charset="-122"/>
                <a:cs typeface="Times New Roman" panose="02020603050405020304" pitchFamily="18" charset="0"/>
              </a:defRPr>
            </a:lvl4pPr>
            <a:lvl5pPr>
              <a:defRPr b="0">
                <a:latin typeface="Times New Roman" panose="02020603050405020304" pitchFamily="18" charset="0"/>
                <a:ea typeface="华文楷体" panose="02010600040101010101" pitchFamily="2" charset="-122"/>
                <a:cs typeface="Times New Roman" panose="02020603050405020304"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half" idx="3"/>
          </p:nvPr>
        </p:nvSpPr>
        <p:spPr>
          <a:xfrm>
            <a:off x="4648200" y="1600200"/>
            <a:ext cx="4038600" cy="4525963"/>
          </a:xfrm>
        </p:spPr>
        <p:txBody>
          <a:bodyPr/>
          <a:lstStyle>
            <a:lvl1pPr>
              <a:defRPr b="0">
                <a:latin typeface="Times New Roman" panose="02020603050405020304" pitchFamily="18" charset="0"/>
                <a:ea typeface="华文楷体" panose="02010600040101010101" pitchFamily="2" charset="-122"/>
                <a:cs typeface="Times New Roman" panose="02020603050405020304" pitchFamily="18" charset="0"/>
              </a:defRPr>
            </a:lvl1pPr>
            <a:lvl2pPr>
              <a:defRPr b="0">
                <a:latin typeface="Times New Roman" panose="02020603050405020304" pitchFamily="18" charset="0"/>
                <a:ea typeface="华文楷体" panose="02010600040101010101" pitchFamily="2" charset="-122"/>
                <a:cs typeface="Times New Roman" panose="02020603050405020304" pitchFamily="18" charset="0"/>
              </a:defRPr>
            </a:lvl2pPr>
            <a:lvl3pPr>
              <a:defRPr b="0">
                <a:latin typeface="Times New Roman" panose="02020603050405020304" pitchFamily="18" charset="0"/>
                <a:ea typeface="华文楷体" panose="02010600040101010101" pitchFamily="2" charset="-122"/>
                <a:cs typeface="Times New Roman" panose="02020603050405020304" pitchFamily="18" charset="0"/>
              </a:defRPr>
            </a:lvl3pPr>
            <a:lvl4pPr>
              <a:defRPr b="0">
                <a:latin typeface="Times New Roman" panose="02020603050405020304" pitchFamily="18" charset="0"/>
                <a:ea typeface="华文楷体" panose="02010600040101010101" pitchFamily="2" charset="-122"/>
                <a:cs typeface="Times New Roman" panose="02020603050405020304" pitchFamily="18" charset="0"/>
              </a:defRPr>
            </a:lvl4pPr>
            <a:lvl5pPr>
              <a:defRPr b="0">
                <a:latin typeface="Times New Roman" panose="02020603050405020304" pitchFamily="18" charset="0"/>
                <a:ea typeface="华文楷体" panose="02010600040101010101" pitchFamily="2" charset="-122"/>
                <a:cs typeface="Times New Roman" panose="02020603050405020304"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xfrm>
            <a:off x="457200" y="6356350"/>
            <a:ext cx="2133600" cy="365125"/>
          </a:xfrm>
          <a:prstGeom prst="rect">
            <a:avLst/>
          </a:prstGeom>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r>
              <a:rPr lang="zh-CN" altLang="en-US"/>
              <a:t>集成光电子学概论</a:t>
            </a: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DD036120-AF4A-4E3F-92C0-D97C786B11F8}" type="slidenum">
              <a:rPr lang="en-US" altLang="zh-CN"/>
              <a:pPr>
                <a:defRPr/>
              </a:pPr>
              <a:t>‹#›</a:t>
            </a:fld>
            <a:endParaRPr lang="en-US" altLang="zh-CN"/>
          </a:p>
        </p:txBody>
      </p:sp>
    </p:spTree>
    <p:extLst>
      <p:ext uri="{BB962C8B-B14F-4D97-AF65-F5344CB8AC3E}">
        <p14:creationId xmlns:p14="http://schemas.microsoft.com/office/powerpoint/2010/main" val="14079586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BF7F69-C970-4D09-B1F5-205E93103998}"/>
              </a:ext>
            </a:extLst>
          </p:cNvPr>
          <p:cNvSpPr>
            <a:spLocks noGrp="1"/>
          </p:cNvSpPr>
          <p:nvPr>
            <p:ph type="ctrTitle"/>
          </p:nvPr>
        </p:nvSpPr>
        <p:spPr>
          <a:xfrm>
            <a:off x="1143000" y="1122363"/>
            <a:ext cx="6858000" cy="2387600"/>
          </a:xfrm>
        </p:spPr>
        <p:txBody>
          <a:bodyPr anchor="b"/>
          <a:lstStyle>
            <a:lvl1pPr algn="ctr">
              <a:defRPr sz="4500" b="1">
                <a:solidFill>
                  <a:srgbClr val="7030A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928DA594-BD78-4033-8A2D-EB6A0DF89F0B}"/>
              </a:ext>
            </a:extLst>
          </p:cNvPr>
          <p:cNvSpPr>
            <a:spLocks noGrp="1"/>
          </p:cNvSpPr>
          <p:nvPr>
            <p:ph type="subTitle" idx="1"/>
          </p:nvPr>
        </p:nvSpPr>
        <p:spPr>
          <a:xfrm>
            <a:off x="1143000" y="3602038"/>
            <a:ext cx="6858000" cy="1655762"/>
          </a:xfrm>
        </p:spPr>
        <p:txBody>
          <a:bodyPr/>
          <a:lstStyle>
            <a:lvl1pPr marL="0" indent="0" algn="ctr">
              <a:buNone/>
              <a:defRPr sz="1800" b="1">
                <a:latin typeface="微软雅黑" panose="020B0503020204020204" pitchFamily="34" charset="-122"/>
                <a:ea typeface="微软雅黑" panose="020B0503020204020204" pitchFamily="3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0564FD93-EBDB-42CD-8119-0914D5C77A75}"/>
              </a:ext>
            </a:extLst>
          </p:cNvPr>
          <p:cNvSpPr>
            <a:spLocks noGrp="1"/>
          </p:cNvSpPr>
          <p:nvPr>
            <p:ph type="dt" sz="half" idx="10"/>
          </p:nvPr>
        </p:nvSpPr>
        <p:spPr/>
        <p:txBody>
          <a:bodyPr/>
          <a:lstStyle>
            <a:lvl1pPr>
              <a:defRPr b="1">
                <a:latin typeface="微软雅黑" panose="020B0503020204020204" pitchFamily="34" charset="-122"/>
                <a:ea typeface="微软雅黑" panose="020B0503020204020204" pitchFamily="34" charset="-122"/>
              </a:defRPr>
            </a:lvl1pPr>
          </a:lstStyle>
          <a:p>
            <a:fld id="{77CC157F-28FA-4F19-93A0-67C8791990F4}" type="datetime1">
              <a:rPr lang="zh-CN" altLang="en-US" smtClean="0"/>
              <a:t>2023/12/20</a:t>
            </a:fld>
            <a:endParaRPr lang="zh-CN" altLang="en-US"/>
          </a:p>
        </p:txBody>
      </p:sp>
      <p:sp>
        <p:nvSpPr>
          <p:cNvPr id="5" name="页脚占位符 4">
            <a:extLst>
              <a:ext uri="{FF2B5EF4-FFF2-40B4-BE49-F238E27FC236}">
                <a16:creationId xmlns:a16="http://schemas.microsoft.com/office/drawing/2014/main" id="{B155D27C-A494-420E-9566-32F5C5B19249}"/>
              </a:ext>
            </a:extLst>
          </p:cNvPr>
          <p:cNvSpPr>
            <a:spLocks noGrp="1"/>
          </p:cNvSpPr>
          <p:nvPr>
            <p:ph type="ftr" sz="quarter" idx="11"/>
          </p:nvPr>
        </p:nvSpPr>
        <p:spPr/>
        <p:txBody>
          <a:bodyPr/>
          <a:lstStyle>
            <a:lvl1pPr>
              <a:defRPr b="1">
                <a:latin typeface="微软雅黑" panose="020B0503020204020204" pitchFamily="34" charset="-122"/>
                <a:ea typeface="微软雅黑" panose="020B0503020204020204" pitchFamily="34" charset="-122"/>
              </a:defRPr>
            </a:lvl1pPr>
          </a:lstStyle>
          <a:p>
            <a:r>
              <a:rPr lang="zh-CN" altLang="en-US"/>
              <a:t>清华大学电子工程系  汪莱</a:t>
            </a:r>
          </a:p>
        </p:txBody>
      </p:sp>
      <p:sp>
        <p:nvSpPr>
          <p:cNvPr id="6" name="灯片编号占位符 5">
            <a:extLst>
              <a:ext uri="{FF2B5EF4-FFF2-40B4-BE49-F238E27FC236}">
                <a16:creationId xmlns:a16="http://schemas.microsoft.com/office/drawing/2014/main" id="{1E8A767A-5FF3-4889-B274-45880AF3921B}"/>
              </a:ext>
            </a:extLst>
          </p:cNvPr>
          <p:cNvSpPr>
            <a:spLocks noGrp="1"/>
          </p:cNvSpPr>
          <p:nvPr>
            <p:ph type="sldNum" sz="quarter" idx="12"/>
          </p:nvPr>
        </p:nvSpPr>
        <p:spPr/>
        <p:txBody>
          <a:bodyPr/>
          <a:lstStyle>
            <a:lvl1pPr>
              <a:defRPr b="1">
                <a:latin typeface="微软雅黑" panose="020B0503020204020204" pitchFamily="34" charset="-122"/>
                <a:ea typeface="微软雅黑" panose="020B0503020204020204" pitchFamily="34" charset="-122"/>
              </a:defRPr>
            </a:lvl1pPr>
          </a:lstStyle>
          <a:p>
            <a:fld id="{13147CA0-777A-4549-BB61-73AB87886E8C}" type="slidenum">
              <a:rPr lang="zh-CN" altLang="en-US" smtClean="0"/>
              <a:pPr/>
              <a:t>‹#›</a:t>
            </a:fld>
            <a:endParaRPr lang="zh-CN" altLang="en-US"/>
          </a:p>
        </p:txBody>
      </p:sp>
    </p:spTree>
    <p:extLst>
      <p:ext uri="{BB962C8B-B14F-4D97-AF65-F5344CB8AC3E}">
        <p14:creationId xmlns:p14="http://schemas.microsoft.com/office/powerpoint/2010/main" val="1005605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4400"/>
            </a:lvl1pPr>
          </a:lstStyle>
          <a:p>
            <a:r>
              <a:rPr lang="zh-CN" altLang="en-US" dirty="0"/>
              <a:t>单击此处编辑母版标题样式</a:t>
            </a:r>
          </a:p>
        </p:txBody>
      </p:sp>
      <p:sp>
        <p:nvSpPr>
          <p:cNvPr id="3" name="内容占位符 2"/>
          <p:cNvSpPr>
            <a:spLocks noGrp="1"/>
          </p:cNvSpPr>
          <p:nvPr>
            <p:ph idx="1"/>
          </p:nvPr>
        </p:nvSpPr>
        <p:spPr>
          <a:xfrm>
            <a:off x="683568" y="1600200"/>
            <a:ext cx="7776864" cy="4525963"/>
          </a:xfrm>
        </p:spPr>
        <p:txBody>
          <a:bodyPr/>
          <a:lstStyle>
            <a:lvl1pPr algn="just">
              <a:defRPr sz="3000"/>
            </a:lvl1pPr>
            <a:lvl2pPr algn="just">
              <a:defRPr/>
            </a:lvl2pPr>
            <a:lvl3pPr algn="just">
              <a:defRPr/>
            </a:lvl3pPr>
            <a:lvl4pPr algn="just">
              <a:defRPr/>
            </a:lvl4pPr>
            <a:lvl5pPr algn="jus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p:cNvSpPr>
            <a:spLocks noGrp="1"/>
          </p:cNvSpPr>
          <p:nvPr>
            <p:ph type="ftr" sz="quarter" idx="11"/>
          </p:nvPr>
        </p:nvSpPr>
        <p:spPr/>
        <p:txBody>
          <a:bodyPr/>
          <a:lstStyle/>
          <a:p>
            <a:r>
              <a:rPr lang="zh-CN" altLang="en-US" dirty="0"/>
              <a:t>集成光电子学概论</a:t>
            </a:r>
          </a:p>
        </p:txBody>
      </p:sp>
      <p:sp>
        <p:nvSpPr>
          <p:cNvPr id="6" name="灯片编号占位符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241316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4AB3D9-519C-4B54-9CFF-C1AD8CF644C5}"/>
              </a:ext>
            </a:extLst>
          </p:cNvPr>
          <p:cNvSpPr>
            <a:spLocks noGrp="1"/>
          </p:cNvSpPr>
          <p:nvPr>
            <p:ph type="title"/>
          </p:nvPr>
        </p:nvSpPr>
        <p:spPr/>
        <p:txBody>
          <a:bodyPr/>
          <a:lstStyle>
            <a:lvl1pPr algn="ctr">
              <a:defRPr b="1">
                <a:solidFill>
                  <a:srgbClr val="7030A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93BB21D6-383C-4DAA-BE91-0FC74554B014}"/>
              </a:ext>
            </a:extLst>
          </p:cNvPr>
          <p:cNvSpPr>
            <a:spLocks noGrp="1"/>
          </p:cNvSpPr>
          <p:nvPr>
            <p:ph idx="1"/>
          </p:nvPr>
        </p:nvSpPr>
        <p:spPr/>
        <p:txBody>
          <a:bodyPr/>
          <a:lstStyle>
            <a:lvl1pPr>
              <a:defRPr b="1">
                <a:latin typeface="微软雅黑" panose="020B0503020204020204" pitchFamily="34" charset="-122"/>
                <a:ea typeface="微软雅黑" panose="020B0503020204020204" pitchFamily="34" charset="-122"/>
              </a:defRPr>
            </a:lvl1pPr>
            <a:lvl2pPr>
              <a:defRPr b="1">
                <a:latin typeface="微软雅黑" panose="020B0503020204020204" pitchFamily="34" charset="-122"/>
                <a:ea typeface="微软雅黑" panose="020B0503020204020204" pitchFamily="34" charset="-122"/>
              </a:defRPr>
            </a:lvl2pPr>
            <a:lvl3pPr>
              <a:defRPr b="1">
                <a:latin typeface="微软雅黑" panose="020B0503020204020204" pitchFamily="34" charset="-122"/>
                <a:ea typeface="微软雅黑" panose="020B0503020204020204" pitchFamily="34" charset="-122"/>
              </a:defRPr>
            </a:lvl3pPr>
            <a:lvl4pPr>
              <a:defRPr b="1">
                <a:latin typeface="微软雅黑" panose="020B0503020204020204" pitchFamily="34" charset="-122"/>
                <a:ea typeface="微软雅黑" panose="020B0503020204020204" pitchFamily="34" charset="-122"/>
              </a:defRPr>
            </a:lvl4pPr>
            <a:lvl5pPr>
              <a:defRPr b="1">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2ACEC2E1-BAEC-4214-947C-F605AE27CAA5}"/>
              </a:ext>
            </a:extLst>
          </p:cNvPr>
          <p:cNvSpPr>
            <a:spLocks noGrp="1"/>
          </p:cNvSpPr>
          <p:nvPr>
            <p:ph type="dt" sz="half" idx="10"/>
          </p:nvPr>
        </p:nvSpPr>
        <p:spPr/>
        <p:txBody>
          <a:bodyPr/>
          <a:lstStyle>
            <a:lvl1pPr>
              <a:defRPr b="1">
                <a:latin typeface="微软雅黑" panose="020B0503020204020204" pitchFamily="34" charset="-122"/>
                <a:ea typeface="微软雅黑" panose="020B0503020204020204" pitchFamily="34" charset="-122"/>
              </a:defRPr>
            </a:lvl1pPr>
          </a:lstStyle>
          <a:p>
            <a:fld id="{EAC505EF-6035-450D-BD67-8949CA16C7E9}" type="datetime1">
              <a:rPr lang="zh-CN" altLang="en-US" smtClean="0"/>
              <a:t>2023/12/20</a:t>
            </a:fld>
            <a:endParaRPr lang="zh-CN" altLang="en-US"/>
          </a:p>
        </p:txBody>
      </p:sp>
      <p:sp>
        <p:nvSpPr>
          <p:cNvPr id="5" name="页脚占位符 4">
            <a:extLst>
              <a:ext uri="{FF2B5EF4-FFF2-40B4-BE49-F238E27FC236}">
                <a16:creationId xmlns:a16="http://schemas.microsoft.com/office/drawing/2014/main" id="{8A2435E7-03F5-413F-9097-AF1E9D98EE97}"/>
              </a:ext>
            </a:extLst>
          </p:cNvPr>
          <p:cNvSpPr>
            <a:spLocks noGrp="1"/>
          </p:cNvSpPr>
          <p:nvPr>
            <p:ph type="ftr" sz="quarter" idx="11"/>
          </p:nvPr>
        </p:nvSpPr>
        <p:spPr/>
        <p:txBody>
          <a:bodyPr/>
          <a:lstStyle>
            <a:lvl1pPr>
              <a:defRPr b="1">
                <a:latin typeface="微软雅黑" panose="020B0503020204020204" pitchFamily="34" charset="-122"/>
                <a:ea typeface="微软雅黑" panose="020B0503020204020204" pitchFamily="34" charset="-122"/>
              </a:defRPr>
            </a:lvl1pPr>
          </a:lstStyle>
          <a:p>
            <a:r>
              <a:rPr lang="zh-CN" altLang="en-US"/>
              <a:t>清华大学电子工程系  汪莱</a:t>
            </a:r>
          </a:p>
        </p:txBody>
      </p:sp>
      <p:sp>
        <p:nvSpPr>
          <p:cNvPr id="6" name="灯片编号占位符 5">
            <a:extLst>
              <a:ext uri="{FF2B5EF4-FFF2-40B4-BE49-F238E27FC236}">
                <a16:creationId xmlns:a16="http://schemas.microsoft.com/office/drawing/2014/main" id="{86BCE315-9844-4CFB-879D-5793BBD62C7D}"/>
              </a:ext>
            </a:extLst>
          </p:cNvPr>
          <p:cNvSpPr>
            <a:spLocks noGrp="1"/>
          </p:cNvSpPr>
          <p:nvPr>
            <p:ph type="sldNum" sz="quarter" idx="12"/>
          </p:nvPr>
        </p:nvSpPr>
        <p:spPr/>
        <p:txBody>
          <a:bodyPr/>
          <a:lstStyle>
            <a:lvl1pPr>
              <a:defRPr b="1">
                <a:latin typeface="微软雅黑" panose="020B0503020204020204" pitchFamily="34" charset="-122"/>
                <a:ea typeface="微软雅黑" panose="020B0503020204020204" pitchFamily="34" charset="-122"/>
              </a:defRPr>
            </a:lvl1pPr>
          </a:lstStyle>
          <a:p>
            <a:fld id="{13147CA0-777A-4549-BB61-73AB87886E8C}" type="slidenum">
              <a:rPr lang="zh-CN" altLang="en-US" smtClean="0"/>
              <a:pPr/>
              <a:t>‹#›</a:t>
            </a:fld>
            <a:endParaRPr lang="zh-CN" altLang="en-US"/>
          </a:p>
        </p:txBody>
      </p:sp>
    </p:spTree>
    <p:extLst>
      <p:ext uri="{BB962C8B-B14F-4D97-AF65-F5344CB8AC3E}">
        <p14:creationId xmlns:p14="http://schemas.microsoft.com/office/powerpoint/2010/main" val="32255301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122FDE-690C-438C-822D-B4180C64D565}"/>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198B99EA-751D-4D71-8977-F879FA5D516F}"/>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91BB2ED-6D2B-475A-B876-68ECFC1D3055}"/>
              </a:ext>
            </a:extLst>
          </p:cNvPr>
          <p:cNvSpPr>
            <a:spLocks noGrp="1"/>
          </p:cNvSpPr>
          <p:nvPr>
            <p:ph type="dt" sz="half" idx="10"/>
          </p:nvPr>
        </p:nvSpPr>
        <p:spPr/>
        <p:txBody>
          <a:bodyPr/>
          <a:lstStyle/>
          <a:p>
            <a:fld id="{6FCBB79D-C1F3-4BAA-B338-392B282146C0}" type="datetime1">
              <a:rPr lang="zh-CN" altLang="en-US" smtClean="0"/>
              <a:t>2023/12/20</a:t>
            </a:fld>
            <a:endParaRPr lang="zh-CN" altLang="en-US"/>
          </a:p>
        </p:txBody>
      </p:sp>
      <p:sp>
        <p:nvSpPr>
          <p:cNvPr id="5" name="页脚占位符 4">
            <a:extLst>
              <a:ext uri="{FF2B5EF4-FFF2-40B4-BE49-F238E27FC236}">
                <a16:creationId xmlns:a16="http://schemas.microsoft.com/office/drawing/2014/main" id="{5096E216-5AAC-40E1-BEAC-9079FE18F325}"/>
              </a:ext>
            </a:extLst>
          </p:cNvPr>
          <p:cNvSpPr>
            <a:spLocks noGrp="1"/>
          </p:cNvSpPr>
          <p:nvPr>
            <p:ph type="ftr" sz="quarter" idx="11"/>
          </p:nvPr>
        </p:nvSpPr>
        <p:spPr/>
        <p:txBody>
          <a:bodyPr/>
          <a:lstStyle/>
          <a:p>
            <a:r>
              <a:rPr lang="zh-CN" altLang="en-US"/>
              <a:t>清华大学电子工程系  汪莱</a:t>
            </a:r>
          </a:p>
        </p:txBody>
      </p:sp>
      <p:sp>
        <p:nvSpPr>
          <p:cNvPr id="6" name="灯片编号占位符 5">
            <a:extLst>
              <a:ext uri="{FF2B5EF4-FFF2-40B4-BE49-F238E27FC236}">
                <a16:creationId xmlns:a16="http://schemas.microsoft.com/office/drawing/2014/main" id="{2F72649E-81BD-429E-B51B-C1CAD7E0D9D7}"/>
              </a:ext>
            </a:extLst>
          </p:cNvPr>
          <p:cNvSpPr>
            <a:spLocks noGrp="1"/>
          </p:cNvSpPr>
          <p:nvPr>
            <p:ph type="sldNum" sz="quarter" idx="12"/>
          </p:nvPr>
        </p:nvSpPr>
        <p:spPr/>
        <p:txBody>
          <a:bodyPr/>
          <a:lstStyle/>
          <a:p>
            <a:fld id="{13147CA0-777A-4549-BB61-73AB87886E8C}" type="slidenum">
              <a:rPr lang="zh-CN" altLang="en-US" smtClean="0"/>
              <a:t>‹#›</a:t>
            </a:fld>
            <a:endParaRPr lang="zh-CN" altLang="en-US"/>
          </a:p>
        </p:txBody>
      </p:sp>
    </p:spTree>
    <p:extLst>
      <p:ext uri="{BB962C8B-B14F-4D97-AF65-F5344CB8AC3E}">
        <p14:creationId xmlns:p14="http://schemas.microsoft.com/office/powerpoint/2010/main" val="9085048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785294-827A-4277-B7B1-32B3A5D6EF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04437A6-0405-4082-870F-83B6082A0B14}"/>
              </a:ext>
            </a:extLst>
          </p:cNvPr>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A2E4B2-2E96-4893-8B9E-E4879A2CC63C}"/>
              </a:ext>
            </a:extLst>
          </p:cNvPr>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BCDC036-34CC-4E27-B740-9273C69B5B9E}"/>
              </a:ext>
            </a:extLst>
          </p:cNvPr>
          <p:cNvSpPr>
            <a:spLocks noGrp="1"/>
          </p:cNvSpPr>
          <p:nvPr>
            <p:ph type="dt" sz="half" idx="10"/>
          </p:nvPr>
        </p:nvSpPr>
        <p:spPr/>
        <p:txBody>
          <a:bodyPr/>
          <a:lstStyle/>
          <a:p>
            <a:fld id="{A06485C4-8DF0-4BDD-96B1-B1129B2E34F9}" type="datetime1">
              <a:rPr lang="zh-CN" altLang="en-US" smtClean="0"/>
              <a:t>2023/12/20</a:t>
            </a:fld>
            <a:endParaRPr lang="zh-CN" altLang="en-US"/>
          </a:p>
        </p:txBody>
      </p:sp>
      <p:sp>
        <p:nvSpPr>
          <p:cNvPr id="6" name="页脚占位符 5">
            <a:extLst>
              <a:ext uri="{FF2B5EF4-FFF2-40B4-BE49-F238E27FC236}">
                <a16:creationId xmlns:a16="http://schemas.microsoft.com/office/drawing/2014/main" id="{E54E6397-6A38-4660-A67D-1F632E6C9BA7}"/>
              </a:ext>
            </a:extLst>
          </p:cNvPr>
          <p:cNvSpPr>
            <a:spLocks noGrp="1"/>
          </p:cNvSpPr>
          <p:nvPr>
            <p:ph type="ftr" sz="quarter" idx="11"/>
          </p:nvPr>
        </p:nvSpPr>
        <p:spPr/>
        <p:txBody>
          <a:bodyPr/>
          <a:lstStyle/>
          <a:p>
            <a:r>
              <a:rPr lang="zh-CN" altLang="en-US"/>
              <a:t>清华大学电子工程系  汪莱</a:t>
            </a:r>
          </a:p>
        </p:txBody>
      </p:sp>
      <p:sp>
        <p:nvSpPr>
          <p:cNvPr id="7" name="灯片编号占位符 6">
            <a:extLst>
              <a:ext uri="{FF2B5EF4-FFF2-40B4-BE49-F238E27FC236}">
                <a16:creationId xmlns:a16="http://schemas.microsoft.com/office/drawing/2014/main" id="{10074C56-D454-44E8-8C15-AA414E9A6A1A}"/>
              </a:ext>
            </a:extLst>
          </p:cNvPr>
          <p:cNvSpPr>
            <a:spLocks noGrp="1"/>
          </p:cNvSpPr>
          <p:nvPr>
            <p:ph type="sldNum" sz="quarter" idx="12"/>
          </p:nvPr>
        </p:nvSpPr>
        <p:spPr/>
        <p:txBody>
          <a:bodyPr/>
          <a:lstStyle/>
          <a:p>
            <a:fld id="{13147CA0-777A-4549-BB61-73AB87886E8C}" type="slidenum">
              <a:rPr lang="zh-CN" altLang="en-US" smtClean="0"/>
              <a:t>‹#›</a:t>
            </a:fld>
            <a:endParaRPr lang="zh-CN" altLang="en-US"/>
          </a:p>
        </p:txBody>
      </p:sp>
    </p:spTree>
    <p:extLst>
      <p:ext uri="{BB962C8B-B14F-4D97-AF65-F5344CB8AC3E}">
        <p14:creationId xmlns:p14="http://schemas.microsoft.com/office/powerpoint/2010/main" val="5385865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5C96B3-7131-45E6-A3D0-5E2DD9376471}"/>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157227E-6F84-4F37-9C6A-287550027A92}"/>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1984ECB-5065-4478-AD75-DE31ED9ABA89}"/>
              </a:ext>
            </a:extLst>
          </p:cNvPr>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1CBE8E7-3846-421E-B130-D2C4479E23BC}"/>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71BDCC6-1597-46D7-A1C8-6C8CD78EE951}"/>
              </a:ext>
            </a:extLst>
          </p:cNvPr>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792C508-3BD0-473C-B7D5-4E957F94CC39}"/>
              </a:ext>
            </a:extLst>
          </p:cNvPr>
          <p:cNvSpPr>
            <a:spLocks noGrp="1"/>
          </p:cNvSpPr>
          <p:nvPr>
            <p:ph type="dt" sz="half" idx="10"/>
          </p:nvPr>
        </p:nvSpPr>
        <p:spPr/>
        <p:txBody>
          <a:bodyPr/>
          <a:lstStyle/>
          <a:p>
            <a:fld id="{CD64448F-8714-4B40-87CD-08EFABDA81C9}" type="datetime1">
              <a:rPr lang="zh-CN" altLang="en-US" smtClean="0"/>
              <a:t>2023/12/20</a:t>
            </a:fld>
            <a:endParaRPr lang="zh-CN" altLang="en-US"/>
          </a:p>
        </p:txBody>
      </p:sp>
      <p:sp>
        <p:nvSpPr>
          <p:cNvPr id="8" name="页脚占位符 7">
            <a:extLst>
              <a:ext uri="{FF2B5EF4-FFF2-40B4-BE49-F238E27FC236}">
                <a16:creationId xmlns:a16="http://schemas.microsoft.com/office/drawing/2014/main" id="{4110ED76-FC79-4061-B0E9-97F510D95158}"/>
              </a:ext>
            </a:extLst>
          </p:cNvPr>
          <p:cNvSpPr>
            <a:spLocks noGrp="1"/>
          </p:cNvSpPr>
          <p:nvPr>
            <p:ph type="ftr" sz="quarter" idx="11"/>
          </p:nvPr>
        </p:nvSpPr>
        <p:spPr/>
        <p:txBody>
          <a:bodyPr/>
          <a:lstStyle/>
          <a:p>
            <a:r>
              <a:rPr lang="zh-CN" altLang="en-US"/>
              <a:t>清华大学电子工程系  汪莱</a:t>
            </a:r>
          </a:p>
        </p:txBody>
      </p:sp>
      <p:sp>
        <p:nvSpPr>
          <p:cNvPr id="9" name="灯片编号占位符 8">
            <a:extLst>
              <a:ext uri="{FF2B5EF4-FFF2-40B4-BE49-F238E27FC236}">
                <a16:creationId xmlns:a16="http://schemas.microsoft.com/office/drawing/2014/main" id="{D4401C7C-18A2-4144-B980-9D2749821D1D}"/>
              </a:ext>
            </a:extLst>
          </p:cNvPr>
          <p:cNvSpPr>
            <a:spLocks noGrp="1"/>
          </p:cNvSpPr>
          <p:nvPr>
            <p:ph type="sldNum" sz="quarter" idx="12"/>
          </p:nvPr>
        </p:nvSpPr>
        <p:spPr/>
        <p:txBody>
          <a:bodyPr/>
          <a:lstStyle/>
          <a:p>
            <a:fld id="{13147CA0-777A-4549-BB61-73AB87886E8C}" type="slidenum">
              <a:rPr lang="zh-CN" altLang="en-US" smtClean="0"/>
              <a:t>‹#›</a:t>
            </a:fld>
            <a:endParaRPr lang="zh-CN" altLang="en-US"/>
          </a:p>
        </p:txBody>
      </p:sp>
    </p:spTree>
    <p:extLst>
      <p:ext uri="{BB962C8B-B14F-4D97-AF65-F5344CB8AC3E}">
        <p14:creationId xmlns:p14="http://schemas.microsoft.com/office/powerpoint/2010/main" val="36579603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AFDA4-DED8-47F0-AA1B-C6AF8BBE4D4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E0899B-B677-4779-897D-EAAEC2066CEF}"/>
              </a:ext>
            </a:extLst>
          </p:cNvPr>
          <p:cNvSpPr>
            <a:spLocks noGrp="1"/>
          </p:cNvSpPr>
          <p:nvPr>
            <p:ph type="dt" sz="half" idx="10"/>
          </p:nvPr>
        </p:nvSpPr>
        <p:spPr/>
        <p:txBody>
          <a:bodyPr/>
          <a:lstStyle/>
          <a:p>
            <a:fld id="{14996B23-01D9-4281-8535-F87D3F1D6C6B}" type="datetime1">
              <a:rPr lang="zh-CN" altLang="en-US" smtClean="0"/>
              <a:t>2023/12/20</a:t>
            </a:fld>
            <a:endParaRPr lang="zh-CN" altLang="en-US"/>
          </a:p>
        </p:txBody>
      </p:sp>
      <p:sp>
        <p:nvSpPr>
          <p:cNvPr id="4" name="页脚占位符 3">
            <a:extLst>
              <a:ext uri="{FF2B5EF4-FFF2-40B4-BE49-F238E27FC236}">
                <a16:creationId xmlns:a16="http://schemas.microsoft.com/office/drawing/2014/main" id="{9708C3A0-6A2C-4C94-ACBC-95A4D0F22A34}"/>
              </a:ext>
            </a:extLst>
          </p:cNvPr>
          <p:cNvSpPr>
            <a:spLocks noGrp="1"/>
          </p:cNvSpPr>
          <p:nvPr>
            <p:ph type="ftr" sz="quarter" idx="11"/>
          </p:nvPr>
        </p:nvSpPr>
        <p:spPr/>
        <p:txBody>
          <a:bodyPr/>
          <a:lstStyle/>
          <a:p>
            <a:r>
              <a:rPr lang="zh-CN" altLang="en-US"/>
              <a:t>清华大学电子工程系  汪莱</a:t>
            </a:r>
          </a:p>
        </p:txBody>
      </p:sp>
      <p:sp>
        <p:nvSpPr>
          <p:cNvPr id="5" name="灯片编号占位符 4">
            <a:extLst>
              <a:ext uri="{FF2B5EF4-FFF2-40B4-BE49-F238E27FC236}">
                <a16:creationId xmlns:a16="http://schemas.microsoft.com/office/drawing/2014/main" id="{9A36386F-7BBC-4988-B7EF-B2B23FE6D141}"/>
              </a:ext>
            </a:extLst>
          </p:cNvPr>
          <p:cNvSpPr>
            <a:spLocks noGrp="1"/>
          </p:cNvSpPr>
          <p:nvPr>
            <p:ph type="sldNum" sz="quarter" idx="12"/>
          </p:nvPr>
        </p:nvSpPr>
        <p:spPr/>
        <p:txBody>
          <a:bodyPr/>
          <a:lstStyle/>
          <a:p>
            <a:fld id="{13147CA0-777A-4549-BB61-73AB87886E8C}" type="slidenum">
              <a:rPr lang="zh-CN" altLang="en-US" smtClean="0"/>
              <a:t>‹#›</a:t>
            </a:fld>
            <a:endParaRPr lang="zh-CN" altLang="en-US"/>
          </a:p>
        </p:txBody>
      </p:sp>
    </p:spTree>
    <p:extLst>
      <p:ext uri="{BB962C8B-B14F-4D97-AF65-F5344CB8AC3E}">
        <p14:creationId xmlns:p14="http://schemas.microsoft.com/office/powerpoint/2010/main" val="11386575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026DAE9-EDD0-40B1-85C8-7798DC89B4E8}"/>
              </a:ext>
            </a:extLst>
          </p:cNvPr>
          <p:cNvSpPr>
            <a:spLocks noGrp="1"/>
          </p:cNvSpPr>
          <p:nvPr>
            <p:ph type="dt" sz="half" idx="10"/>
          </p:nvPr>
        </p:nvSpPr>
        <p:spPr/>
        <p:txBody>
          <a:bodyPr/>
          <a:lstStyle/>
          <a:p>
            <a:fld id="{0C21CA04-2D94-468D-AB8B-28B808077B61}" type="datetime1">
              <a:rPr lang="zh-CN" altLang="en-US" smtClean="0"/>
              <a:t>2023/12/20</a:t>
            </a:fld>
            <a:endParaRPr lang="zh-CN" altLang="en-US"/>
          </a:p>
        </p:txBody>
      </p:sp>
      <p:sp>
        <p:nvSpPr>
          <p:cNvPr id="3" name="页脚占位符 2">
            <a:extLst>
              <a:ext uri="{FF2B5EF4-FFF2-40B4-BE49-F238E27FC236}">
                <a16:creationId xmlns:a16="http://schemas.microsoft.com/office/drawing/2014/main" id="{65B55164-BCF0-4DF2-826A-2AE5AF7E476E}"/>
              </a:ext>
            </a:extLst>
          </p:cNvPr>
          <p:cNvSpPr>
            <a:spLocks noGrp="1"/>
          </p:cNvSpPr>
          <p:nvPr>
            <p:ph type="ftr" sz="quarter" idx="11"/>
          </p:nvPr>
        </p:nvSpPr>
        <p:spPr/>
        <p:txBody>
          <a:bodyPr/>
          <a:lstStyle/>
          <a:p>
            <a:r>
              <a:rPr lang="zh-CN" altLang="en-US"/>
              <a:t>清华大学电子工程系  汪莱</a:t>
            </a:r>
          </a:p>
        </p:txBody>
      </p:sp>
      <p:sp>
        <p:nvSpPr>
          <p:cNvPr id="4" name="灯片编号占位符 3">
            <a:extLst>
              <a:ext uri="{FF2B5EF4-FFF2-40B4-BE49-F238E27FC236}">
                <a16:creationId xmlns:a16="http://schemas.microsoft.com/office/drawing/2014/main" id="{F273A1B8-FA5E-4FBD-A583-9B4A237837C0}"/>
              </a:ext>
            </a:extLst>
          </p:cNvPr>
          <p:cNvSpPr>
            <a:spLocks noGrp="1"/>
          </p:cNvSpPr>
          <p:nvPr>
            <p:ph type="sldNum" sz="quarter" idx="12"/>
          </p:nvPr>
        </p:nvSpPr>
        <p:spPr/>
        <p:txBody>
          <a:bodyPr/>
          <a:lstStyle/>
          <a:p>
            <a:fld id="{13147CA0-777A-4549-BB61-73AB87886E8C}" type="slidenum">
              <a:rPr lang="zh-CN" altLang="en-US" smtClean="0"/>
              <a:t>‹#›</a:t>
            </a:fld>
            <a:endParaRPr lang="zh-CN" altLang="en-US"/>
          </a:p>
        </p:txBody>
      </p:sp>
    </p:spTree>
    <p:extLst>
      <p:ext uri="{BB962C8B-B14F-4D97-AF65-F5344CB8AC3E}">
        <p14:creationId xmlns:p14="http://schemas.microsoft.com/office/powerpoint/2010/main" val="27654610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FC130F-8364-49C3-B0C9-FB54CF4FAD72}"/>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A6F80B4E-6C23-48D4-9AEA-0048D31963E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7EAB05-3F9B-49EF-BC5A-DF3800B4B33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F459106-9A37-4798-BCDD-FB2CAC898B98}"/>
              </a:ext>
            </a:extLst>
          </p:cNvPr>
          <p:cNvSpPr>
            <a:spLocks noGrp="1"/>
          </p:cNvSpPr>
          <p:nvPr>
            <p:ph type="dt" sz="half" idx="10"/>
          </p:nvPr>
        </p:nvSpPr>
        <p:spPr/>
        <p:txBody>
          <a:bodyPr/>
          <a:lstStyle/>
          <a:p>
            <a:fld id="{96B48C98-E07F-4C81-918C-B8C62FBFA88D}" type="datetime1">
              <a:rPr lang="zh-CN" altLang="en-US" smtClean="0"/>
              <a:t>2023/12/20</a:t>
            </a:fld>
            <a:endParaRPr lang="zh-CN" altLang="en-US"/>
          </a:p>
        </p:txBody>
      </p:sp>
      <p:sp>
        <p:nvSpPr>
          <p:cNvPr id="6" name="页脚占位符 5">
            <a:extLst>
              <a:ext uri="{FF2B5EF4-FFF2-40B4-BE49-F238E27FC236}">
                <a16:creationId xmlns:a16="http://schemas.microsoft.com/office/drawing/2014/main" id="{65AF7D57-5A02-4C43-A414-8BD5D34D5789}"/>
              </a:ext>
            </a:extLst>
          </p:cNvPr>
          <p:cNvSpPr>
            <a:spLocks noGrp="1"/>
          </p:cNvSpPr>
          <p:nvPr>
            <p:ph type="ftr" sz="quarter" idx="11"/>
          </p:nvPr>
        </p:nvSpPr>
        <p:spPr/>
        <p:txBody>
          <a:bodyPr/>
          <a:lstStyle/>
          <a:p>
            <a:r>
              <a:rPr lang="zh-CN" altLang="en-US"/>
              <a:t>清华大学电子工程系  汪莱</a:t>
            </a:r>
          </a:p>
        </p:txBody>
      </p:sp>
      <p:sp>
        <p:nvSpPr>
          <p:cNvPr id="7" name="灯片编号占位符 6">
            <a:extLst>
              <a:ext uri="{FF2B5EF4-FFF2-40B4-BE49-F238E27FC236}">
                <a16:creationId xmlns:a16="http://schemas.microsoft.com/office/drawing/2014/main" id="{689F0314-C365-4E4F-93FA-B0C48AB50A31}"/>
              </a:ext>
            </a:extLst>
          </p:cNvPr>
          <p:cNvSpPr>
            <a:spLocks noGrp="1"/>
          </p:cNvSpPr>
          <p:nvPr>
            <p:ph type="sldNum" sz="quarter" idx="12"/>
          </p:nvPr>
        </p:nvSpPr>
        <p:spPr/>
        <p:txBody>
          <a:bodyPr/>
          <a:lstStyle/>
          <a:p>
            <a:fld id="{13147CA0-777A-4549-BB61-73AB87886E8C}" type="slidenum">
              <a:rPr lang="zh-CN" altLang="en-US" smtClean="0"/>
              <a:t>‹#›</a:t>
            </a:fld>
            <a:endParaRPr lang="zh-CN" altLang="en-US"/>
          </a:p>
        </p:txBody>
      </p:sp>
    </p:spTree>
    <p:extLst>
      <p:ext uri="{BB962C8B-B14F-4D97-AF65-F5344CB8AC3E}">
        <p14:creationId xmlns:p14="http://schemas.microsoft.com/office/powerpoint/2010/main" val="14168410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A34134-AC79-4AB1-89EA-0E2B55A36BE6}"/>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88802CA3-CEF6-454F-A5D8-B60B1823D8C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1F364BC6-0E22-476D-AE20-8BADB71BA0D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CC908BE-9B8E-404B-8CC5-2C6F7387F2A0}"/>
              </a:ext>
            </a:extLst>
          </p:cNvPr>
          <p:cNvSpPr>
            <a:spLocks noGrp="1"/>
          </p:cNvSpPr>
          <p:nvPr>
            <p:ph type="dt" sz="half" idx="10"/>
          </p:nvPr>
        </p:nvSpPr>
        <p:spPr/>
        <p:txBody>
          <a:bodyPr/>
          <a:lstStyle/>
          <a:p>
            <a:fld id="{5E4737B1-E2FF-4A5E-8FEA-E5EC7A9A30C0}" type="datetime1">
              <a:rPr lang="zh-CN" altLang="en-US" smtClean="0"/>
              <a:t>2023/12/20</a:t>
            </a:fld>
            <a:endParaRPr lang="zh-CN" altLang="en-US"/>
          </a:p>
        </p:txBody>
      </p:sp>
      <p:sp>
        <p:nvSpPr>
          <p:cNvPr id="6" name="页脚占位符 5">
            <a:extLst>
              <a:ext uri="{FF2B5EF4-FFF2-40B4-BE49-F238E27FC236}">
                <a16:creationId xmlns:a16="http://schemas.microsoft.com/office/drawing/2014/main" id="{9348FF42-3272-40BD-AE9F-4A145CA655B5}"/>
              </a:ext>
            </a:extLst>
          </p:cNvPr>
          <p:cNvSpPr>
            <a:spLocks noGrp="1"/>
          </p:cNvSpPr>
          <p:nvPr>
            <p:ph type="ftr" sz="quarter" idx="11"/>
          </p:nvPr>
        </p:nvSpPr>
        <p:spPr/>
        <p:txBody>
          <a:bodyPr/>
          <a:lstStyle/>
          <a:p>
            <a:r>
              <a:rPr lang="zh-CN" altLang="en-US"/>
              <a:t>清华大学电子工程系  汪莱</a:t>
            </a:r>
          </a:p>
        </p:txBody>
      </p:sp>
      <p:sp>
        <p:nvSpPr>
          <p:cNvPr id="7" name="灯片编号占位符 6">
            <a:extLst>
              <a:ext uri="{FF2B5EF4-FFF2-40B4-BE49-F238E27FC236}">
                <a16:creationId xmlns:a16="http://schemas.microsoft.com/office/drawing/2014/main" id="{3A9B9903-B8B0-4688-B94C-6B54815B89A7}"/>
              </a:ext>
            </a:extLst>
          </p:cNvPr>
          <p:cNvSpPr>
            <a:spLocks noGrp="1"/>
          </p:cNvSpPr>
          <p:nvPr>
            <p:ph type="sldNum" sz="quarter" idx="12"/>
          </p:nvPr>
        </p:nvSpPr>
        <p:spPr/>
        <p:txBody>
          <a:bodyPr/>
          <a:lstStyle/>
          <a:p>
            <a:fld id="{13147CA0-777A-4549-BB61-73AB87886E8C}" type="slidenum">
              <a:rPr lang="zh-CN" altLang="en-US" smtClean="0"/>
              <a:t>‹#›</a:t>
            </a:fld>
            <a:endParaRPr lang="zh-CN" altLang="en-US"/>
          </a:p>
        </p:txBody>
      </p:sp>
    </p:spTree>
    <p:extLst>
      <p:ext uri="{BB962C8B-B14F-4D97-AF65-F5344CB8AC3E}">
        <p14:creationId xmlns:p14="http://schemas.microsoft.com/office/powerpoint/2010/main" val="18327870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08CF26-231E-4CDF-90EF-AC60D5D1D4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76D8DC-B3DC-4D5A-976A-5568DE960E0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602CCB-5BB4-4B2B-B410-4DFCA8A4E4B0}"/>
              </a:ext>
            </a:extLst>
          </p:cNvPr>
          <p:cNvSpPr>
            <a:spLocks noGrp="1"/>
          </p:cNvSpPr>
          <p:nvPr>
            <p:ph type="dt" sz="half" idx="10"/>
          </p:nvPr>
        </p:nvSpPr>
        <p:spPr/>
        <p:txBody>
          <a:bodyPr/>
          <a:lstStyle/>
          <a:p>
            <a:fld id="{FF338589-D117-4761-895A-A582107BB0D9}" type="datetime1">
              <a:rPr lang="zh-CN" altLang="en-US" smtClean="0"/>
              <a:t>2023/12/20</a:t>
            </a:fld>
            <a:endParaRPr lang="zh-CN" altLang="en-US"/>
          </a:p>
        </p:txBody>
      </p:sp>
      <p:sp>
        <p:nvSpPr>
          <p:cNvPr id="5" name="页脚占位符 4">
            <a:extLst>
              <a:ext uri="{FF2B5EF4-FFF2-40B4-BE49-F238E27FC236}">
                <a16:creationId xmlns:a16="http://schemas.microsoft.com/office/drawing/2014/main" id="{8DD67BA0-3722-4FFE-9F25-059AAAF9B978}"/>
              </a:ext>
            </a:extLst>
          </p:cNvPr>
          <p:cNvSpPr>
            <a:spLocks noGrp="1"/>
          </p:cNvSpPr>
          <p:nvPr>
            <p:ph type="ftr" sz="quarter" idx="11"/>
          </p:nvPr>
        </p:nvSpPr>
        <p:spPr/>
        <p:txBody>
          <a:bodyPr/>
          <a:lstStyle/>
          <a:p>
            <a:r>
              <a:rPr lang="zh-CN" altLang="en-US"/>
              <a:t>清华大学电子工程系  汪莱</a:t>
            </a:r>
          </a:p>
        </p:txBody>
      </p:sp>
      <p:sp>
        <p:nvSpPr>
          <p:cNvPr id="6" name="灯片编号占位符 5">
            <a:extLst>
              <a:ext uri="{FF2B5EF4-FFF2-40B4-BE49-F238E27FC236}">
                <a16:creationId xmlns:a16="http://schemas.microsoft.com/office/drawing/2014/main" id="{3DCA332D-5A94-4333-BFC4-5D51CF05E3ED}"/>
              </a:ext>
            </a:extLst>
          </p:cNvPr>
          <p:cNvSpPr>
            <a:spLocks noGrp="1"/>
          </p:cNvSpPr>
          <p:nvPr>
            <p:ph type="sldNum" sz="quarter" idx="12"/>
          </p:nvPr>
        </p:nvSpPr>
        <p:spPr/>
        <p:txBody>
          <a:bodyPr/>
          <a:lstStyle/>
          <a:p>
            <a:fld id="{13147CA0-777A-4549-BB61-73AB87886E8C}" type="slidenum">
              <a:rPr lang="zh-CN" altLang="en-US" smtClean="0"/>
              <a:t>‹#›</a:t>
            </a:fld>
            <a:endParaRPr lang="zh-CN" altLang="en-US"/>
          </a:p>
        </p:txBody>
      </p:sp>
    </p:spTree>
    <p:extLst>
      <p:ext uri="{BB962C8B-B14F-4D97-AF65-F5344CB8AC3E}">
        <p14:creationId xmlns:p14="http://schemas.microsoft.com/office/powerpoint/2010/main" val="3153330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68CD926-E64A-48F0-BBE4-6B4A6985E4F2}"/>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19BFDAF-C5C1-4F82-BB94-1D52C3C06288}"/>
              </a:ext>
            </a:extLst>
          </p:cNvPr>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9F9272C-22ED-4633-9FBD-32BEFE79C3F2}"/>
              </a:ext>
            </a:extLst>
          </p:cNvPr>
          <p:cNvSpPr>
            <a:spLocks noGrp="1"/>
          </p:cNvSpPr>
          <p:nvPr>
            <p:ph type="dt" sz="half" idx="10"/>
          </p:nvPr>
        </p:nvSpPr>
        <p:spPr/>
        <p:txBody>
          <a:bodyPr/>
          <a:lstStyle/>
          <a:p>
            <a:fld id="{8DB63235-D6DB-4EF0-958F-F993F32E9F9F}" type="datetime1">
              <a:rPr lang="zh-CN" altLang="en-US" smtClean="0"/>
              <a:t>2023/12/20</a:t>
            </a:fld>
            <a:endParaRPr lang="zh-CN" altLang="en-US"/>
          </a:p>
        </p:txBody>
      </p:sp>
      <p:sp>
        <p:nvSpPr>
          <p:cNvPr id="5" name="页脚占位符 4">
            <a:extLst>
              <a:ext uri="{FF2B5EF4-FFF2-40B4-BE49-F238E27FC236}">
                <a16:creationId xmlns:a16="http://schemas.microsoft.com/office/drawing/2014/main" id="{5A6BB1DA-0ECC-4F11-AF6C-A8FAFDF92A29}"/>
              </a:ext>
            </a:extLst>
          </p:cNvPr>
          <p:cNvSpPr>
            <a:spLocks noGrp="1"/>
          </p:cNvSpPr>
          <p:nvPr>
            <p:ph type="ftr" sz="quarter" idx="11"/>
          </p:nvPr>
        </p:nvSpPr>
        <p:spPr/>
        <p:txBody>
          <a:bodyPr/>
          <a:lstStyle/>
          <a:p>
            <a:r>
              <a:rPr lang="zh-CN" altLang="en-US"/>
              <a:t>清华大学电子工程系  汪莱</a:t>
            </a:r>
          </a:p>
        </p:txBody>
      </p:sp>
      <p:sp>
        <p:nvSpPr>
          <p:cNvPr id="6" name="灯片编号占位符 5">
            <a:extLst>
              <a:ext uri="{FF2B5EF4-FFF2-40B4-BE49-F238E27FC236}">
                <a16:creationId xmlns:a16="http://schemas.microsoft.com/office/drawing/2014/main" id="{4E45BBF6-C5A2-4700-8BF3-CB6D2ED3892B}"/>
              </a:ext>
            </a:extLst>
          </p:cNvPr>
          <p:cNvSpPr>
            <a:spLocks noGrp="1"/>
          </p:cNvSpPr>
          <p:nvPr>
            <p:ph type="sldNum" sz="quarter" idx="12"/>
          </p:nvPr>
        </p:nvSpPr>
        <p:spPr/>
        <p:txBody>
          <a:bodyPr/>
          <a:lstStyle/>
          <a:p>
            <a:fld id="{13147CA0-777A-4549-BB61-73AB87886E8C}" type="slidenum">
              <a:rPr lang="zh-CN" altLang="en-US" smtClean="0"/>
              <a:t>‹#›</a:t>
            </a:fld>
            <a:endParaRPr lang="zh-CN" altLang="en-US"/>
          </a:p>
        </p:txBody>
      </p:sp>
    </p:spTree>
    <p:extLst>
      <p:ext uri="{BB962C8B-B14F-4D97-AF65-F5344CB8AC3E}">
        <p14:creationId xmlns:p14="http://schemas.microsoft.com/office/powerpoint/2010/main" val="1942585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4000"/>
            </a:lvl1pPr>
          </a:lstStyle>
          <a:p>
            <a:r>
              <a:rPr lang="zh-CN" altLang="en-US" dirty="0"/>
              <a:t>单击此处编辑母版标题样式</a:t>
            </a:r>
          </a:p>
        </p:txBody>
      </p:sp>
      <p:sp>
        <p:nvSpPr>
          <p:cNvPr id="3" name="内容占位符 2"/>
          <p:cNvSpPr>
            <a:spLocks noGrp="1"/>
          </p:cNvSpPr>
          <p:nvPr>
            <p:ph idx="1"/>
          </p:nvPr>
        </p:nvSpPr>
        <p:spPr>
          <a:xfrm>
            <a:off x="611560" y="1600200"/>
            <a:ext cx="7920880" cy="4525963"/>
          </a:xfrm>
        </p:spPr>
        <p:txBody>
          <a:bodyPr/>
          <a:lstStyle>
            <a:lvl1pPr algn="just">
              <a:defRPr sz="3000"/>
            </a:lvl1pPr>
            <a:lvl2pPr algn="just">
              <a:defRPr/>
            </a:lvl2pPr>
            <a:lvl3pPr algn="just">
              <a:defRPr/>
            </a:lvl3pPr>
            <a:lvl4pPr algn="just">
              <a:defRPr/>
            </a:lvl4pPr>
            <a:lvl5pPr algn="jus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p:cNvSpPr>
            <a:spLocks noGrp="1"/>
          </p:cNvSpPr>
          <p:nvPr>
            <p:ph type="ftr" sz="quarter" idx="11"/>
          </p:nvPr>
        </p:nvSpPr>
        <p:spPr/>
        <p:txBody>
          <a:bodyPr/>
          <a:lstStyle/>
          <a:p>
            <a:r>
              <a:rPr lang="zh-CN" altLang="en-US" dirty="0"/>
              <a:t>集成光电子学概论</a:t>
            </a:r>
          </a:p>
        </p:txBody>
      </p:sp>
      <p:sp>
        <p:nvSpPr>
          <p:cNvPr id="6" name="灯片编号占位符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2189028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b="0">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a:t>单击此处编辑母版标题样式</a:t>
            </a:r>
          </a:p>
        </p:txBody>
      </p:sp>
      <p:sp>
        <p:nvSpPr>
          <p:cNvPr id="3" name="文本占位符 2"/>
          <p:cNvSpPr>
            <a:spLocks noGrp="1"/>
          </p:cNvSpPr>
          <p:nvPr>
            <p:ph type="body" sz="half" idx="1"/>
          </p:nvPr>
        </p:nvSpPr>
        <p:spPr>
          <a:xfrm>
            <a:off x="457200" y="1600202"/>
            <a:ext cx="4038600" cy="4525963"/>
          </a:xfrm>
        </p:spPr>
        <p:txBody>
          <a:bodyPr/>
          <a:lstStyle>
            <a:lvl1pPr>
              <a:defRPr b="0">
                <a:latin typeface="Times New Roman" panose="02020603050405020304" pitchFamily="18" charset="0"/>
                <a:ea typeface="黑体" panose="02010609060101010101" pitchFamily="49" charset="-122"/>
                <a:cs typeface="Times New Roman" panose="02020603050405020304" pitchFamily="18" charset="0"/>
              </a:defRPr>
            </a:lvl1pPr>
            <a:lvl2pPr>
              <a:defRPr b="0">
                <a:latin typeface="Times New Roman" panose="02020603050405020304" pitchFamily="18" charset="0"/>
                <a:ea typeface="黑体" panose="02010609060101010101" pitchFamily="49" charset="-122"/>
                <a:cs typeface="Times New Roman" panose="02020603050405020304" pitchFamily="18" charset="0"/>
              </a:defRPr>
            </a:lvl2pPr>
            <a:lvl3pPr>
              <a:defRPr b="0">
                <a:latin typeface="Times New Roman" panose="02020603050405020304" pitchFamily="18" charset="0"/>
                <a:ea typeface="黑体" panose="02010609060101010101" pitchFamily="49" charset="-122"/>
                <a:cs typeface="Times New Roman" panose="02020603050405020304" pitchFamily="18" charset="0"/>
              </a:defRPr>
            </a:lvl3pPr>
            <a:lvl4pPr>
              <a:defRPr b="0">
                <a:latin typeface="Times New Roman" panose="02020603050405020304" pitchFamily="18" charset="0"/>
                <a:ea typeface="黑体" panose="02010609060101010101" pitchFamily="49" charset="-122"/>
                <a:cs typeface="Times New Roman" panose="02020603050405020304" pitchFamily="18" charset="0"/>
              </a:defRPr>
            </a:lvl4pPr>
            <a:lvl5pPr>
              <a:defRPr b="0">
                <a:latin typeface="Times New Roman" panose="02020603050405020304" pitchFamily="18" charset="0"/>
                <a:ea typeface="黑体" panose="02010609060101010101" pitchFamily="49" charset="-122"/>
                <a:cs typeface="Times New Roman" panose="02020603050405020304"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p:spPr>
        <p:txBody>
          <a:bodyPr/>
          <a:lstStyle>
            <a:lvl1pPr>
              <a:defRPr b="0">
                <a:latin typeface="Times New Roman" panose="02020603050405020304" pitchFamily="18" charset="0"/>
                <a:ea typeface="黑体" panose="02010609060101010101" pitchFamily="49" charset="-122"/>
                <a:cs typeface="Times New Roman" panose="02020603050405020304" pitchFamily="18" charset="0"/>
              </a:defRPr>
            </a:lvl1pPr>
            <a:lvl2pPr>
              <a:defRPr b="0">
                <a:latin typeface="Times New Roman" panose="02020603050405020304" pitchFamily="18" charset="0"/>
                <a:ea typeface="黑体" panose="02010609060101010101" pitchFamily="49" charset="-122"/>
                <a:cs typeface="Times New Roman" panose="02020603050405020304" pitchFamily="18" charset="0"/>
              </a:defRPr>
            </a:lvl2pPr>
            <a:lvl3pPr>
              <a:defRPr b="0">
                <a:latin typeface="Times New Roman" panose="02020603050405020304" pitchFamily="18" charset="0"/>
                <a:ea typeface="黑体" panose="02010609060101010101" pitchFamily="49" charset="-122"/>
                <a:cs typeface="Times New Roman" panose="02020603050405020304" pitchFamily="18" charset="0"/>
              </a:defRPr>
            </a:lvl3pPr>
            <a:lvl4pPr>
              <a:defRPr b="0">
                <a:latin typeface="Times New Roman" panose="02020603050405020304" pitchFamily="18" charset="0"/>
                <a:ea typeface="黑体" panose="02010609060101010101" pitchFamily="49" charset="-122"/>
                <a:cs typeface="Times New Roman" panose="02020603050405020304" pitchFamily="18" charset="0"/>
              </a:defRPr>
            </a:lvl4pPr>
            <a:lvl5pPr>
              <a:defRPr b="0">
                <a:latin typeface="Times New Roman" panose="02020603050405020304" pitchFamily="18" charset="0"/>
                <a:ea typeface="黑体" panose="02010609060101010101" pitchFamily="49" charset="-122"/>
                <a:cs typeface="Times New Roman" panose="02020603050405020304"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b="0">
                <a:latin typeface="Times New Roman" panose="02020603050405020304" pitchFamily="18" charset="0"/>
                <a:ea typeface="黑体" panose="02010609060101010101" pitchFamily="49" charset="-122"/>
                <a:cs typeface="Times New Roman" panose="02020603050405020304" pitchFamily="18" charset="0"/>
              </a:defRPr>
            </a:lvl1pPr>
          </a:lstStyle>
          <a:p>
            <a:pPr>
              <a:defRPr/>
            </a:pPr>
            <a:fld id="{2BA5867B-D3B2-414F-B6DD-EFA82F3C2062}" type="datetime1">
              <a:rPr lang="zh-CN" altLang="en-US" smtClean="0"/>
              <a:t>2023/12/20</a:t>
            </a:fld>
            <a:endParaRPr lang="en-US" altLang="zh-CN"/>
          </a:p>
        </p:txBody>
      </p:sp>
      <p:sp>
        <p:nvSpPr>
          <p:cNvPr id="6" name="Rectangle 5"/>
          <p:cNvSpPr>
            <a:spLocks noGrp="1" noChangeArrowheads="1"/>
          </p:cNvSpPr>
          <p:nvPr>
            <p:ph type="ftr" sz="quarter" idx="11"/>
          </p:nvPr>
        </p:nvSpPr>
        <p:spPr>
          <a:ln/>
        </p:spPr>
        <p:txBody>
          <a:bodyPr/>
          <a:lstStyle>
            <a:lvl1pPr>
              <a:defRPr b="0">
                <a:latin typeface="Times New Roman" panose="02020603050405020304" pitchFamily="18" charset="0"/>
                <a:ea typeface="黑体" panose="02010609060101010101" pitchFamily="49" charset="-122"/>
                <a:cs typeface="Times New Roman" panose="02020603050405020304" pitchFamily="18" charset="0"/>
              </a:defRPr>
            </a:lvl1pPr>
          </a:lstStyle>
          <a:p>
            <a:pPr>
              <a:defRPr/>
            </a:pPr>
            <a:r>
              <a:rPr lang="zh-CN" altLang="en-US"/>
              <a:t>清华大学电子工程系  汪莱</a:t>
            </a:r>
            <a:endParaRPr lang="en-US" altLang="zh-CN"/>
          </a:p>
        </p:txBody>
      </p:sp>
      <p:sp>
        <p:nvSpPr>
          <p:cNvPr id="7" name="Rectangle 6"/>
          <p:cNvSpPr>
            <a:spLocks noGrp="1" noChangeArrowheads="1"/>
          </p:cNvSpPr>
          <p:nvPr>
            <p:ph type="sldNum" sz="quarter" idx="12"/>
          </p:nvPr>
        </p:nvSpPr>
        <p:spPr>
          <a:ln/>
        </p:spPr>
        <p:txBody>
          <a:bodyPr/>
          <a:lstStyle>
            <a:lvl1pPr>
              <a:defRPr b="0">
                <a:latin typeface="Times New Roman" panose="02020603050405020304" pitchFamily="18" charset="0"/>
                <a:ea typeface="黑体" panose="02010609060101010101" pitchFamily="49" charset="-122"/>
                <a:cs typeface="Times New Roman" panose="02020603050405020304" pitchFamily="18" charset="0"/>
              </a:defRPr>
            </a:lvl1pPr>
          </a:lstStyle>
          <a:p>
            <a:pPr>
              <a:defRPr/>
            </a:pPr>
            <a:fld id="{C595B58A-8D6D-41E2-9BB4-64D62F8EF1B6}" type="slidenum">
              <a:rPr lang="en-US" altLang="zh-CN" smtClean="0"/>
              <a:pPr>
                <a:defRPr/>
              </a:pPr>
              <a:t>‹#›</a:t>
            </a:fld>
            <a:endParaRPr lang="en-US" altLang="zh-CN"/>
          </a:p>
        </p:txBody>
      </p:sp>
    </p:spTree>
    <p:extLst>
      <p:ext uri="{BB962C8B-B14F-4D97-AF65-F5344CB8AC3E}">
        <p14:creationId xmlns:p14="http://schemas.microsoft.com/office/powerpoint/2010/main" val="39164969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verTx">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b="0">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a:t>单击此处编辑母版标题样式</a:t>
            </a:r>
          </a:p>
        </p:txBody>
      </p:sp>
      <p:sp>
        <p:nvSpPr>
          <p:cNvPr id="3" name="内容占位符 2"/>
          <p:cNvSpPr>
            <a:spLocks noGrp="1"/>
          </p:cNvSpPr>
          <p:nvPr>
            <p:ph sz="half" idx="1"/>
          </p:nvPr>
        </p:nvSpPr>
        <p:spPr>
          <a:xfrm>
            <a:off x="457200" y="1600200"/>
            <a:ext cx="8229600" cy="2185988"/>
          </a:xfrm>
        </p:spPr>
        <p:txBody>
          <a:bodyPr/>
          <a:lstStyle>
            <a:lvl1pPr>
              <a:defRPr b="0">
                <a:latin typeface="Times New Roman" panose="02020603050405020304" pitchFamily="18" charset="0"/>
                <a:ea typeface="黑体" panose="02010609060101010101" pitchFamily="49" charset="-122"/>
                <a:cs typeface="Times New Roman" panose="02020603050405020304" pitchFamily="18" charset="0"/>
              </a:defRPr>
            </a:lvl1pPr>
            <a:lvl2pPr>
              <a:defRPr b="0">
                <a:latin typeface="Times New Roman" panose="02020603050405020304" pitchFamily="18" charset="0"/>
                <a:ea typeface="黑体" panose="02010609060101010101" pitchFamily="49" charset="-122"/>
                <a:cs typeface="Times New Roman" panose="02020603050405020304" pitchFamily="18" charset="0"/>
              </a:defRPr>
            </a:lvl2pPr>
            <a:lvl3pPr>
              <a:defRPr b="0">
                <a:latin typeface="Times New Roman" panose="02020603050405020304" pitchFamily="18" charset="0"/>
                <a:ea typeface="黑体" panose="02010609060101010101" pitchFamily="49" charset="-122"/>
                <a:cs typeface="Times New Roman" panose="02020603050405020304" pitchFamily="18" charset="0"/>
              </a:defRPr>
            </a:lvl3pPr>
            <a:lvl4pPr>
              <a:defRPr b="0">
                <a:latin typeface="Times New Roman" panose="02020603050405020304" pitchFamily="18" charset="0"/>
                <a:ea typeface="黑体" panose="02010609060101010101" pitchFamily="49" charset="-122"/>
                <a:cs typeface="Times New Roman" panose="02020603050405020304" pitchFamily="18" charset="0"/>
              </a:defRPr>
            </a:lvl4pPr>
            <a:lvl5pPr>
              <a:defRPr b="0">
                <a:latin typeface="Times New Roman" panose="02020603050405020304" pitchFamily="18" charset="0"/>
                <a:ea typeface="黑体" panose="02010609060101010101" pitchFamily="49" charset="-122"/>
                <a:cs typeface="Times New Roman" panose="02020603050405020304"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3938590"/>
            <a:ext cx="8229600" cy="2187575"/>
          </a:xfrm>
        </p:spPr>
        <p:txBody>
          <a:bodyPr/>
          <a:lstStyle>
            <a:lvl1pPr>
              <a:defRPr b="0">
                <a:latin typeface="Times New Roman" panose="02020603050405020304" pitchFamily="18" charset="0"/>
                <a:ea typeface="黑体" panose="02010609060101010101" pitchFamily="49" charset="-122"/>
                <a:cs typeface="Times New Roman" panose="02020603050405020304" pitchFamily="18" charset="0"/>
              </a:defRPr>
            </a:lvl1pPr>
            <a:lvl2pPr>
              <a:defRPr b="0">
                <a:latin typeface="Times New Roman" panose="02020603050405020304" pitchFamily="18" charset="0"/>
                <a:ea typeface="黑体" panose="02010609060101010101" pitchFamily="49" charset="-122"/>
                <a:cs typeface="Times New Roman" panose="02020603050405020304" pitchFamily="18" charset="0"/>
              </a:defRPr>
            </a:lvl2pPr>
            <a:lvl3pPr>
              <a:defRPr b="0">
                <a:latin typeface="Times New Roman" panose="02020603050405020304" pitchFamily="18" charset="0"/>
                <a:ea typeface="黑体" panose="02010609060101010101" pitchFamily="49" charset="-122"/>
                <a:cs typeface="Times New Roman" panose="02020603050405020304" pitchFamily="18" charset="0"/>
              </a:defRPr>
            </a:lvl3pPr>
            <a:lvl4pPr>
              <a:defRPr b="0">
                <a:latin typeface="Times New Roman" panose="02020603050405020304" pitchFamily="18" charset="0"/>
                <a:ea typeface="黑体" panose="02010609060101010101" pitchFamily="49" charset="-122"/>
                <a:cs typeface="Times New Roman" panose="02020603050405020304" pitchFamily="18" charset="0"/>
              </a:defRPr>
            </a:lvl4pPr>
            <a:lvl5pPr>
              <a:defRPr b="0">
                <a:latin typeface="Times New Roman" panose="02020603050405020304" pitchFamily="18" charset="0"/>
                <a:ea typeface="黑体" panose="02010609060101010101" pitchFamily="49" charset="-122"/>
                <a:cs typeface="Times New Roman" panose="02020603050405020304"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b="0">
                <a:latin typeface="Times New Roman" panose="02020603050405020304" pitchFamily="18" charset="0"/>
                <a:ea typeface="黑体" panose="02010609060101010101" pitchFamily="49" charset="-122"/>
                <a:cs typeface="Times New Roman" panose="02020603050405020304" pitchFamily="18" charset="0"/>
              </a:defRPr>
            </a:lvl1pPr>
          </a:lstStyle>
          <a:p>
            <a:pPr>
              <a:defRPr/>
            </a:pPr>
            <a:fld id="{09F1B644-4262-42ED-AA81-F1FCAB4816CE}" type="datetime1">
              <a:rPr lang="zh-CN" altLang="en-US" smtClean="0"/>
              <a:t>2023/12/20</a:t>
            </a:fld>
            <a:endParaRPr lang="en-US" altLang="zh-CN"/>
          </a:p>
        </p:txBody>
      </p:sp>
      <p:sp>
        <p:nvSpPr>
          <p:cNvPr id="6" name="Rectangle 5"/>
          <p:cNvSpPr>
            <a:spLocks noGrp="1" noChangeArrowheads="1"/>
          </p:cNvSpPr>
          <p:nvPr>
            <p:ph type="ftr" sz="quarter" idx="11"/>
          </p:nvPr>
        </p:nvSpPr>
        <p:spPr>
          <a:ln/>
        </p:spPr>
        <p:txBody>
          <a:bodyPr/>
          <a:lstStyle>
            <a:lvl1pPr>
              <a:defRPr b="0">
                <a:latin typeface="Times New Roman" panose="02020603050405020304" pitchFamily="18" charset="0"/>
                <a:ea typeface="黑体" panose="02010609060101010101" pitchFamily="49" charset="-122"/>
                <a:cs typeface="Times New Roman" panose="02020603050405020304" pitchFamily="18" charset="0"/>
              </a:defRPr>
            </a:lvl1pPr>
          </a:lstStyle>
          <a:p>
            <a:pPr>
              <a:defRPr/>
            </a:pPr>
            <a:r>
              <a:rPr lang="zh-CN" altLang="en-US"/>
              <a:t>清华大学电子工程系  汪莱</a:t>
            </a:r>
            <a:endParaRPr lang="en-US" altLang="zh-CN"/>
          </a:p>
        </p:txBody>
      </p:sp>
      <p:sp>
        <p:nvSpPr>
          <p:cNvPr id="7" name="Rectangle 6"/>
          <p:cNvSpPr>
            <a:spLocks noGrp="1" noChangeArrowheads="1"/>
          </p:cNvSpPr>
          <p:nvPr>
            <p:ph type="sldNum" sz="quarter" idx="12"/>
          </p:nvPr>
        </p:nvSpPr>
        <p:spPr>
          <a:ln/>
        </p:spPr>
        <p:txBody>
          <a:bodyPr/>
          <a:lstStyle>
            <a:lvl1pPr>
              <a:defRPr b="0">
                <a:latin typeface="Times New Roman" panose="02020603050405020304" pitchFamily="18" charset="0"/>
                <a:ea typeface="黑体" panose="02010609060101010101" pitchFamily="49" charset="-122"/>
                <a:cs typeface="Times New Roman" panose="02020603050405020304" pitchFamily="18" charset="0"/>
              </a:defRPr>
            </a:lvl1pPr>
          </a:lstStyle>
          <a:p>
            <a:pPr>
              <a:defRPr/>
            </a:pPr>
            <a:fld id="{88DD8897-F0E3-4B9E-B0CE-1F26FB6C81B8}" type="slidenum">
              <a:rPr lang="en-US" altLang="zh-CN" smtClean="0"/>
              <a:pPr>
                <a:defRPr/>
              </a:pPr>
              <a:t>‹#›</a:t>
            </a:fld>
            <a:endParaRPr lang="en-US" altLang="zh-CN"/>
          </a:p>
        </p:txBody>
      </p:sp>
    </p:spTree>
    <p:extLst>
      <p:ext uri="{BB962C8B-B14F-4D97-AF65-F5344CB8AC3E}">
        <p14:creationId xmlns:p14="http://schemas.microsoft.com/office/powerpoint/2010/main" val="24714933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x">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b="0">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p:spPr>
        <p:txBody>
          <a:bodyPr/>
          <a:lstStyle>
            <a:lvl1pPr>
              <a:defRPr b="0">
                <a:latin typeface="Times New Roman" panose="02020603050405020304" pitchFamily="18" charset="0"/>
                <a:ea typeface="黑体" panose="02010609060101010101" pitchFamily="49" charset="-122"/>
                <a:cs typeface="Times New Roman" panose="02020603050405020304" pitchFamily="18" charset="0"/>
              </a:defRPr>
            </a:lvl1pPr>
            <a:lvl2pPr>
              <a:defRPr b="0">
                <a:latin typeface="Times New Roman" panose="02020603050405020304" pitchFamily="18" charset="0"/>
                <a:ea typeface="黑体" panose="02010609060101010101" pitchFamily="49" charset="-122"/>
                <a:cs typeface="Times New Roman" panose="02020603050405020304" pitchFamily="18" charset="0"/>
              </a:defRPr>
            </a:lvl2pPr>
            <a:lvl3pPr>
              <a:defRPr b="0">
                <a:latin typeface="Times New Roman" panose="02020603050405020304" pitchFamily="18" charset="0"/>
                <a:ea typeface="黑体" panose="02010609060101010101" pitchFamily="49" charset="-122"/>
                <a:cs typeface="Times New Roman" panose="02020603050405020304" pitchFamily="18" charset="0"/>
              </a:defRPr>
            </a:lvl3pPr>
            <a:lvl4pPr>
              <a:defRPr b="0">
                <a:latin typeface="Times New Roman" panose="02020603050405020304" pitchFamily="18" charset="0"/>
                <a:ea typeface="黑体" panose="02010609060101010101" pitchFamily="49" charset="-122"/>
                <a:cs typeface="Times New Roman" panose="02020603050405020304" pitchFamily="18" charset="0"/>
              </a:defRPr>
            </a:lvl4pPr>
            <a:lvl5pPr>
              <a:defRPr b="0">
                <a:latin typeface="Times New Roman" panose="02020603050405020304" pitchFamily="18" charset="0"/>
                <a:ea typeface="黑体" panose="02010609060101010101" pitchFamily="49" charset="-122"/>
                <a:cs typeface="Times New Roman" panose="02020603050405020304"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648200" y="1600202"/>
            <a:ext cx="4038600" cy="4525963"/>
          </a:xfrm>
        </p:spPr>
        <p:txBody>
          <a:bodyPr/>
          <a:lstStyle>
            <a:lvl1pPr>
              <a:defRPr b="0">
                <a:latin typeface="Times New Roman" panose="02020603050405020304" pitchFamily="18" charset="0"/>
                <a:ea typeface="黑体" panose="02010609060101010101" pitchFamily="49" charset="-122"/>
                <a:cs typeface="Times New Roman" panose="02020603050405020304" pitchFamily="18" charset="0"/>
              </a:defRPr>
            </a:lvl1pPr>
            <a:lvl2pPr>
              <a:defRPr b="0">
                <a:latin typeface="Times New Roman" panose="02020603050405020304" pitchFamily="18" charset="0"/>
                <a:ea typeface="黑体" panose="02010609060101010101" pitchFamily="49" charset="-122"/>
                <a:cs typeface="Times New Roman" panose="02020603050405020304" pitchFamily="18" charset="0"/>
              </a:defRPr>
            </a:lvl2pPr>
            <a:lvl3pPr>
              <a:defRPr b="0">
                <a:latin typeface="Times New Roman" panose="02020603050405020304" pitchFamily="18" charset="0"/>
                <a:ea typeface="黑体" panose="02010609060101010101" pitchFamily="49" charset="-122"/>
                <a:cs typeface="Times New Roman" panose="02020603050405020304" pitchFamily="18" charset="0"/>
              </a:defRPr>
            </a:lvl3pPr>
            <a:lvl4pPr>
              <a:defRPr b="0">
                <a:latin typeface="Times New Roman" panose="02020603050405020304" pitchFamily="18" charset="0"/>
                <a:ea typeface="黑体" panose="02010609060101010101" pitchFamily="49" charset="-122"/>
                <a:cs typeface="Times New Roman" panose="02020603050405020304" pitchFamily="18" charset="0"/>
              </a:defRPr>
            </a:lvl4pPr>
            <a:lvl5pPr>
              <a:defRPr b="0">
                <a:latin typeface="Times New Roman" panose="02020603050405020304" pitchFamily="18" charset="0"/>
                <a:ea typeface="黑体" panose="02010609060101010101" pitchFamily="49" charset="-122"/>
                <a:cs typeface="Times New Roman" panose="02020603050405020304"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b="0">
                <a:latin typeface="Times New Roman" panose="02020603050405020304" pitchFamily="18" charset="0"/>
                <a:ea typeface="黑体" panose="02010609060101010101" pitchFamily="49" charset="-122"/>
                <a:cs typeface="Times New Roman" panose="02020603050405020304" pitchFamily="18" charset="0"/>
              </a:defRPr>
            </a:lvl1pPr>
          </a:lstStyle>
          <a:p>
            <a:pPr>
              <a:defRPr/>
            </a:pPr>
            <a:fld id="{15A55F22-43BC-4653-BB20-87EDB64CF2C6}" type="datetime1">
              <a:rPr lang="zh-CN" altLang="en-US" smtClean="0"/>
              <a:t>2023/12/20</a:t>
            </a:fld>
            <a:endParaRPr lang="en-US" altLang="zh-CN"/>
          </a:p>
        </p:txBody>
      </p:sp>
      <p:sp>
        <p:nvSpPr>
          <p:cNvPr id="6" name="Rectangle 5"/>
          <p:cNvSpPr>
            <a:spLocks noGrp="1" noChangeArrowheads="1"/>
          </p:cNvSpPr>
          <p:nvPr>
            <p:ph type="ftr" sz="quarter" idx="11"/>
          </p:nvPr>
        </p:nvSpPr>
        <p:spPr>
          <a:ln/>
        </p:spPr>
        <p:txBody>
          <a:bodyPr/>
          <a:lstStyle>
            <a:lvl1pPr>
              <a:defRPr b="0">
                <a:latin typeface="Times New Roman" panose="02020603050405020304" pitchFamily="18" charset="0"/>
                <a:ea typeface="黑体" panose="02010609060101010101" pitchFamily="49" charset="-122"/>
                <a:cs typeface="Times New Roman" panose="02020603050405020304" pitchFamily="18" charset="0"/>
              </a:defRPr>
            </a:lvl1pPr>
          </a:lstStyle>
          <a:p>
            <a:pPr>
              <a:defRPr/>
            </a:pPr>
            <a:r>
              <a:rPr lang="zh-CN" altLang="en-US"/>
              <a:t>清华大学电子工程系  汪莱</a:t>
            </a:r>
            <a:endParaRPr lang="en-US" altLang="zh-CN"/>
          </a:p>
        </p:txBody>
      </p:sp>
      <p:sp>
        <p:nvSpPr>
          <p:cNvPr id="7" name="Rectangle 6"/>
          <p:cNvSpPr>
            <a:spLocks noGrp="1" noChangeArrowheads="1"/>
          </p:cNvSpPr>
          <p:nvPr>
            <p:ph type="sldNum" sz="quarter" idx="12"/>
          </p:nvPr>
        </p:nvSpPr>
        <p:spPr>
          <a:ln/>
        </p:spPr>
        <p:txBody>
          <a:bodyPr/>
          <a:lstStyle>
            <a:lvl1pPr>
              <a:defRPr b="0">
                <a:latin typeface="Times New Roman" panose="02020603050405020304" pitchFamily="18" charset="0"/>
                <a:ea typeface="黑体" panose="02010609060101010101" pitchFamily="49" charset="-122"/>
                <a:cs typeface="Times New Roman" panose="02020603050405020304" pitchFamily="18" charset="0"/>
              </a:defRPr>
            </a:lvl1pPr>
          </a:lstStyle>
          <a:p>
            <a:pPr>
              <a:defRPr/>
            </a:pPr>
            <a:fld id="{02702CBC-2EB8-420F-B519-07465FAAC6EF}" type="slidenum">
              <a:rPr lang="en-US" altLang="zh-CN" smtClean="0"/>
              <a:pPr>
                <a:defRPr/>
              </a:pPr>
              <a:t>‹#›</a:t>
            </a:fld>
            <a:endParaRPr lang="en-US" altLang="zh-CN"/>
          </a:p>
        </p:txBody>
      </p:sp>
    </p:spTree>
    <p:extLst>
      <p:ext uri="{BB962C8B-B14F-4D97-AF65-F5344CB8AC3E}">
        <p14:creationId xmlns:p14="http://schemas.microsoft.com/office/powerpoint/2010/main" val="34847200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b="0">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a:t>单击此处编辑母版标题样式</a:t>
            </a:r>
          </a:p>
        </p:txBody>
      </p:sp>
      <p:sp>
        <p:nvSpPr>
          <p:cNvPr id="3" name="文本占位符 2"/>
          <p:cNvSpPr>
            <a:spLocks noGrp="1"/>
          </p:cNvSpPr>
          <p:nvPr>
            <p:ph type="body" sz="half" idx="1"/>
          </p:nvPr>
        </p:nvSpPr>
        <p:spPr>
          <a:xfrm>
            <a:off x="457200" y="1600200"/>
            <a:ext cx="8229600" cy="2185988"/>
          </a:xfrm>
        </p:spPr>
        <p:txBody>
          <a:bodyPr/>
          <a:lstStyle>
            <a:lvl1pPr>
              <a:defRPr b="0">
                <a:latin typeface="Times New Roman" panose="02020603050405020304" pitchFamily="18" charset="0"/>
                <a:ea typeface="黑体" panose="02010609060101010101" pitchFamily="49" charset="-122"/>
                <a:cs typeface="Times New Roman" panose="02020603050405020304" pitchFamily="18" charset="0"/>
              </a:defRPr>
            </a:lvl1pPr>
            <a:lvl2pPr>
              <a:defRPr b="0">
                <a:latin typeface="Times New Roman" panose="02020603050405020304" pitchFamily="18" charset="0"/>
                <a:ea typeface="黑体" panose="02010609060101010101" pitchFamily="49" charset="-122"/>
                <a:cs typeface="Times New Roman" panose="02020603050405020304" pitchFamily="18" charset="0"/>
              </a:defRPr>
            </a:lvl2pPr>
            <a:lvl3pPr>
              <a:defRPr b="0">
                <a:latin typeface="Times New Roman" panose="02020603050405020304" pitchFamily="18" charset="0"/>
                <a:ea typeface="黑体" panose="02010609060101010101" pitchFamily="49" charset="-122"/>
                <a:cs typeface="Times New Roman" panose="02020603050405020304" pitchFamily="18" charset="0"/>
              </a:defRPr>
            </a:lvl3pPr>
            <a:lvl4pPr>
              <a:defRPr b="0">
                <a:latin typeface="Times New Roman" panose="02020603050405020304" pitchFamily="18" charset="0"/>
                <a:ea typeface="黑体" panose="02010609060101010101" pitchFamily="49" charset="-122"/>
                <a:cs typeface="Times New Roman" panose="02020603050405020304" pitchFamily="18" charset="0"/>
              </a:defRPr>
            </a:lvl4pPr>
            <a:lvl5pPr>
              <a:defRPr b="0">
                <a:latin typeface="Times New Roman" panose="02020603050405020304" pitchFamily="18" charset="0"/>
                <a:ea typeface="黑体" panose="02010609060101010101" pitchFamily="49" charset="-122"/>
                <a:cs typeface="Times New Roman" panose="02020603050405020304"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200" y="3938590"/>
            <a:ext cx="8229600" cy="2187575"/>
          </a:xfrm>
        </p:spPr>
        <p:txBody>
          <a:bodyPr/>
          <a:lstStyle>
            <a:lvl1pPr>
              <a:defRPr b="0">
                <a:latin typeface="Times New Roman" panose="02020603050405020304" pitchFamily="18" charset="0"/>
                <a:ea typeface="黑体" panose="02010609060101010101" pitchFamily="49" charset="-122"/>
                <a:cs typeface="Times New Roman" panose="02020603050405020304" pitchFamily="18" charset="0"/>
              </a:defRPr>
            </a:lvl1pPr>
            <a:lvl2pPr>
              <a:defRPr b="0">
                <a:latin typeface="Times New Roman" panose="02020603050405020304" pitchFamily="18" charset="0"/>
                <a:ea typeface="黑体" panose="02010609060101010101" pitchFamily="49" charset="-122"/>
                <a:cs typeface="Times New Roman" panose="02020603050405020304" pitchFamily="18" charset="0"/>
              </a:defRPr>
            </a:lvl2pPr>
            <a:lvl3pPr>
              <a:defRPr b="0">
                <a:latin typeface="Times New Roman" panose="02020603050405020304" pitchFamily="18" charset="0"/>
                <a:ea typeface="黑体" panose="02010609060101010101" pitchFamily="49" charset="-122"/>
                <a:cs typeface="Times New Roman" panose="02020603050405020304" pitchFamily="18" charset="0"/>
              </a:defRPr>
            </a:lvl3pPr>
            <a:lvl4pPr>
              <a:defRPr b="0">
                <a:latin typeface="Times New Roman" panose="02020603050405020304" pitchFamily="18" charset="0"/>
                <a:ea typeface="黑体" panose="02010609060101010101" pitchFamily="49" charset="-122"/>
                <a:cs typeface="Times New Roman" panose="02020603050405020304" pitchFamily="18" charset="0"/>
              </a:defRPr>
            </a:lvl4pPr>
            <a:lvl5pPr>
              <a:defRPr b="0">
                <a:latin typeface="Times New Roman" panose="02020603050405020304" pitchFamily="18" charset="0"/>
                <a:ea typeface="黑体" panose="02010609060101010101" pitchFamily="49" charset="-122"/>
                <a:cs typeface="Times New Roman" panose="02020603050405020304"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b="0">
                <a:latin typeface="Times New Roman" panose="02020603050405020304" pitchFamily="18" charset="0"/>
                <a:ea typeface="黑体" panose="02010609060101010101" pitchFamily="49" charset="-122"/>
                <a:cs typeface="Times New Roman" panose="02020603050405020304" pitchFamily="18" charset="0"/>
              </a:defRPr>
            </a:lvl1pPr>
          </a:lstStyle>
          <a:p>
            <a:pPr>
              <a:defRPr/>
            </a:pPr>
            <a:fld id="{E6EF561F-80DC-4CCB-8965-5CF87179F05E}" type="datetime1">
              <a:rPr lang="zh-CN" altLang="en-US" smtClean="0"/>
              <a:t>2023/12/20</a:t>
            </a:fld>
            <a:endParaRPr lang="en-US" altLang="zh-CN"/>
          </a:p>
        </p:txBody>
      </p:sp>
      <p:sp>
        <p:nvSpPr>
          <p:cNvPr id="6" name="Rectangle 5"/>
          <p:cNvSpPr>
            <a:spLocks noGrp="1" noChangeArrowheads="1"/>
          </p:cNvSpPr>
          <p:nvPr>
            <p:ph type="ftr" sz="quarter" idx="11"/>
          </p:nvPr>
        </p:nvSpPr>
        <p:spPr>
          <a:ln/>
        </p:spPr>
        <p:txBody>
          <a:bodyPr/>
          <a:lstStyle>
            <a:lvl1pPr>
              <a:defRPr b="0">
                <a:latin typeface="Times New Roman" panose="02020603050405020304" pitchFamily="18" charset="0"/>
                <a:ea typeface="黑体" panose="02010609060101010101" pitchFamily="49" charset="-122"/>
                <a:cs typeface="Times New Roman" panose="02020603050405020304" pitchFamily="18" charset="0"/>
              </a:defRPr>
            </a:lvl1pPr>
          </a:lstStyle>
          <a:p>
            <a:pPr>
              <a:defRPr/>
            </a:pPr>
            <a:r>
              <a:rPr lang="zh-CN" altLang="en-US"/>
              <a:t>清华大学电子工程系  汪莱</a:t>
            </a:r>
            <a:endParaRPr lang="en-US" altLang="zh-CN"/>
          </a:p>
        </p:txBody>
      </p:sp>
      <p:sp>
        <p:nvSpPr>
          <p:cNvPr id="7" name="Rectangle 6"/>
          <p:cNvSpPr>
            <a:spLocks noGrp="1" noChangeArrowheads="1"/>
          </p:cNvSpPr>
          <p:nvPr>
            <p:ph type="sldNum" sz="quarter" idx="12"/>
          </p:nvPr>
        </p:nvSpPr>
        <p:spPr>
          <a:ln/>
        </p:spPr>
        <p:txBody>
          <a:bodyPr/>
          <a:lstStyle>
            <a:lvl1pPr>
              <a:defRPr b="0">
                <a:latin typeface="Times New Roman" panose="02020603050405020304" pitchFamily="18" charset="0"/>
                <a:ea typeface="黑体" panose="02010609060101010101" pitchFamily="49" charset="-122"/>
                <a:cs typeface="Times New Roman" panose="02020603050405020304" pitchFamily="18" charset="0"/>
              </a:defRPr>
            </a:lvl1pPr>
          </a:lstStyle>
          <a:p>
            <a:pPr>
              <a:defRPr/>
            </a:pPr>
            <a:fld id="{829E8EC7-2B73-4F9B-956D-280BC133214E}" type="slidenum">
              <a:rPr lang="en-US" altLang="zh-CN" smtClean="0"/>
              <a:pPr>
                <a:defRPr/>
              </a:pPr>
              <a:t>‹#›</a:t>
            </a:fld>
            <a:endParaRPr lang="en-US" altLang="zh-CN"/>
          </a:p>
        </p:txBody>
      </p:sp>
    </p:spTree>
    <p:extLst>
      <p:ext uri="{BB962C8B-B14F-4D97-AF65-F5344CB8AC3E}">
        <p14:creationId xmlns:p14="http://schemas.microsoft.com/office/powerpoint/2010/main" val="4110573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5" name="页脚占位符 4"/>
          <p:cNvSpPr>
            <a:spLocks noGrp="1"/>
          </p:cNvSpPr>
          <p:nvPr>
            <p:ph type="ftr" sz="quarter" idx="11"/>
          </p:nvPr>
        </p:nvSpPr>
        <p:spPr/>
        <p:txBody>
          <a:bodyPr/>
          <a:lstStyle/>
          <a:p>
            <a:r>
              <a:rPr lang="zh-CN" altLang="en-US" dirty="0"/>
              <a:t>集成光电子学概论</a:t>
            </a:r>
          </a:p>
        </p:txBody>
      </p:sp>
      <p:sp>
        <p:nvSpPr>
          <p:cNvPr id="6" name="灯片编号占位符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2541786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1"/>
          </p:nvPr>
        </p:nvSpPr>
        <p:spPr/>
        <p:txBody>
          <a:bodyPr/>
          <a:lstStyle>
            <a:lvl1pPr>
              <a:defRPr/>
            </a:lvl1pPr>
          </a:lstStyle>
          <a:p>
            <a:r>
              <a:rPr lang="zh-CN" altLang="en-US" dirty="0"/>
              <a:t>集成光电子学概论</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591413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页脚占位符 7"/>
          <p:cNvSpPr>
            <a:spLocks noGrp="1"/>
          </p:cNvSpPr>
          <p:nvPr>
            <p:ph type="ftr" sz="quarter" idx="11"/>
          </p:nvPr>
        </p:nvSpPr>
        <p:spPr/>
        <p:txBody>
          <a:bodyPr/>
          <a:lstStyle>
            <a:lvl1pPr>
              <a:defRPr/>
            </a:lvl1pPr>
          </a:lstStyle>
          <a:p>
            <a:r>
              <a:rPr lang="zh-CN" altLang="en-US" dirty="0"/>
              <a:t>集成光电子学概论</a:t>
            </a:r>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507638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页脚占位符 3"/>
          <p:cNvSpPr>
            <a:spLocks noGrp="1"/>
          </p:cNvSpPr>
          <p:nvPr>
            <p:ph type="ftr" sz="quarter" idx="11"/>
          </p:nvPr>
        </p:nvSpPr>
        <p:spPr/>
        <p:txBody>
          <a:bodyPr/>
          <a:lstStyle>
            <a:lvl1pPr>
              <a:defRPr/>
            </a:lvl1pPr>
          </a:lstStyle>
          <a:p>
            <a:r>
              <a:rPr lang="zh-CN" altLang="en-US" dirty="0"/>
              <a:t>集成光电子学概论</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75965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vl1pPr>
          </a:lstStyle>
          <a:p>
            <a:r>
              <a:rPr lang="zh-CN" altLang="en-US" dirty="0"/>
              <a:t>集成光电子学概论</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272220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页脚占位符 5"/>
          <p:cNvSpPr>
            <a:spLocks noGrp="1"/>
          </p:cNvSpPr>
          <p:nvPr>
            <p:ph type="ftr" sz="quarter" idx="11"/>
          </p:nvPr>
        </p:nvSpPr>
        <p:spPr/>
        <p:txBody>
          <a:bodyPr/>
          <a:lstStyle>
            <a:lvl1pPr>
              <a:defRPr/>
            </a:lvl1pPr>
          </a:lstStyle>
          <a:p>
            <a:r>
              <a:rPr lang="zh-CN" altLang="en-US" dirty="0"/>
              <a:t>集成光电子学概论</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31955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zh-CN" altLang="en-US"/>
              <a:t>集成光电子学概论</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latin typeface="Times New Roman" panose="02020603050405020304" pitchFamily="18" charset="0"/>
                <a:cs typeface="Times New Roman" panose="02020603050405020304" pitchFamily="18" charset="0"/>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83308840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86"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hf hdr="0" dt="0"/>
  <p:txStyles>
    <p:titleStyle>
      <a:lvl1pPr algn="ctr" defTabSz="914400" rtl="0" eaLnBrk="1" latinLnBrk="0" hangingPunct="1">
        <a:spcBef>
          <a:spcPct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26F3441-A4FE-4439-8E99-5CE699C9301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94F31FF-AF83-4A66-A80A-BE36E9FB461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BC734C3-CF7A-4306-9E2A-A19308233EF7}"/>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460CFA6-CF76-4192-ADCB-38614C45B8FB}" type="datetime1">
              <a:rPr lang="zh-CN" altLang="en-US" smtClean="0"/>
              <a:t>2023/12/20</a:t>
            </a:fld>
            <a:endParaRPr lang="zh-CN" altLang="en-US"/>
          </a:p>
        </p:txBody>
      </p:sp>
      <p:sp>
        <p:nvSpPr>
          <p:cNvPr id="5" name="页脚占位符 4">
            <a:extLst>
              <a:ext uri="{FF2B5EF4-FFF2-40B4-BE49-F238E27FC236}">
                <a16:creationId xmlns:a16="http://schemas.microsoft.com/office/drawing/2014/main" id="{B732A938-3F4B-4A29-8127-0D25EC0D53C7}"/>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zh-CN" altLang="en-US"/>
              <a:t>清华大学电子工程系  汪莱</a:t>
            </a:r>
          </a:p>
        </p:txBody>
      </p:sp>
      <p:sp>
        <p:nvSpPr>
          <p:cNvPr id="6" name="灯片编号占位符 5">
            <a:extLst>
              <a:ext uri="{FF2B5EF4-FFF2-40B4-BE49-F238E27FC236}">
                <a16:creationId xmlns:a16="http://schemas.microsoft.com/office/drawing/2014/main" id="{917CFEB1-AEAD-4B16-9FF6-E496A1E9C0E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3147CA0-777A-4549-BB61-73AB87886E8C}" type="slidenum">
              <a:rPr lang="zh-CN" altLang="en-US" smtClean="0"/>
              <a:t>‹#›</a:t>
            </a:fld>
            <a:endParaRPr lang="zh-CN" altLang="en-US"/>
          </a:p>
        </p:txBody>
      </p:sp>
    </p:spTree>
    <p:extLst>
      <p:ext uri="{BB962C8B-B14F-4D97-AF65-F5344CB8AC3E}">
        <p14:creationId xmlns:p14="http://schemas.microsoft.com/office/powerpoint/2010/main" val="96335974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7.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Download/&#22826;&#38451;&#33021;&#28909;&#21033;&#29992;/&#36873;&#25321;&#24615;&#21560;&#25910;&#28034;&#23618;/Surface%20grating/Solar%20selective%20absorbers%20based%20on%20W%20two-dimension%20surface%20grating.pdf" TargetMode="Externa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image" Target="../media/image14.png"/><Relationship Id="rId5" Type="http://schemas.openxmlformats.org/officeDocument/2006/relationships/oleObject" Target="../embeddings/oleObject3.bin"/><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oleObject" Target="../embeddings/oleObject4.bin"/><Relationship Id="rId7" Type="http://schemas.openxmlformats.org/officeDocument/2006/relationships/image" Target="../media/image16.jpeg"/><Relationship Id="rId2" Type="http://schemas.openxmlformats.org/officeDocument/2006/relationships/slideLayout" Target="../slideLayouts/slideLayout17.xml"/><Relationship Id="rId1" Type="http://schemas.openxmlformats.org/officeDocument/2006/relationships/vmlDrawing" Target="../drawings/vmlDrawing3.vml"/><Relationship Id="rId6" Type="http://schemas.openxmlformats.org/officeDocument/2006/relationships/image" Target="../media/image14.png"/><Relationship Id="rId5" Type="http://schemas.openxmlformats.org/officeDocument/2006/relationships/oleObject" Target="../embeddings/oleObject5.bin"/><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3.wmf"/><Relationship Id="rId5" Type="http://schemas.openxmlformats.org/officeDocument/2006/relationships/oleObject" Target="../embeddings/oleObject7.bin"/><Relationship Id="rId4" Type="http://schemas.openxmlformats.org/officeDocument/2006/relationships/image" Target="../media/image22.w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5.wmf"/><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24.wmf"/><Relationship Id="rId4" Type="http://schemas.openxmlformats.org/officeDocument/2006/relationships/oleObject" Target="../embeddings/oleObject8.bin"/></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8.xml"/><Relationship Id="rId1" Type="http://schemas.openxmlformats.org/officeDocument/2006/relationships/vmlDrawing" Target="../drawings/vmlDrawing6.vml"/><Relationship Id="rId6" Type="http://schemas.openxmlformats.org/officeDocument/2006/relationships/image" Target="../media/image28.wmf"/><Relationship Id="rId5" Type="http://schemas.openxmlformats.org/officeDocument/2006/relationships/oleObject" Target="../embeddings/oleObject11.bin"/><Relationship Id="rId4" Type="http://schemas.openxmlformats.org/officeDocument/2006/relationships/image" Target="../media/image27.w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0.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7.v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251520" y="2130425"/>
            <a:ext cx="8640960" cy="1946647"/>
          </a:xfrm>
        </p:spPr>
        <p:txBody>
          <a:bodyPr>
            <a:noAutofit/>
          </a:bodyPr>
          <a:lstStyle/>
          <a:p>
            <a:r>
              <a:rPr lang="zh-CN" altLang="en-US" dirty="0">
                <a:latin typeface="+mj-ea"/>
                <a:cs typeface="Times New Roman" panose="02020603050405020304" pitchFamily="18" charset="0"/>
              </a:rPr>
              <a:t>第七讲	太阳能光热和</a:t>
            </a:r>
            <a:br>
              <a:rPr lang="zh-CN" altLang="en-US" dirty="0">
                <a:latin typeface="+mj-ea"/>
                <a:cs typeface="Times New Roman" panose="02020603050405020304" pitchFamily="18" charset="0"/>
              </a:rPr>
            </a:br>
            <a:r>
              <a:rPr lang="zh-CN" altLang="en-US" dirty="0">
                <a:latin typeface="+mj-ea"/>
                <a:cs typeface="Times New Roman" panose="02020603050405020304" pitchFamily="18" charset="0"/>
              </a:rPr>
              <a:t>光电转换技术</a:t>
            </a:r>
            <a:br>
              <a:rPr lang="zh-CN" altLang="en-US" dirty="0">
                <a:latin typeface="Times New Roman" panose="02020603050405020304" pitchFamily="18" charset="0"/>
                <a:cs typeface="Times New Roman" panose="02020603050405020304" pitchFamily="18" charset="0"/>
              </a:rPr>
            </a:br>
            <a:endParaRPr lang="zh-CN" altLang="en-US" dirty="0">
              <a:solidFill>
                <a:schemeClr val="tx1"/>
              </a:solidFill>
              <a:latin typeface="Times New Roman" panose="02020603050405020304" pitchFamily="18" charset="0"/>
              <a:ea typeface="+mn-ea"/>
              <a:cs typeface="Times New Roman" panose="02020603050405020304" pitchFamily="18" charset="0"/>
            </a:endParaRPr>
          </a:p>
        </p:txBody>
      </p:sp>
      <p:sp>
        <p:nvSpPr>
          <p:cNvPr id="7171" name="Rectangle 3"/>
          <p:cNvSpPr>
            <a:spLocks noGrp="1" noChangeArrowheads="1"/>
          </p:cNvSpPr>
          <p:nvPr>
            <p:ph type="subTitle" idx="1"/>
          </p:nvPr>
        </p:nvSpPr>
        <p:spPr/>
        <p:txBody>
          <a:bodyPr/>
          <a:lstStyle/>
          <a:p>
            <a:r>
              <a:rPr lang="zh-CN" altLang="en-US" dirty="0">
                <a:latin typeface="Times New Roman" panose="02020603050405020304" pitchFamily="18" charset="0"/>
                <a:ea typeface="+mn-ea"/>
                <a:cs typeface="Times New Roman" panose="02020603050405020304" pitchFamily="18" charset="0"/>
              </a:rPr>
              <a:t>集成光电子学国家重点实验室</a:t>
            </a:r>
          </a:p>
        </p:txBody>
      </p:sp>
    </p:spTree>
    <p:extLst>
      <p:ext uri="{BB962C8B-B14F-4D97-AF65-F5344CB8AC3E}">
        <p14:creationId xmlns:p14="http://schemas.microsoft.com/office/powerpoint/2010/main" val="1042799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pPr eaLnBrk="1" hangingPunct="1"/>
            <a:r>
              <a:rPr lang="en-US" altLang="zh-CN" sz="4000" b="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4000" b="0" dirty="0">
                <a:latin typeface="Times New Roman" panose="02020603050405020304" pitchFamily="18" charset="0"/>
                <a:ea typeface="宋体" panose="02010600030101010101" pitchFamily="2" charset="-122"/>
                <a:cs typeface="Times New Roman" panose="02020603050405020304" pitchFamily="18" charset="0"/>
              </a:rPr>
              <a:t>太阳能集热器发展历史</a:t>
            </a:r>
          </a:p>
        </p:txBody>
      </p:sp>
      <p:sp>
        <p:nvSpPr>
          <p:cNvPr id="15363" name="Rectangle 3"/>
          <p:cNvSpPr>
            <a:spLocks noGrp="1" noChangeArrowheads="1"/>
          </p:cNvSpPr>
          <p:nvPr>
            <p:ph idx="1"/>
          </p:nvPr>
        </p:nvSpPr>
        <p:spPr/>
        <p:txBody>
          <a:bodyPr>
            <a:normAutofit lnSpcReduction="10000"/>
          </a:bodyPr>
          <a:lstStyle/>
          <a:p>
            <a:pPr eaLnBrk="1" hangingPunct="1">
              <a:lnSpc>
                <a:spcPct val="90000"/>
              </a:lnSpc>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几千年来，人们利用太阳能收集热量</a:t>
            </a:r>
          </a:p>
          <a:p>
            <a:pPr eaLnBrk="1" hangingPunct="1">
              <a:lnSpc>
                <a:spcPct val="90000"/>
              </a:lnSpc>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1955</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年，以色列科学家泰伯提出选择性吸收涂层的概念</a:t>
            </a:r>
          </a:p>
          <a:p>
            <a:pPr eaLnBrk="1" hangingPunct="1">
              <a:lnSpc>
                <a:spcPct val="90000"/>
              </a:lnSpc>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1960~1980s</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，各种类型的选择性吸收涂层</a:t>
            </a:r>
          </a:p>
          <a:p>
            <a:pPr eaLnBrk="1" hangingPunct="1">
              <a:lnSpc>
                <a:spcPct val="90000"/>
              </a:lnSpc>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1980s</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，我国科学家殷志强发明了单阴极溅射</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Al/</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AlN</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渐变涂层</a:t>
            </a:r>
          </a:p>
          <a:p>
            <a:pPr eaLnBrk="1" hangingPunct="1">
              <a:lnSpc>
                <a:spcPct val="90000"/>
              </a:lnSpc>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1990s</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，澳大利亚华裔科学家章其初发明了双阴极溅射干涉涂层</a:t>
            </a:r>
          </a:p>
          <a:p>
            <a:pPr eaLnBrk="1" hangingPunct="1">
              <a:lnSpc>
                <a:spcPct val="90000"/>
              </a:lnSpc>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1980~</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至今，我国太阳能热水器产业飞速发展，占世界产量的</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60</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％以上，成为太阳能热利用大国</a:t>
            </a:r>
          </a:p>
        </p:txBody>
      </p:sp>
      <p:sp>
        <p:nvSpPr>
          <p:cNvPr id="2" name="页脚占位符 1">
            <a:extLst>
              <a:ext uri="{FF2B5EF4-FFF2-40B4-BE49-F238E27FC236}">
                <a16:creationId xmlns:a16="http://schemas.microsoft.com/office/drawing/2014/main" id="{698617BB-019C-47CF-A6B2-85ED92AAB583}"/>
              </a:ext>
            </a:extLst>
          </p:cNvPr>
          <p:cNvSpPr>
            <a:spLocks noGrp="1"/>
          </p:cNvSpPr>
          <p:nvPr>
            <p:ph type="ftr" sz="quarter" idx="11"/>
          </p:nvPr>
        </p:nvSpPr>
        <p:spPr/>
        <p:txBody>
          <a:bodyPr/>
          <a:lstStyle/>
          <a:p>
            <a:r>
              <a:rPr lang="zh-CN" altLang="en-US"/>
              <a:t>集成光电子学概论</a:t>
            </a:r>
            <a:endParaRPr lang="zh-CN" altLang="en-US" dirty="0"/>
          </a:p>
        </p:txBody>
      </p:sp>
      <p:sp>
        <p:nvSpPr>
          <p:cNvPr id="3" name="灯片编号占位符 2">
            <a:extLst>
              <a:ext uri="{FF2B5EF4-FFF2-40B4-BE49-F238E27FC236}">
                <a16:creationId xmlns:a16="http://schemas.microsoft.com/office/drawing/2014/main" id="{A584C470-A939-4EC3-B695-28B5066B5419}"/>
              </a:ext>
            </a:extLst>
          </p:cNvPr>
          <p:cNvSpPr>
            <a:spLocks noGrp="1"/>
          </p:cNvSpPr>
          <p:nvPr>
            <p:ph type="sldNum" sz="quarter" idx="12"/>
          </p:nvPr>
        </p:nvSpPr>
        <p:spPr/>
        <p:txBody>
          <a:bodyPr/>
          <a:lstStyle/>
          <a:p>
            <a:fld id="{0C913308-F349-4B6D-A68A-DD1791B4A57B}" type="slidenum">
              <a:rPr lang="zh-CN" altLang="en-US" smtClean="0"/>
              <a:pPr/>
              <a:t>10</a:t>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pPr eaLnBrk="1" hangingPunct="1"/>
            <a:r>
              <a:rPr lang="zh-CN" altLang="en-US" sz="4000" dirty="0">
                <a:latin typeface="Times New Roman" panose="02020603050405020304" pitchFamily="18" charset="0"/>
                <a:ea typeface="宋体" panose="02010600030101010101" pitchFamily="2" charset="-122"/>
                <a:cs typeface="Times New Roman" panose="02020603050405020304" pitchFamily="18" charset="0"/>
              </a:rPr>
              <a:t>太阳能集热器基本原理</a:t>
            </a:r>
          </a:p>
        </p:txBody>
      </p:sp>
      <p:sp>
        <p:nvSpPr>
          <p:cNvPr id="16387" name="Rectangle 6"/>
          <p:cNvSpPr>
            <a:spLocks noGrp="1" noChangeArrowheads="1"/>
          </p:cNvSpPr>
          <p:nvPr>
            <p:ph type="body" sz="half" idx="1"/>
          </p:nvPr>
        </p:nvSpPr>
        <p:spPr>
          <a:xfrm>
            <a:off x="457200" y="1268760"/>
            <a:ext cx="4114800" cy="5242594"/>
          </a:xfrm>
        </p:spPr>
        <p:txBody>
          <a:bodyPr/>
          <a:lstStyle/>
          <a:p>
            <a:pPr eaLnBrk="1" hangingPunct="1">
              <a:lnSpc>
                <a:spcPct val="9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定义：吸收太阳辐射并将产生的热能传递到传热工质的装置</a:t>
            </a:r>
          </a:p>
          <a:p>
            <a:pPr eaLnBrk="1" hangingPunct="1">
              <a:lnSpc>
                <a:spcPct val="9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工作原理：</a:t>
            </a:r>
          </a:p>
          <a:p>
            <a:pPr lvl="1" eaLnBrk="1" hangingPunct="1">
              <a:lnSpc>
                <a:spcPct val="9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太阳辐射（适当聚光）通过集热器的透明罩管</a:t>
            </a:r>
          </a:p>
          <a:p>
            <a:pPr lvl="1" eaLnBrk="1" hangingPunct="1">
              <a:lnSpc>
                <a:spcPct val="9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投射到吸热管（吸收涂层）转化成热能</a:t>
            </a:r>
          </a:p>
          <a:p>
            <a:pPr lvl="1" eaLnBrk="1" hangingPunct="1">
              <a:lnSpc>
                <a:spcPct val="9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通过各种传热技术将热量传递给传热工质</a:t>
            </a:r>
          </a:p>
          <a:p>
            <a:pPr lvl="1" eaLnBrk="1" hangingPunct="1">
              <a:lnSpc>
                <a:spcPct val="9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传热工质温度的升高</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集热器的有用能量输出</a:t>
            </a:r>
          </a:p>
          <a:p>
            <a:pPr lvl="1" eaLnBrk="1" hangingPunct="1">
              <a:lnSpc>
                <a:spcPct val="9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温度升高后的集热器，不可避免地通过传导、对流和辐射等方式向环境散热</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集热器的热损失</a:t>
            </a:r>
          </a:p>
        </p:txBody>
      </p:sp>
      <p:pic>
        <p:nvPicPr>
          <p:cNvPr id="16388" name="Picture 12" descr="CPC-太阳能集热器"/>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680062" y="1148557"/>
            <a:ext cx="4248150" cy="2832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Text Box 13"/>
          <p:cNvSpPr txBox="1">
            <a:spLocks noChangeArrowheads="1"/>
          </p:cNvSpPr>
          <p:nvPr/>
        </p:nvSpPr>
        <p:spPr bwMode="auto">
          <a:xfrm>
            <a:off x="4669743" y="4027887"/>
            <a:ext cx="42687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lang="zh-CN" altLang="en-US" sz="1600" b="0" dirty="0">
                <a:ea typeface="宋体" panose="02010600030101010101" pitchFamily="2" charset="-122"/>
              </a:rPr>
              <a:t>复合抛物面全玻璃</a:t>
            </a:r>
            <a:r>
              <a:rPr lang="en-US" altLang="zh-CN" sz="1600" b="0" dirty="0">
                <a:ea typeface="宋体" panose="02010600030101010101" pitchFamily="2" charset="-122"/>
              </a:rPr>
              <a:t>-U</a:t>
            </a:r>
            <a:r>
              <a:rPr lang="zh-CN" altLang="en-US" sz="1600" b="0" dirty="0">
                <a:ea typeface="宋体" panose="02010600030101010101" pitchFamily="2" charset="-122"/>
              </a:rPr>
              <a:t>形管太阳能集热器</a:t>
            </a:r>
          </a:p>
        </p:txBody>
      </p:sp>
      <p:pic>
        <p:nvPicPr>
          <p:cNvPr id="16390" name="Picture 14" descr="图片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2240" y="4577425"/>
            <a:ext cx="4281365" cy="134897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6391" name="Text Box 15"/>
          <p:cNvSpPr txBox="1">
            <a:spLocks noChangeArrowheads="1"/>
          </p:cNvSpPr>
          <p:nvPr/>
        </p:nvSpPr>
        <p:spPr bwMode="auto">
          <a:xfrm>
            <a:off x="5594462" y="5987458"/>
            <a:ext cx="2419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lang="zh-CN" altLang="en-US" sz="1600" b="0" dirty="0">
                <a:latin typeface="Arial" panose="020B0604020202020204" pitchFamily="34" charset="0"/>
                <a:ea typeface="宋体" panose="02010600030101010101" pitchFamily="2" charset="-122"/>
              </a:rPr>
              <a:t>全玻璃太阳能真空集热管</a:t>
            </a:r>
          </a:p>
        </p:txBody>
      </p:sp>
      <p:sp>
        <p:nvSpPr>
          <p:cNvPr id="2" name="页脚占位符 1">
            <a:extLst>
              <a:ext uri="{FF2B5EF4-FFF2-40B4-BE49-F238E27FC236}">
                <a16:creationId xmlns:a16="http://schemas.microsoft.com/office/drawing/2014/main" id="{6C6F3019-F5BE-4524-98A4-D2F1EB678E3F}"/>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48307CCC-8D5D-4E55-BFD9-1381CB1C79A2}"/>
              </a:ext>
            </a:extLst>
          </p:cNvPr>
          <p:cNvSpPr>
            <a:spLocks noGrp="1"/>
          </p:cNvSpPr>
          <p:nvPr>
            <p:ph type="sldNum" sz="quarter" idx="12"/>
          </p:nvPr>
        </p:nvSpPr>
        <p:spPr>
          <a:xfrm>
            <a:off x="6553200" y="6356350"/>
            <a:ext cx="2133600" cy="365125"/>
          </a:xfrm>
        </p:spPr>
        <p:txBody>
          <a:bodyPr/>
          <a:lstStyle/>
          <a:p>
            <a:pPr>
              <a:defRPr/>
            </a:pPr>
            <a:fld id="{3DD16F57-B376-4E9E-8924-BACF42A9DC4B}" type="slidenum">
              <a:rPr lang="en-US" altLang="zh-CN" smtClean="0"/>
              <a:pPr>
                <a:defRPr/>
              </a:pPr>
              <a:t>11</a:t>
            </a:fld>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pPr eaLnBrk="1" hangingPunct="1"/>
            <a:r>
              <a:rPr lang="zh-CN" altLang="en-US" sz="4000" b="0" dirty="0">
                <a:latin typeface="Times New Roman" panose="02020603050405020304" pitchFamily="18" charset="0"/>
                <a:ea typeface="宋体" panose="02010600030101010101" pitchFamily="2" charset="-122"/>
                <a:cs typeface="Times New Roman" panose="02020603050405020304" pitchFamily="18" charset="0"/>
              </a:rPr>
              <a:t>集热器的能量平衡方程</a:t>
            </a:r>
          </a:p>
        </p:txBody>
      </p:sp>
      <p:sp>
        <p:nvSpPr>
          <p:cNvPr id="17411" name="Rectangle 3"/>
          <p:cNvSpPr>
            <a:spLocks noGrp="1" noChangeArrowheads="1"/>
          </p:cNvSpPr>
          <p:nvPr>
            <p:ph idx="1"/>
          </p:nvPr>
        </p:nvSpPr>
        <p:spPr/>
        <p:txBody>
          <a:bodyPr/>
          <a:lstStyle/>
          <a:p>
            <a:pPr eaLnBrk="1" hangingPunct="1">
              <a:lnSpc>
                <a:spcPct val="90000"/>
              </a:lnSpc>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800" baseline="-25000" dirty="0">
                <a:latin typeface="Times New Roman" panose="02020603050405020304" pitchFamily="18" charset="0"/>
                <a:ea typeface="宋体" panose="02010600030101010101" pitchFamily="2" charset="-122"/>
                <a:cs typeface="Times New Roman" panose="02020603050405020304" pitchFamily="18" charset="0"/>
              </a:rPr>
              <a:t>U</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800" baseline="-250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800" baseline="-25000" dirty="0">
                <a:latin typeface="Times New Roman" panose="02020603050405020304" pitchFamily="18" charset="0"/>
                <a:ea typeface="宋体" panose="02010600030101010101" pitchFamily="2" charset="-122"/>
                <a:cs typeface="Times New Roman" panose="02020603050405020304" pitchFamily="18" charset="0"/>
              </a:rPr>
              <a:t>L	</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（稳态情况）</a:t>
            </a:r>
          </a:p>
          <a:p>
            <a:pPr lvl="1" eaLnBrk="1" hangingPunct="1">
              <a:lnSpc>
                <a:spcPct val="9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U</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：集热器单位时间内输出的有用能量</a:t>
            </a:r>
          </a:p>
          <a:p>
            <a:pPr lvl="1" eaLnBrk="1" hangingPunct="1">
              <a:lnSpc>
                <a:spcPct val="9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：单位时间内入射到集热器的太阳辐照能量</a:t>
            </a:r>
          </a:p>
          <a:p>
            <a:pPr lvl="1" eaLnBrk="1" hangingPunct="1">
              <a:lnSpc>
                <a:spcPct val="9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L</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：单位时间内集热器向周围环境散失的能量</a:t>
            </a:r>
          </a:p>
          <a:p>
            <a:pPr eaLnBrk="1" hangingPunct="1">
              <a:lnSpc>
                <a:spcPct val="90000"/>
              </a:lnSpc>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集热器的总热损系数</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U</a:t>
            </a:r>
          </a:p>
          <a:p>
            <a:pPr lvl="1" eaLnBrk="1" hangingPunct="1">
              <a:lnSpc>
                <a:spcPct val="9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集热器与周围环境的传热系数</a:t>
            </a:r>
          </a:p>
          <a:p>
            <a:pPr lvl="1" eaLnBrk="1" hangingPunct="1">
              <a:lnSpc>
                <a:spcPct val="9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L</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 U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t</a:t>
            </a:r>
            <a:r>
              <a:rPr lang="en-US" altLang="zh-CN" sz="2400" baseline="-25000" dirty="0" err="1">
                <a:latin typeface="Times New Roman" panose="02020603050405020304" pitchFamily="18" charset="0"/>
                <a:ea typeface="宋体" panose="02010600030101010101" pitchFamily="2" charset="-122"/>
                <a:cs typeface="Times New Roman" panose="02020603050405020304" pitchFamily="18" charset="0"/>
              </a:rPr>
              <a:t>p</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a</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p>
          <a:p>
            <a:pPr lvl="1" eaLnBrk="1" hangingPunct="1">
              <a:lnSpc>
                <a:spcPct val="90000"/>
              </a:lnSpc>
            </a:pP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t</a:t>
            </a:r>
            <a:r>
              <a:rPr lang="en-US" altLang="zh-CN" sz="2400" baseline="-25000" dirty="0" err="1">
                <a:latin typeface="Times New Roman" panose="02020603050405020304" pitchFamily="18" charset="0"/>
                <a:ea typeface="宋体" panose="02010600030101010101" pitchFamily="2" charset="-122"/>
                <a:cs typeface="Times New Roman" panose="02020603050405020304" pitchFamily="18" charset="0"/>
              </a:rPr>
              <a:t>p</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：集热器温度</a:t>
            </a:r>
          </a:p>
          <a:p>
            <a:pPr lvl="1" eaLnBrk="1" hangingPunct="1">
              <a:lnSpc>
                <a:spcPct val="9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：环境温度</a:t>
            </a:r>
          </a:p>
          <a:p>
            <a:pPr lvl="1" eaLnBrk="1" hangingPunct="1">
              <a:lnSpc>
                <a:spcPct val="9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：集热器面积</a:t>
            </a:r>
          </a:p>
          <a:p>
            <a:pPr eaLnBrk="1" hangingPunct="1">
              <a:lnSpc>
                <a:spcPct val="90000"/>
              </a:lnSpc>
              <a:buFontTx/>
              <a:buNone/>
            </a:pPr>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页脚占位符 1">
            <a:extLst>
              <a:ext uri="{FF2B5EF4-FFF2-40B4-BE49-F238E27FC236}">
                <a16:creationId xmlns:a16="http://schemas.microsoft.com/office/drawing/2014/main" id="{F4AE3B72-2531-40A9-B974-ADA141529F2B}"/>
              </a:ext>
            </a:extLst>
          </p:cNvPr>
          <p:cNvSpPr>
            <a:spLocks noGrp="1"/>
          </p:cNvSpPr>
          <p:nvPr>
            <p:ph type="ftr" sz="quarter" idx="11"/>
          </p:nvPr>
        </p:nvSpPr>
        <p:spPr/>
        <p:txBody>
          <a:bodyPr/>
          <a:lstStyle/>
          <a:p>
            <a:r>
              <a:rPr lang="zh-CN" altLang="en-US"/>
              <a:t>集成光电子学概论</a:t>
            </a:r>
            <a:endParaRPr lang="zh-CN" altLang="en-US" dirty="0"/>
          </a:p>
        </p:txBody>
      </p:sp>
      <p:sp>
        <p:nvSpPr>
          <p:cNvPr id="3" name="灯片编号占位符 2">
            <a:extLst>
              <a:ext uri="{FF2B5EF4-FFF2-40B4-BE49-F238E27FC236}">
                <a16:creationId xmlns:a16="http://schemas.microsoft.com/office/drawing/2014/main" id="{C77AEFF5-6A15-4883-B652-33DB10E868BE}"/>
              </a:ext>
            </a:extLst>
          </p:cNvPr>
          <p:cNvSpPr>
            <a:spLocks noGrp="1"/>
          </p:cNvSpPr>
          <p:nvPr>
            <p:ph type="sldNum" sz="quarter" idx="12"/>
          </p:nvPr>
        </p:nvSpPr>
        <p:spPr/>
        <p:txBody>
          <a:bodyPr/>
          <a:lstStyle/>
          <a:p>
            <a:fld id="{0C913308-F349-4B6D-A68A-DD1791B4A57B}" type="slidenum">
              <a:rPr lang="zh-CN" altLang="en-US" smtClean="0"/>
              <a:pPr/>
              <a:t>12</a:t>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pPr eaLnBrk="1" hangingPunct="1"/>
            <a:r>
              <a:rPr lang="zh-CN" altLang="en-US" sz="4000" b="0" dirty="0">
                <a:latin typeface="Times New Roman" panose="02020603050405020304" pitchFamily="18" charset="0"/>
                <a:ea typeface="宋体" panose="02010600030101010101" pitchFamily="2" charset="-122"/>
                <a:cs typeface="Times New Roman" panose="02020603050405020304" pitchFamily="18" charset="0"/>
              </a:rPr>
              <a:t>集热器效率</a:t>
            </a:r>
          </a:p>
        </p:txBody>
      </p:sp>
      <p:sp>
        <p:nvSpPr>
          <p:cNvPr id="18435" name="Rectangle 3"/>
          <p:cNvSpPr>
            <a:spLocks noGrp="1" noChangeArrowheads="1"/>
          </p:cNvSpPr>
          <p:nvPr>
            <p:ph idx="1"/>
          </p:nvPr>
        </p:nvSpPr>
        <p:spPr/>
        <p:txBody>
          <a:bodyPr/>
          <a:lstStyle/>
          <a:p>
            <a:pPr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集热器效率： </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Q</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U</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/AG</a:t>
            </a:r>
          </a:p>
          <a:p>
            <a:pPr lvl="1"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：集热器面积</a:t>
            </a:r>
          </a:p>
          <a:p>
            <a:pPr lvl="1"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G</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：太阳辐照度</a:t>
            </a:r>
          </a:p>
          <a:p>
            <a:pPr lvl="1"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在稳态条件下，单位时间内集热器传热工质输出的能量与投射到集热器的太阳辐照能量之比</a:t>
            </a:r>
          </a:p>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AG</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a:t>
            </a:r>
          </a:p>
          <a:p>
            <a:pPr lvl="1"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：集热器在无热损情况下的理想效率</a:t>
            </a:r>
          </a:p>
          <a:p>
            <a:pPr eaLnBrk="1" hangingPunct="1"/>
            <a:endPar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eaLnBrk="1" hangingPunct="1"/>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2" name="页脚占位符 1">
            <a:extLst>
              <a:ext uri="{FF2B5EF4-FFF2-40B4-BE49-F238E27FC236}">
                <a16:creationId xmlns:a16="http://schemas.microsoft.com/office/drawing/2014/main" id="{618EA83A-B8F9-47FD-B5BE-25B2CC972EC4}"/>
              </a:ext>
            </a:extLst>
          </p:cNvPr>
          <p:cNvSpPr>
            <a:spLocks noGrp="1"/>
          </p:cNvSpPr>
          <p:nvPr>
            <p:ph type="ftr" sz="quarter" idx="11"/>
          </p:nvPr>
        </p:nvSpPr>
        <p:spPr/>
        <p:txBody>
          <a:bodyPr/>
          <a:lstStyle/>
          <a:p>
            <a:r>
              <a:rPr lang="zh-CN" altLang="en-US"/>
              <a:t>集成光电子学概论</a:t>
            </a:r>
            <a:endParaRPr lang="zh-CN" altLang="en-US" dirty="0"/>
          </a:p>
        </p:txBody>
      </p:sp>
      <p:sp>
        <p:nvSpPr>
          <p:cNvPr id="3" name="灯片编号占位符 2">
            <a:extLst>
              <a:ext uri="{FF2B5EF4-FFF2-40B4-BE49-F238E27FC236}">
                <a16:creationId xmlns:a16="http://schemas.microsoft.com/office/drawing/2014/main" id="{9BE71412-8D64-4F43-AEA9-D0552CDCA7CD}"/>
              </a:ext>
            </a:extLst>
          </p:cNvPr>
          <p:cNvSpPr>
            <a:spLocks noGrp="1"/>
          </p:cNvSpPr>
          <p:nvPr>
            <p:ph type="sldNum" sz="quarter" idx="12"/>
          </p:nvPr>
        </p:nvSpPr>
        <p:spPr/>
        <p:txBody>
          <a:bodyPr/>
          <a:lstStyle/>
          <a:p>
            <a:fld id="{0C913308-F349-4B6D-A68A-DD1791B4A57B}" type="slidenum">
              <a:rPr lang="zh-CN" altLang="en-US" smtClean="0"/>
              <a:pPr/>
              <a:t>13</a:t>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zh-CN" altLang="en-US" sz="4000" dirty="0">
                <a:latin typeface="Times New Roman" panose="02020603050405020304" pitchFamily="18" charset="0"/>
                <a:ea typeface="宋体" panose="02010600030101010101" pitchFamily="2" charset="-122"/>
                <a:cs typeface="Times New Roman" panose="02020603050405020304" pitchFamily="18" charset="0"/>
              </a:rPr>
              <a:t>集热器效率方程与效率曲线</a:t>
            </a:r>
            <a:endParaRPr lang="zh-CN" altLang="en-US" sz="4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19459" name="Rectangle 3"/>
          <p:cNvSpPr>
            <a:spLocks noGrp="1" noChangeArrowheads="1"/>
          </p:cNvSpPr>
          <p:nvPr>
            <p:ph type="body" sz="half" idx="1"/>
          </p:nvPr>
        </p:nvSpPr>
        <p:spPr>
          <a:xfrm>
            <a:off x="467544" y="1639341"/>
            <a:ext cx="4038600" cy="4525963"/>
          </a:xfrm>
        </p:spPr>
        <p:txBody>
          <a:bodyPr>
            <a:normAutofit/>
          </a:bodyPr>
          <a:lstStyle/>
          <a:p>
            <a:pPr eaLnBrk="1" hangingPunct="1">
              <a:lnSpc>
                <a:spcPct val="90000"/>
              </a:lnSpc>
            </a:pPr>
            <a:r>
              <a:rPr lang="en-US" altLang="zh-CN" sz="2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sz="2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800"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a:t>
            </a:r>
            <a:r>
              <a:rPr lang="en-US" altLang="zh-CN" sz="2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U</a:t>
            </a:r>
            <a:r>
              <a:rPr lang="en-US" altLang="zh-CN" sz="2800"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a:t>
            </a:r>
            <a:r>
              <a:rPr lang="en-US" altLang="zh-CN" sz="2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a:t>
            </a:r>
            <a:r>
              <a:rPr lang="en-US" altLang="zh-CN" sz="2800" baseline="-2500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a:t>
            </a:r>
            <a:r>
              <a:rPr lang="en-US" altLang="zh-CN" sz="2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a:t>
            </a:r>
            <a:r>
              <a:rPr lang="en-US" altLang="zh-CN" sz="2800"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sz="2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)/G</a:t>
            </a:r>
          </a:p>
          <a:p>
            <a:pPr lvl="1" eaLnBrk="1" hangingPunct="1">
              <a:lnSpc>
                <a:spcPct val="9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集热器效率不是常数而是变数，受理想集热效率、热损系数、工作温度、环境温度、太阳辐照影响</a:t>
            </a:r>
          </a:p>
          <a:p>
            <a:pPr lvl="1" eaLnBrk="1" hangingPunct="1">
              <a:lnSpc>
                <a:spcPct val="9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000"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：集热器温度与环境温度相同时的效率，无热损情况下的理想效率，集热器的最大效率</a:t>
            </a:r>
          </a:p>
          <a:p>
            <a:pPr lvl="1" eaLnBrk="1" hangingPunct="1">
              <a:lnSpc>
                <a:spcPct val="9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热损系数</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U</a:t>
            </a:r>
            <a:r>
              <a:rPr lang="en-US" altLang="zh-CN" sz="2000"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越大，高温工作条件下集热器效率越低</a:t>
            </a:r>
          </a:p>
          <a:p>
            <a:pPr lvl="1" eaLnBrk="1" hangingPunct="1">
              <a:lnSpc>
                <a:spcPct val="9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热损系数</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U</a:t>
            </a:r>
            <a:r>
              <a:rPr lang="en-US" altLang="zh-CN" sz="2000"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并非常数，随温度的升高而升高，热水器国家标准中一般指</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80C</a:t>
            </a:r>
          </a:p>
        </p:txBody>
      </p:sp>
      <p:pic>
        <p:nvPicPr>
          <p:cNvPr id="19460" name="Picture 5"/>
          <p:cNvPicPr>
            <a:picLocks noGrp="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572000" y="1814363"/>
            <a:ext cx="4248472" cy="3198813"/>
          </a:xfrm>
          <a:noFill/>
        </p:spPr>
      </p:pic>
      <p:sp>
        <p:nvSpPr>
          <p:cNvPr id="19461" name="Text Box 6"/>
          <p:cNvSpPr txBox="1">
            <a:spLocks noChangeArrowheads="1"/>
          </p:cNvSpPr>
          <p:nvPr/>
        </p:nvSpPr>
        <p:spPr bwMode="auto">
          <a:xfrm>
            <a:off x="6019800" y="5167191"/>
            <a:ext cx="178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r>
              <a:rPr lang="zh-CN" altLang="en-US" sz="1800" b="0" dirty="0">
                <a:latin typeface="Arial" panose="020B0604020202020204" pitchFamily="34" charset="0"/>
                <a:ea typeface="宋体" panose="02010600030101010101" pitchFamily="2" charset="-122"/>
              </a:rPr>
              <a:t>集热器效率曲线</a:t>
            </a:r>
          </a:p>
        </p:txBody>
      </p:sp>
      <p:sp>
        <p:nvSpPr>
          <p:cNvPr id="2" name="页脚占位符 1">
            <a:extLst>
              <a:ext uri="{FF2B5EF4-FFF2-40B4-BE49-F238E27FC236}">
                <a16:creationId xmlns:a16="http://schemas.microsoft.com/office/drawing/2014/main" id="{BE05622D-BE85-4067-A95F-DCBEF22C0755}"/>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49C9FBA6-C5BE-4FF9-B661-32FC81C45C53}"/>
              </a:ext>
            </a:extLst>
          </p:cNvPr>
          <p:cNvSpPr>
            <a:spLocks noGrp="1"/>
          </p:cNvSpPr>
          <p:nvPr>
            <p:ph type="sldNum" sz="quarter" idx="12"/>
          </p:nvPr>
        </p:nvSpPr>
        <p:spPr/>
        <p:txBody>
          <a:bodyPr/>
          <a:lstStyle/>
          <a:p>
            <a:pPr>
              <a:defRPr/>
            </a:pPr>
            <a:fld id="{3DD16F57-B376-4E9E-8924-BACF42A9DC4B}" type="slidenum">
              <a:rPr lang="en-US" altLang="zh-CN" smtClean="0"/>
              <a:pPr>
                <a:defRPr/>
              </a:pPr>
              <a:t>14</a:t>
            </a:fld>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a:bodyPr>
          <a:lstStyle/>
          <a:p>
            <a:pPr eaLnBrk="1" hangingPunct="1"/>
            <a:r>
              <a:rPr lang="zh-CN" altLang="en-US" sz="4000" b="0" dirty="0">
                <a:latin typeface="Times New Roman" panose="02020603050405020304" pitchFamily="18" charset="0"/>
                <a:ea typeface="宋体" panose="02010600030101010101" pitchFamily="2" charset="-122"/>
                <a:cs typeface="Times New Roman" panose="02020603050405020304" pitchFamily="18" charset="0"/>
              </a:rPr>
              <a:t>影响最大集热效率</a:t>
            </a:r>
            <a:r>
              <a:rPr lang="zh-CN" altLang="en-US" sz="4000" b="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4000" b="0"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a:t>
            </a:r>
            <a:r>
              <a:rPr lang="zh-CN" altLang="en-US" sz="4000" b="0" dirty="0">
                <a:latin typeface="Times New Roman" panose="02020603050405020304" pitchFamily="18" charset="0"/>
                <a:ea typeface="宋体" panose="02010600030101010101" pitchFamily="2" charset="-122"/>
                <a:cs typeface="Times New Roman" panose="02020603050405020304" pitchFamily="18" charset="0"/>
              </a:rPr>
              <a:t>的因素</a:t>
            </a:r>
          </a:p>
        </p:txBody>
      </p:sp>
      <p:sp>
        <p:nvSpPr>
          <p:cNvPr id="20483" name="Rectangle 3"/>
          <p:cNvSpPr>
            <a:spLocks noGrp="1" noChangeArrowheads="1"/>
          </p:cNvSpPr>
          <p:nvPr>
            <p:ph idx="1"/>
          </p:nvPr>
        </p:nvSpPr>
        <p:spPr/>
        <p:txBody>
          <a:bodyPr/>
          <a:lstStyle/>
          <a:p>
            <a:pPr eaLnBrk="1" hangingPunct="1"/>
            <a:r>
              <a:rPr lang="en-US" altLang="zh-CN" sz="2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800"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a:t>
            </a:r>
            <a:r>
              <a:rPr lang="zh-CN" altLang="en-US" sz="2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a:t>
            </a:r>
          </a:p>
          <a:p>
            <a:pPr lvl="1" eaLnBrk="1" hangingPunct="1"/>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：聚光系统收集效率</a:t>
            </a:r>
          </a:p>
          <a:p>
            <a:pPr lvl="2"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主要受限于聚光系统反射率，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~0.9</a:t>
            </a:r>
          </a:p>
          <a:p>
            <a:pPr lvl="1" eaLnBrk="1" hangingPunct="1"/>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：玻璃罩管的透射比</a:t>
            </a:r>
          </a:p>
          <a:p>
            <a:pPr lvl="2"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受限于玻璃含铁量，目前普遍采用硼硅</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3.3</a:t>
            </a:r>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玻璃，</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0.89</a:t>
            </a:r>
          </a:p>
          <a:p>
            <a:pPr lvl="1" eaLnBrk="1" hangingPunct="1"/>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：吸热管涂层的吸收比</a:t>
            </a:r>
          </a:p>
          <a:p>
            <a:pPr lvl="2"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目前普遍采用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Al-</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AlN</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SS-</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AlN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吸收涂层，</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0.93(AM1.5)</a:t>
            </a:r>
          </a:p>
          <a:p>
            <a:pPr lvl="1" eaLnBrk="1" hangingPunct="1"/>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：集热器热转移因子</a:t>
            </a:r>
          </a:p>
          <a:p>
            <a:pPr lvl="2"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受限于传热系统</a:t>
            </a:r>
          </a:p>
          <a:p>
            <a:pPr eaLnBrk="1" hangingPunct="1"/>
            <a:endParaRPr lang="en-US" altLang="zh-CN" sz="2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2" name="页脚占位符 1">
            <a:extLst>
              <a:ext uri="{FF2B5EF4-FFF2-40B4-BE49-F238E27FC236}">
                <a16:creationId xmlns:a16="http://schemas.microsoft.com/office/drawing/2014/main" id="{B8D41DB9-267C-409F-B4E7-749DBCD85A52}"/>
              </a:ext>
            </a:extLst>
          </p:cNvPr>
          <p:cNvSpPr>
            <a:spLocks noGrp="1"/>
          </p:cNvSpPr>
          <p:nvPr>
            <p:ph type="ftr" sz="quarter" idx="11"/>
          </p:nvPr>
        </p:nvSpPr>
        <p:spPr/>
        <p:txBody>
          <a:bodyPr/>
          <a:lstStyle/>
          <a:p>
            <a:r>
              <a:rPr lang="zh-CN" altLang="en-US"/>
              <a:t>集成光电子学概论</a:t>
            </a:r>
            <a:endParaRPr lang="zh-CN" altLang="en-US" dirty="0"/>
          </a:p>
        </p:txBody>
      </p:sp>
      <p:sp>
        <p:nvSpPr>
          <p:cNvPr id="3" name="灯片编号占位符 2">
            <a:extLst>
              <a:ext uri="{FF2B5EF4-FFF2-40B4-BE49-F238E27FC236}">
                <a16:creationId xmlns:a16="http://schemas.microsoft.com/office/drawing/2014/main" id="{B12B9704-275D-4B91-BBDC-EAF919D35593}"/>
              </a:ext>
            </a:extLst>
          </p:cNvPr>
          <p:cNvSpPr>
            <a:spLocks noGrp="1"/>
          </p:cNvSpPr>
          <p:nvPr>
            <p:ph type="sldNum" sz="quarter" idx="12"/>
          </p:nvPr>
        </p:nvSpPr>
        <p:spPr/>
        <p:txBody>
          <a:bodyPr/>
          <a:lstStyle/>
          <a:p>
            <a:fld id="{0C913308-F349-4B6D-A68A-DD1791B4A57B}" type="slidenum">
              <a:rPr lang="zh-CN" altLang="en-US" smtClean="0"/>
              <a:pPr/>
              <a:t>15</a:t>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b="0" dirty="0">
                <a:latin typeface="Times New Roman" panose="02020603050405020304" pitchFamily="18" charset="0"/>
                <a:ea typeface="宋体" panose="02010600030101010101" pitchFamily="2" charset="-122"/>
                <a:cs typeface="Times New Roman" panose="02020603050405020304" pitchFamily="18" charset="0"/>
              </a:rPr>
              <a:t>影响热损系数</a:t>
            </a:r>
            <a:r>
              <a:rPr lang="en-US" altLang="zh-CN" b="0" dirty="0">
                <a:latin typeface="Times New Roman" panose="02020603050405020304" pitchFamily="18" charset="0"/>
                <a:ea typeface="宋体" panose="02010600030101010101" pitchFamily="2" charset="-122"/>
                <a:cs typeface="Times New Roman" panose="02020603050405020304" pitchFamily="18" charset="0"/>
              </a:rPr>
              <a:t>U</a:t>
            </a:r>
            <a:r>
              <a:rPr lang="en-US" altLang="zh-CN" b="0" baseline="-25000" dirty="0">
                <a:latin typeface="Times New Roman" panose="02020603050405020304" pitchFamily="18" charset="0"/>
                <a:ea typeface="宋体" panose="02010600030101010101" pitchFamily="2" charset="-122"/>
                <a:cs typeface="Times New Roman" panose="02020603050405020304" pitchFamily="18" charset="0"/>
              </a:rPr>
              <a:t>L</a:t>
            </a:r>
            <a:r>
              <a:rPr lang="zh-CN" altLang="en-US" b="0" dirty="0">
                <a:latin typeface="Times New Roman" panose="02020603050405020304" pitchFamily="18" charset="0"/>
                <a:ea typeface="宋体" panose="02010600030101010101" pitchFamily="2" charset="-122"/>
                <a:cs typeface="Times New Roman" panose="02020603050405020304" pitchFamily="18" charset="0"/>
              </a:rPr>
              <a:t>的因素</a:t>
            </a:r>
          </a:p>
        </p:txBody>
      </p:sp>
      <p:sp>
        <p:nvSpPr>
          <p:cNvPr id="21507" name="Rectangle 3"/>
          <p:cNvSpPr>
            <a:spLocks noGrp="1" noChangeArrowheads="1"/>
          </p:cNvSpPr>
          <p:nvPr>
            <p:ph idx="1"/>
          </p:nvPr>
        </p:nvSpPr>
        <p:spPr>
          <a:xfrm>
            <a:off x="683568" y="1600200"/>
            <a:ext cx="7848872" cy="4525963"/>
          </a:xfrm>
        </p:spPr>
        <p:txBody>
          <a:bodyPr/>
          <a:lstStyle/>
          <a:p>
            <a:pPr eaLnBrk="1" hangingPunct="1">
              <a:lnSpc>
                <a:spcPct val="8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有效散热面积</a:t>
            </a:r>
          </a:p>
          <a:p>
            <a:pPr lvl="1" eaLnBrk="1" hangingPunct="1">
              <a:lnSpc>
                <a:spcPct val="8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聚光比越大，散热面积越小</a:t>
            </a:r>
          </a:p>
          <a:p>
            <a:pPr eaLnBrk="1" hangingPunct="1">
              <a:lnSpc>
                <a:spcPct val="8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真空管散热</a:t>
            </a:r>
          </a:p>
          <a:p>
            <a:pPr lvl="1" eaLnBrk="1" hangingPunct="1">
              <a:lnSpc>
                <a:spcPct val="8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内外管的辐射换热</a:t>
            </a:r>
          </a:p>
          <a:p>
            <a:pPr lvl="2" eaLnBrk="1" hangingPunct="1">
              <a:lnSpc>
                <a:spcPct val="80000"/>
              </a:lnSpc>
            </a:pPr>
            <a:r>
              <a:rPr lang="zh-CN" altLang="en-US" sz="1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要求降低涂层发射比，目前涂层半球向发射比</a:t>
            </a:r>
            <a:r>
              <a:rPr lang="en-US" altLang="zh-CN" sz="1800"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a:t>
            </a:r>
            <a:r>
              <a:rPr lang="en-US" altLang="zh-CN" sz="1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0.09 (805 C)</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lnSpc>
                <a:spcPct val="8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集热管传导、对流</a:t>
            </a:r>
          </a:p>
          <a:p>
            <a:pPr lvl="2" eaLnBrk="1" hangingPunct="1">
              <a:lnSpc>
                <a:spcPct val="80000"/>
              </a:lnSpc>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要求在真空条件下工作，目前真空集热管</a:t>
            </a:r>
            <a:r>
              <a:rPr lang="zh-CN" altLang="en-US" sz="1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内外管气压</a:t>
            </a:r>
            <a:r>
              <a:rPr lang="en-US" altLang="zh-CN" sz="1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p5×10</a:t>
            </a:r>
            <a:r>
              <a:rPr lang="en-US" altLang="zh-CN" sz="1800" baseline="30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a:t>
            </a:r>
            <a:r>
              <a:rPr lang="en-US" altLang="zh-CN" sz="1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Pa</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lnSpc>
                <a:spcPct val="8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真空外管的对流与热辐射</a:t>
            </a:r>
          </a:p>
          <a:p>
            <a:pPr eaLnBrk="1" hangingPunct="1">
              <a:lnSpc>
                <a:spcPct val="8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集热器热转移因子</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lvl="1" eaLnBrk="1" hangingPunct="1">
              <a:lnSpc>
                <a:spcPct val="8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真空内管与肋片</a:t>
            </a:r>
          </a:p>
          <a:p>
            <a:pPr lvl="1" eaLnBrk="1" hangingPunct="1">
              <a:lnSpc>
                <a:spcPct val="8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肋片与热管（</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U</a:t>
            </a:r>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形管）</a:t>
            </a:r>
          </a:p>
          <a:p>
            <a:pPr lvl="1" eaLnBrk="1" hangingPunct="1">
              <a:lnSpc>
                <a:spcPct val="8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热管（</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U</a:t>
            </a:r>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形管）工质传热能力</a:t>
            </a:r>
          </a:p>
          <a:p>
            <a:pPr eaLnBrk="1" hangingPunct="1">
              <a:lnSpc>
                <a:spcPct val="8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水箱、管道等散热</a:t>
            </a:r>
          </a:p>
          <a:p>
            <a:pPr lvl="1" eaLnBrk="1" hangingPunct="1">
              <a:lnSpc>
                <a:spcPct val="8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采用发泡绝热材料进行保温</a:t>
            </a:r>
          </a:p>
          <a:p>
            <a:pPr eaLnBrk="1" hangingPunct="1">
              <a:lnSpc>
                <a:spcPct val="80000"/>
              </a:lnSpc>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页脚占位符 1">
            <a:extLst>
              <a:ext uri="{FF2B5EF4-FFF2-40B4-BE49-F238E27FC236}">
                <a16:creationId xmlns:a16="http://schemas.microsoft.com/office/drawing/2014/main" id="{316F6CE4-29E3-4FE2-9AA8-227C1A0FD9CD}"/>
              </a:ext>
            </a:extLst>
          </p:cNvPr>
          <p:cNvSpPr>
            <a:spLocks noGrp="1"/>
          </p:cNvSpPr>
          <p:nvPr>
            <p:ph type="ftr" sz="quarter" idx="11"/>
          </p:nvPr>
        </p:nvSpPr>
        <p:spPr/>
        <p:txBody>
          <a:bodyPr/>
          <a:lstStyle/>
          <a:p>
            <a:r>
              <a:rPr lang="zh-CN" altLang="en-US" dirty="0"/>
              <a:t>集成光电子学概论</a:t>
            </a:r>
          </a:p>
        </p:txBody>
      </p:sp>
      <p:sp>
        <p:nvSpPr>
          <p:cNvPr id="3" name="灯片编号占位符 2">
            <a:extLst>
              <a:ext uri="{FF2B5EF4-FFF2-40B4-BE49-F238E27FC236}">
                <a16:creationId xmlns:a16="http://schemas.microsoft.com/office/drawing/2014/main" id="{D94388A8-1220-4484-81E1-F9F2A4B400D0}"/>
              </a:ext>
            </a:extLst>
          </p:cNvPr>
          <p:cNvSpPr>
            <a:spLocks noGrp="1"/>
          </p:cNvSpPr>
          <p:nvPr>
            <p:ph type="sldNum" sz="quarter" idx="12"/>
          </p:nvPr>
        </p:nvSpPr>
        <p:spPr/>
        <p:txBody>
          <a:bodyPr/>
          <a:lstStyle/>
          <a:p>
            <a:fld id="{0C913308-F349-4B6D-A68A-DD1791B4A57B}" type="slidenum">
              <a:rPr lang="zh-CN" altLang="en-US" smtClean="0"/>
              <a:pPr/>
              <a:t>16</a:t>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pPr eaLnBrk="1" hangingPunct="1"/>
            <a:r>
              <a:rPr lang="en-US" altLang="zh-CN" sz="4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4000" dirty="0">
                <a:latin typeface="Times New Roman" panose="02020603050405020304" pitchFamily="18" charset="0"/>
                <a:ea typeface="宋体" panose="02010600030101010101" pitchFamily="2" charset="-122"/>
                <a:cs typeface="Times New Roman" panose="02020603050405020304" pitchFamily="18" charset="0"/>
              </a:rPr>
              <a:t>太阳能选择性吸收涂层</a:t>
            </a:r>
          </a:p>
        </p:txBody>
      </p:sp>
      <p:sp>
        <p:nvSpPr>
          <p:cNvPr id="22531" name="Rectangle 3"/>
          <p:cNvSpPr>
            <a:spLocks noGrp="1" noChangeArrowheads="1"/>
          </p:cNvSpPr>
          <p:nvPr>
            <p:ph type="body" sz="half" idx="1"/>
          </p:nvPr>
        </p:nvSpPr>
        <p:spPr>
          <a:xfrm>
            <a:off x="684089" y="1210841"/>
            <a:ext cx="3671887" cy="5170487"/>
          </a:xfrm>
        </p:spPr>
        <p:txBody>
          <a:bodyPr/>
          <a:lstStyle/>
          <a:p>
            <a:pPr algn="just" eaLnBrk="1" hangingPunct="1"/>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要求</a:t>
            </a:r>
          </a:p>
          <a:p>
            <a:pPr lvl="1" algn="just"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尽量吸收太阳辐射、减少涂层的热辐射。</a:t>
            </a:r>
          </a:p>
          <a:p>
            <a:pPr algn="just" eaLnBrk="1" hangingPunct="1"/>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基本原理</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lvl="1" algn="just"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相同波长，吸收比</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等于发射比</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lvl="1" algn="just"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太阳辐射接近于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5900K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黑体，能量在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0.3~3</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a:t>
            </a:r>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波段</a:t>
            </a:r>
          </a:p>
          <a:p>
            <a:pPr lvl="1" algn="just"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集热器辐射能量在红外至远红外波段</a:t>
            </a:r>
          </a:p>
          <a:p>
            <a:pPr lvl="1" algn="just"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理想的选择性吸收涂层，对太阳辐射吸收率为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1 ,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而对此波段以外的红外光区发射率为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0 ,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即吸收率也为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 </a:t>
            </a:r>
          </a:p>
        </p:txBody>
      </p:sp>
      <p:graphicFrame>
        <p:nvGraphicFramePr>
          <p:cNvPr id="22532" name="Object 4"/>
          <p:cNvGraphicFramePr>
            <a:graphicFrameLocks noGrp="1" noChangeAspect="1"/>
          </p:cNvGraphicFramePr>
          <p:nvPr>
            <p:ph sz="half" idx="2"/>
            <p:extLst>
              <p:ext uri="{D42A27DB-BD31-4B8C-83A1-F6EECF244321}">
                <p14:modId xmlns:p14="http://schemas.microsoft.com/office/powerpoint/2010/main" val="852796330"/>
              </p:ext>
            </p:extLst>
          </p:nvPr>
        </p:nvGraphicFramePr>
        <p:xfrm>
          <a:off x="4572000" y="1417638"/>
          <a:ext cx="4245707" cy="3235498"/>
        </p:xfrm>
        <a:graphic>
          <a:graphicData uri="http://schemas.openxmlformats.org/presentationml/2006/ole">
            <mc:AlternateContent xmlns:mc="http://schemas.openxmlformats.org/markup-compatibility/2006">
              <mc:Choice xmlns:v="urn:schemas-microsoft-com:vml" Requires="v">
                <p:oleObj spid="_x0000_s1061" name="Graph" r:id="rId3" imgW="4011168" imgH="3161386" progId="Origin50.Graph">
                  <p:embed/>
                </p:oleObj>
              </mc:Choice>
              <mc:Fallback>
                <p:oleObj name="Graph" r:id="rId3" imgW="4011168" imgH="3161386" progId="Origin50.Grap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l="4721" t="9227" r="5621" b="4839"/>
                      <a:stretch>
                        <a:fillRect/>
                      </a:stretch>
                    </p:blipFill>
                    <p:spPr bwMode="auto">
                      <a:xfrm>
                        <a:off x="4572000" y="1417638"/>
                        <a:ext cx="4245707" cy="3235498"/>
                      </a:xfrm>
                      <a:prstGeom prst="rect">
                        <a:avLst/>
                      </a:prstGeom>
                      <a:noFill/>
                      <a:ln>
                        <a:noFill/>
                      </a:ln>
                    </p:spPr>
                  </p:pic>
                </p:oleObj>
              </mc:Fallback>
            </mc:AlternateContent>
          </a:graphicData>
        </a:graphic>
      </p:graphicFrame>
      <p:sp>
        <p:nvSpPr>
          <p:cNvPr id="22533" name="Text Box 5"/>
          <p:cNvSpPr txBox="1">
            <a:spLocks noChangeArrowheads="1"/>
          </p:cNvSpPr>
          <p:nvPr/>
        </p:nvSpPr>
        <p:spPr bwMode="auto">
          <a:xfrm>
            <a:off x="5075361" y="4772111"/>
            <a:ext cx="338455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just" eaLnBrk="1" hangingPunct="1">
              <a:spcBef>
                <a:spcPct val="0"/>
              </a:spcBef>
              <a:buFontTx/>
              <a:buNone/>
            </a:pPr>
            <a:r>
              <a:rPr lang="en-US" altLang="zh-CN" sz="1800" b="0" dirty="0">
                <a:ea typeface="宋体" panose="02010600030101010101" pitchFamily="2" charset="-122"/>
              </a:rPr>
              <a:t>S</a:t>
            </a:r>
            <a:r>
              <a:rPr lang="zh-CN" altLang="en-US" sz="1800" b="0" dirty="0">
                <a:ea typeface="宋体" panose="02010600030101010101" pitchFamily="2" charset="-122"/>
              </a:rPr>
              <a:t>：归一化地面太阳辐射光谱</a:t>
            </a:r>
          </a:p>
          <a:p>
            <a:pPr algn="just" eaLnBrk="1" hangingPunct="1">
              <a:spcBef>
                <a:spcPct val="0"/>
              </a:spcBef>
              <a:buFontTx/>
              <a:buNone/>
            </a:pPr>
            <a:r>
              <a:rPr lang="en-US" altLang="zh-CN" sz="1800" b="0" dirty="0">
                <a:ea typeface="宋体" panose="02010600030101010101" pitchFamily="2" charset="-122"/>
              </a:rPr>
              <a:t>B80</a:t>
            </a:r>
            <a:r>
              <a:rPr lang="zh-CN" altLang="en-US" sz="1800" b="0" dirty="0">
                <a:ea typeface="宋体" panose="02010600030101010101" pitchFamily="2" charset="-122"/>
              </a:rPr>
              <a:t>：归一化</a:t>
            </a:r>
            <a:r>
              <a:rPr lang="en-US" altLang="zh-CN" sz="1800" b="0" dirty="0">
                <a:ea typeface="宋体" panose="02010600030101010101" pitchFamily="2" charset="-122"/>
              </a:rPr>
              <a:t>80℃</a:t>
            </a:r>
            <a:r>
              <a:rPr lang="zh-CN" altLang="en-US" sz="1800" b="0" dirty="0">
                <a:ea typeface="宋体" panose="02010600030101010101" pitchFamily="2" charset="-122"/>
              </a:rPr>
              <a:t>黑体辐射谱</a:t>
            </a:r>
          </a:p>
          <a:p>
            <a:pPr algn="just" eaLnBrk="1" hangingPunct="1">
              <a:spcBef>
                <a:spcPct val="0"/>
              </a:spcBef>
              <a:buFontTx/>
              <a:buNone/>
            </a:pPr>
            <a:r>
              <a:rPr lang="en-US" altLang="zh-CN" sz="1800" b="0" dirty="0">
                <a:ea typeface="宋体" panose="02010600030101010101" pitchFamily="2" charset="-122"/>
              </a:rPr>
              <a:t>B400</a:t>
            </a:r>
            <a:r>
              <a:rPr lang="zh-CN" altLang="en-US" sz="1800" b="0" dirty="0">
                <a:ea typeface="宋体" panose="02010600030101010101" pitchFamily="2" charset="-122"/>
              </a:rPr>
              <a:t>：归一化</a:t>
            </a:r>
            <a:r>
              <a:rPr lang="en-US" altLang="zh-CN" sz="1800" b="0" dirty="0">
                <a:ea typeface="宋体" panose="02010600030101010101" pitchFamily="2" charset="-122"/>
              </a:rPr>
              <a:t>400℃</a:t>
            </a:r>
            <a:r>
              <a:rPr lang="zh-CN" altLang="en-US" sz="1800" b="0" dirty="0">
                <a:ea typeface="宋体" panose="02010600030101010101" pitchFamily="2" charset="-122"/>
              </a:rPr>
              <a:t>黑体辐射谱</a:t>
            </a:r>
          </a:p>
          <a:p>
            <a:pPr algn="just" eaLnBrk="1" hangingPunct="1">
              <a:spcBef>
                <a:spcPct val="0"/>
              </a:spcBef>
              <a:buFontTx/>
              <a:buNone/>
            </a:pPr>
            <a:r>
              <a:rPr lang="en-US" altLang="zh-CN" sz="1800" b="0" dirty="0">
                <a:ea typeface="宋体" panose="02010600030101010101" pitchFamily="2" charset="-122"/>
              </a:rPr>
              <a:t>Ri</a:t>
            </a:r>
            <a:r>
              <a:rPr lang="zh-CN" altLang="en-US" sz="1800" b="0" dirty="0">
                <a:ea typeface="宋体" panose="02010600030101010101" pitchFamily="2" charset="-122"/>
              </a:rPr>
              <a:t>：理想涂层反射曲线</a:t>
            </a:r>
          </a:p>
          <a:p>
            <a:pPr algn="just" eaLnBrk="1" hangingPunct="1">
              <a:spcBef>
                <a:spcPct val="0"/>
              </a:spcBef>
              <a:buFontTx/>
              <a:buNone/>
            </a:pPr>
            <a:r>
              <a:rPr lang="en-US" altLang="zh-CN" sz="1800" b="0" dirty="0" err="1">
                <a:ea typeface="宋体" panose="02010600030101010101" pitchFamily="2" charset="-122"/>
              </a:rPr>
              <a:t>Rp</a:t>
            </a:r>
            <a:r>
              <a:rPr lang="zh-CN" altLang="en-US" sz="1800" b="0" dirty="0">
                <a:ea typeface="宋体" panose="02010600030101010101" pitchFamily="2" charset="-122"/>
              </a:rPr>
              <a:t>：实际涂层典型反射曲线</a:t>
            </a:r>
          </a:p>
        </p:txBody>
      </p:sp>
      <p:sp>
        <p:nvSpPr>
          <p:cNvPr id="2" name="页脚占位符 1">
            <a:extLst>
              <a:ext uri="{FF2B5EF4-FFF2-40B4-BE49-F238E27FC236}">
                <a16:creationId xmlns:a16="http://schemas.microsoft.com/office/drawing/2014/main" id="{0FAB7552-9D47-49EB-B9BD-85A5F96EE7BC}"/>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A3F81B67-3650-4454-B0E5-F4E860CCA4FC}"/>
              </a:ext>
            </a:extLst>
          </p:cNvPr>
          <p:cNvSpPr>
            <a:spLocks noGrp="1"/>
          </p:cNvSpPr>
          <p:nvPr>
            <p:ph type="sldNum" sz="quarter" idx="12"/>
          </p:nvPr>
        </p:nvSpPr>
        <p:spPr/>
        <p:txBody>
          <a:bodyPr/>
          <a:lstStyle/>
          <a:p>
            <a:pPr>
              <a:defRPr/>
            </a:pPr>
            <a:fld id="{3DD16F57-B376-4E9E-8924-BACF42A9DC4B}" type="slidenum">
              <a:rPr lang="en-US" altLang="zh-CN" smtClean="0"/>
              <a:pPr>
                <a:defRPr/>
              </a:pPr>
              <a:t>17</a:t>
            </a:fld>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pPr eaLnBrk="1" hangingPunct="1"/>
            <a:r>
              <a:rPr lang="zh-CN" altLang="en-US" sz="4000" b="0" dirty="0">
                <a:latin typeface="Times New Roman" panose="02020603050405020304" pitchFamily="18" charset="0"/>
                <a:ea typeface="宋体" panose="02010600030101010101" pitchFamily="2" charset="-122"/>
                <a:cs typeface="Times New Roman" panose="02020603050405020304" pitchFamily="18" charset="0"/>
              </a:rPr>
              <a:t>太阳选择性吸收涂层基本分类</a:t>
            </a:r>
          </a:p>
        </p:txBody>
      </p:sp>
      <p:sp>
        <p:nvSpPr>
          <p:cNvPr id="23555" name="Rectangle 3"/>
          <p:cNvSpPr>
            <a:spLocks noGrp="1" noChangeArrowheads="1"/>
          </p:cNvSpPr>
          <p:nvPr>
            <p:ph idx="1"/>
          </p:nvPr>
        </p:nvSpPr>
        <p:spPr/>
        <p:txBody>
          <a:bodyPr/>
          <a:lstStyle/>
          <a:p>
            <a:pPr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按光学结构</a:t>
            </a:r>
          </a:p>
          <a:p>
            <a:pPr lvl="1"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多层渐变涂层</a:t>
            </a:r>
          </a:p>
          <a:p>
            <a:pPr lvl="1"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光干涉涂层</a:t>
            </a:r>
          </a:p>
          <a:p>
            <a:pPr lvl="1"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光学陷阱涂层</a:t>
            </a:r>
          </a:p>
          <a:p>
            <a:pPr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按材料</a:t>
            </a:r>
          </a:p>
          <a:p>
            <a:pPr lvl="1"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本征吸收涂层</a:t>
            </a:r>
          </a:p>
          <a:p>
            <a:pPr lvl="1"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金属陶瓷涂层</a:t>
            </a:r>
          </a:p>
          <a:p>
            <a:pPr lvl="1" eaLnBrk="1" hangingPunct="1"/>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页脚占位符 1">
            <a:extLst>
              <a:ext uri="{FF2B5EF4-FFF2-40B4-BE49-F238E27FC236}">
                <a16:creationId xmlns:a16="http://schemas.microsoft.com/office/drawing/2014/main" id="{BA4194E6-86BD-4D30-9553-ACDADC82AF87}"/>
              </a:ext>
            </a:extLst>
          </p:cNvPr>
          <p:cNvSpPr>
            <a:spLocks noGrp="1"/>
          </p:cNvSpPr>
          <p:nvPr>
            <p:ph type="ftr" sz="quarter" idx="11"/>
          </p:nvPr>
        </p:nvSpPr>
        <p:spPr/>
        <p:txBody>
          <a:bodyPr/>
          <a:lstStyle/>
          <a:p>
            <a:r>
              <a:rPr lang="zh-CN" altLang="en-US"/>
              <a:t>集成光电子学概论</a:t>
            </a:r>
            <a:endParaRPr lang="zh-CN" altLang="en-US" dirty="0"/>
          </a:p>
        </p:txBody>
      </p:sp>
      <p:sp>
        <p:nvSpPr>
          <p:cNvPr id="3" name="灯片编号占位符 2">
            <a:extLst>
              <a:ext uri="{FF2B5EF4-FFF2-40B4-BE49-F238E27FC236}">
                <a16:creationId xmlns:a16="http://schemas.microsoft.com/office/drawing/2014/main" id="{DA3EED41-04A8-4548-A073-9D15E2295F20}"/>
              </a:ext>
            </a:extLst>
          </p:cNvPr>
          <p:cNvSpPr>
            <a:spLocks noGrp="1"/>
          </p:cNvSpPr>
          <p:nvPr>
            <p:ph type="sldNum" sz="quarter" idx="12"/>
          </p:nvPr>
        </p:nvSpPr>
        <p:spPr/>
        <p:txBody>
          <a:bodyPr/>
          <a:lstStyle/>
          <a:p>
            <a:fld id="{0C913308-F349-4B6D-A68A-DD1791B4A57B}" type="slidenum">
              <a:rPr lang="zh-CN" altLang="en-US" smtClean="0"/>
              <a:pPr/>
              <a:t>18</a:t>
            </a:fld>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pPr eaLnBrk="1" hangingPunct="1"/>
            <a:r>
              <a:rPr lang="zh-CN" altLang="en-US" sz="4000" dirty="0">
                <a:latin typeface="Times New Roman" panose="02020603050405020304" pitchFamily="18" charset="0"/>
                <a:ea typeface="宋体" panose="02010600030101010101" pitchFamily="2" charset="-122"/>
                <a:cs typeface="Times New Roman" panose="02020603050405020304" pitchFamily="18" charset="0"/>
              </a:rPr>
              <a:t>多层渐变涂层</a:t>
            </a:r>
          </a:p>
        </p:txBody>
      </p:sp>
      <p:sp>
        <p:nvSpPr>
          <p:cNvPr id="24579" name="Rectangle 3"/>
          <p:cNvSpPr>
            <a:spLocks noGrp="1" noChangeArrowheads="1"/>
          </p:cNvSpPr>
          <p:nvPr>
            <p:ph type="body" sz="half" idx="1"/>
          </p:nvPr>
        </p:nvSpPr>
        <p:spPr>
          <a:xfrm>
            <a:off x="457200" y="1279325"/>
            <a:ext cx="4157464" cy="5111750"/>
          </a:xfrm>
        </p:spPr>
        <p:txBody>
          <a:bodyPr>
            <a:normAutofit lnSpcReduction="10000"/>
          </a:bodyPr>
          <a:lstStyle/>
          <a:p>
            <a:pPr algn="just"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从表层到底层折射率</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n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、消光系数</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k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逐渐增加的若干层光学薄膜构成的膜系。</a:t>
            </a:r>
          </a:p>
          <a:p>
            <a:pPr algn="just"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渐变吸收层从紧靠底层金属处近于纯金属逐渐变化到紧靠减反射层的不含金属的介质层。膜系的化学成分的浓度或者含量呈现梯度变化。</a:t>
            </a:r>
          </a:p>
          <a:p>
            <a:pPr algn="just"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如渐变</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Al-</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AlN</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、渐变不锈钢</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碳</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铜、铝阳极氧化着色膜。</a:t>
            </a:r>
          </a:p>
          <a:p>
            <a:pPr algn="just"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优点：对入射光线的逐层吸收，可实现较高的太阳光谱吸收率。如渐变</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Al-N/Al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，最高吸收比</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~0.95</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，接近理论极限。</a:t>
            </a:r>
          </a:p>
          <a:p>
            <a:pPr algn="just"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缺点：层数较多，制作工艺相对复杂。</a:t>
            </a:r>
          </a:p>
          <a:p>
            <a:pPr algn="just" eaLnBrk="1" hangingPunct="1">
              <a:lnSpc>
                <a:spcPct val="90000"/>
              </a:lnSpc>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4581" name="Picture 36" descr="图片4"/>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148064" y="1763268"/>
            <a:ext cx="3788664" cy="333146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80" name="Text Box 6"/>
          <p:cNvSpPr txBox="1">
            <a:spLocks noChangeArrowheads="1"/>
          </p:cNvSpPr>
          <p:nvPr/>
        </p:nvSpPr>
        <p:spPr bwMode="auto">
          <a:xfrm>
            <a:off x="5026824" y="5383792"/>
            <a:ext cx="365997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lang="zh-CN" altLang="en-US" sz="1800" b="0" dirty="0">
                <a:ea typeface="宋体" panose="02010600030101010101" pitchFamily="2" charset="-122"/>
              </a:rPr>
              <a:t>渐变</a:t>
            </a:r>
            <a:r>
              <a:rPr lang="en-US" altLang="zh-CN" sz="1800" b="0" dirty="0">
                <a:ea typeface="宋体" panose="02010600030101010101" pitchFamily="2" charset="-122"/>
              </a:rPr>
              <a:t>Al-</a:t>
            </a:r>
            <a:r>
              <a:rPr lang="en-US" altLang="zh-CN" sz="1800" b="0" dirty="0" err="1">
                <a:ea typeface="宋体" panose="02010600030101010101" pitchFamily="2" charset="-122"/>
              </a:rPr>
              <a:t>AlN</a:t>
            </a:r>
            <a:r>
              <a:rPr lang="zh-CN" altLang="en-US" sz="1800" b="0" dirty="0">
                <a:ea typeface="宋体" panose="02010600030101010101" pitchFamily="2" charset="-122"/>
              </a:rPr>
              <a:t>选择性涂层结构示意图</a:t>
            </a:r>
          </a:p>
          <a:p>
            <a:pPr algn="ctr" eaLnBrk="1" hangingPunct="1">
              <a:spcBef>
                <a:spcPct val="0"/>
              </a:spcBef>
              <a:buFontTx/>
              <a:buNone/>
            </a:pPr>
            <a:r>
              <a:rPr lang="zh-CN" altLang="en-US" sz="1800" b="0" dirty="0">
                <a:ea typeface="宋体" panose="02010600030101010101" pitchFamily="2" charset="-122"/>
              </a:rPr>
              <a:t>清华大学电子工程系专利</a:t>
            </a:r>
          </a:p>
        </p:txBody>
      </p:sp>
      <p:sp>
        <p:nvSpPr>
          <p:cNvPr id="2" name="页脚占位符 1">
            <a:extLst>
              <a:ext uri="{FF2B5EF4-FFF2-40B4-BE49-F238E27FC236}">
                <a16:creationId xmlns:a16="http://schemas.microsoft.com/office/drawing/2014/main" id="{3C73225B-3040-4DDE-BC0B-0DDAF7B6784A}"/>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A0CF8D35-66E0-4B32-ADAE-2B6E7E5A1236}"/>
              </a:ext>
            </a:extLst>
          </p:cNvPr>
          <p:cNvSpPr>
            <a:spLocks noGrp="1"/>
          </p:cNvSpPr>
          <p:nvPr>
            <p:ph type="sldNum" sz="quarter" idx="12"/>
          </p:nvPr>
        </p:nvSpPr>
        <p:spPr/>
        <p:txBody>
          <a:bodyPr/>
          <a:lstStyle/>
          <a:p>
            <a:pPr>
              <a:defRPr/>
            </a:pPr>
            <a:fld id="{3DD16F57-B376-4E9E-8924-BACF42A9DC4B}" type="slidenum">
              <a:rPr lang="en-US" altLang="zh-CN" smtClean="0"/>
              <a:pPr>
                <a:defRPr/>
              </a:pPr>
              <a:t>19</a:t>
            </a:fld>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主要内容</a:t>
            </a:r>
          </a:p>
        </p:txBody>
      </p:sp>
      <p:sp>
        <p:nvSpPr>
          <p:cNvPr id="4099" name="Rectangle 3"/>
          <p:cNvSpPr>
            <a:spLocks noGrp="1" noChangeArrowheads="1"/>
          </p:cNvSpPr>
          <p:nvPr>
            <p:ph idx="1"/>
          </p:nvPr>
        </p:nvSpPr>
        <p:spPr>
          <a:xfrm>
            <a:off x="755576" y="1600200"/>
            <a:ext cx="7632848" cy="4525963"/>
          </a:xfrm>
        </p:spPr>
        <p:txBody>
          <a:bodyPr/>
          <a:lstStyle/>
          <a:p>
            <a:pPr marL="0" indent="0">
              <a:lnSpc>
                <a:spcPct val="150000"/>
              </a:lnSpc>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7.1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引言</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50000"/>
              </a:lnSpc>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7.2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太阳能光热转换技术</a:t>
            </a:r>
          </a:p>
          <a:p>
            <a:pPr marL="0" indent="0">
              <a:lnSpc>
                <a:spcPct val="150000"/>
              </a:lnSpc>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7.3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太阳能光电转换技术</a:t>
            </a:r>
          </a:p>
        </p:txBody>
      </p:sp>
      <p:sp>
        <p:nvSpPr>
          <p:cNvPr id="2" name="页脚占位符 1">
            <a:extLst>
              <a:ext uri="{FF2B5EF4-FFF2-40B4-BE49-F238E27FC236}">
                <a16:creationId xmlns:a16="http://schemas.microsoft.com/office/drawing/2014/main" id="{4E355E64-CD8D-40FA-A121-2BC5F907401B}"/>
              </a:ext>
            </a:extLst>
          </p:cNvPr>
          <p:cNvSpPr>
            <a:spLocks noGrp="1"/>
          </p:cNvSpPr>
          <p:nvPr>
            <p:ph type="ftr" sz="quarter" idx="11"/>
          </p:nvPr>
        </p:nvSpPr>
        <p:spPr/>
        <p:txBody>
          <a:bodyPr/>
          <a:lstStyle/>
          <a:p>
            <a:r>
              <a:rPr lang="zh-CN" altLang="en-US"/>
              <a:t>集成光电子学概论</a:t>
            </a:r>
            <a:endParaRPr lang="zh-CN" altLang="en-US" dirty="0"/>
          </a:p>
        </p:txBody>
      </p:sp>
      <p:sp>
        <p:nvSpPr>
          <p:cNvPr id="3" name="灯片编号占位符 2">
            <a:extLst>
              <a:ext uri="{FF2B5EF4-FFF2-40B4-BE49-F238E27FC236}">
                <a16:creationId xmlns:a16="http://schemas.microsoft.com/office/drawing/2014/main" id="{E2191659-ACF7-4645-B58E-D4BAD31D3068}"/>
              </a:ext>
            </a:extLst>
          </p:cNvPr>
          <p:cNvSpPr>
            <a:spLocks noGrp="1"/>
          </p:cNvSpPr>
          <p:nvPr>
            <p:ph type="sldNum" sz="quarter" idx="12"/>
          </p:nvPr>
        </p:nvSpPr>
        <p:spPr/>
        <p:txBody>
          <a:bodyPr/>
          <a:lstStyle/>
          <a:p>
            <a:fld id="{0C913308-F349-4B6D-A68A-DD1791B4A57B}" type="slidenum">
              <a:rPr lang="zh-CN" altLang="en-US" smtClean="0"/>
              <a:pPr/>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a:bodyPr>
          <a:lstStyle/>
          <a:p>
            <a:pPr eaLnBrk="1" hangingPunct="1"/>
            <a:r>
              <a:rPr lang="zh-CN" altLang="en-US" sz="4000" dirty="0">
                <a:latin typeface="Times New Roman" panose="02020603050405020304" pitchFamily="18" charset="0"/>
                <a:ea typeface="宋体" panose="02010600030101010101" pitchFamily="2" charset="-122"/>
                <a:cs typeface="Times New Roman" panose="02020603050405020304" pitchFamily="18" charset="0"/>
              </a:rPr>
              <a:t>光干涉涂层</a:t>
            </a:r>
          </a:p>
        </p:txBody>
      </p:sp>
      <p:sp>
        <p:nvSpPr>
          <p:cNvPr id="25603" name="Rectangle 3"/>
          <p:cNvSpPr>
            <a:spLocks noGrp="1" noChangeArrowheads="1"/>
          </p:cNvSpPr>
          <p:nvPr>
            <p:ph type="body" sz="half" idx="1"/>
          </p:nvPr>
        </p:nvSpPr>
        <p:spPr>
          <a:xfrm>
            <a:off x="457200" y="1268760"/>
            <a:ext cx="3754438" cy="4525963"/>
          </a:xfrm>
        </p:spPr>
        <p:txBody>
          <a:bodyPr>
            <a:normAutofit fontScale="92500" lnSpcReduction="10000"/>
          </a:bodyPr>
          <a:lstStyle/>
          <a:p>
            <a:pPr algn="just"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利用可见</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近红外光的干涉和吸收效应，包括若干层有确定光学常数和厚度的光学薄膜</a:t>
            </a:r>
          </a:p>
          <a:p>
            <a:pPr algn="just"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该膜系在可见</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近红外波段常形成若干个个反射率极小点，从而导致了太阳能选择性吸收薄膜在可见</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近红外波段的高吸收</a:t>
            </a:r>
          </a:p>
          <a:p>
            <a:pPr algn="just"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目前广泛采用双层干涉吸收结构，包括金属红外反射层、高金属体积比金属</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介质吸收层、低金属体积比金属</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介质吸收层和介质减反层</a:t>
            </a:r>
          </a:p>
          <a:p>
            <a:pPr algn="just"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制作工艺简单，高温稳定性较好</a:t>
            </a:r>
          </a:p>
        </p:txBody>
      </p:sp>
      <p:pic>
        <p:nvPicPr>
          <p:cNvPr id="25604" name="Picture 4"/>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r="35460" b="15048"/>
          <a:stretch>
            <a:fillRect/>
          </a:stretch>
        </p:blipFill>
        <p:spPr>
          <a:xfrm>
            <a:off x="4284663" y="1779538"/>
            <a:ext cx="2870200" cy="2224088"/>
          </a:xfrm>
          <a:noFill/>
        </p:spPr>
      </p:pic>
      <p:sp>
        <p:nvSpPr>
          <p:cNvPr id="25605" name="Rectangle 5"/>
          <p:cNvSpPr>
            <a:spLocks noChangeArrowheads="1"/>
          </p:cNvSpPr>
          <p:nvPr/>
        </p:nvSpPr>
        <p:spPr bwMode="auto">
          <a:xfrm>
            <a:off x="468313" y="765175"/>
            <a:ext cx="4330700" cy="230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endParaRPr lang="zh-CN" altLang="zh-CN" sz="2800">
              <a:latin typeface="Arial" panose="020B0604020202020204" pitchFamily="34" charset="0"/>
              <a:ea typeface="楷体_GB2312" pitchFamily="49" charset="-122"/>
            </a:endParaRPr>
          </a:p>
        </p:txBody>
      </p:sp>
      <p:sp>
        <p:nvSpPr>
          <p:cNvPr id="25606" name="Rectangle 6"/>
          <p:cNvSpPr>
            <a:spLocks noChangeArrowheads="1"/>
          </p:cNvSpPr>
          <p:nvPr/>
        </p:nvSpPr>
        <p:spPr bwMode="auto">
          <a:xfrm>
            <a:off x="4211638" y="4989891"/>
            <a:ext cx="482485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marL="285750" indent="-285750" algn="ctr" eaLnBrk="1" hangingPunct="1">
              <a:spcBef>
                <a:spcPct val="0"/>
              </a:spcBef>
            </a:pPr>
            <a:r>
              <a:rPr lang="zh-CN" altLang="en-US" sz="1800" b="0" dirty="0">
                <a:latin typeface="Arial" panose="020B0604020202020204" pitchFamily="34" charset="0"/>
                <a:ea typeface="宋体" panose="02010600030101010101" pitchFamily="2" charset="-122"/>
              </a:rPr>
              <a:t>常用涂层：双层干涉吸收</a:t>
            </a:r>
            <a:r>
              <a:rPr lang="en-US" altLang="zh-CN" sz="1800" b="0" dirty="0">
                <a:latin typeface="Arial" panose="020B0604020202020204" pitchFamily="34" charset="0"/>
                <a:ea typeface="宋体" panose="02010600030101010101" pitchFamily="2" charset="-122"/>
              </a:rPr>
              <a:t>M-Al</a:t>
            </a:r>
            <a:r>
              <a:rPr lang="en-US" altLang="zh-CN" sz="1800" b="0" baseline="-25000" dirty="0">
                <a:latin typeface="Arial" panose="020B0604020202020204" pitchFamily="34" charset="0"/>
                <a:ea typeface="宋体" panose="02010600030101010101" pitchFamily="2" charset="-122"/>
              </a:rPr>
              <a:t>2</a:t>
            </a:r>
            <a:r>
              <a:rPr lang="en-US" altLang="zh-CN" sz="1800" b="0" dirty="0">
                <a:latin typeface="Arial" panose="020B0604020202020204" pitchFamily="34" charset="0"/>
                <a:ea typeface="宋体" panose="02010600030101010101" pitchFamily="2" charset="-122"/>
              </a:rPr>
              <a:t>O</a:t>
            </a:r>
            <a:r>
              <a:rPr lang="en-US" altLang="zh-CN" sz="1800" b="0" baseline="-25000" dirty="0">
                <a:latin typeface="Arial" panose="020B0604020202020204" pitchFamily="34" charset="0"/>
                <a:ea typeface="宋体" panose="02010600030101010101" pitchFamily="2" charset="-122"/>
              </a:rPr>
              <a:t>3</a:t>
            </a:r>
            <a:r>
              <a:rPr lang="zh-CN" altLang="en-US" sz="1800" b="0" dirty="0">
                <a:latin typeface="Arial" panose="020B0604020202020204" pitchFamily="34" charset="0"/>
                <a:ea typeface="宋体" panose="02010600030101010101" pitchFamily="2" charset="-122"/>
              </a:rPr>
              <a:t>，</a:t>
            </a:r>
            <a:r>
              <a:rPr lang="en-US" altLang="zh-CN" sz="1800" b="0" dirty="0">
                <a:latin typeface="Arial" panose="020B0604020202020204" pitchFamily="34" charset="0"/>
                <a:ea typeface="宋体" panose="02010600030101010101" pitchFamily="2" charset="-122"/>
              </a:rPr>
              <a:t>M-</a:t>
            </a:r>
            <a:r>
              <a:rPr lang="en-US" altLang="zh-CN" sz="1800" b="0" dirty="0" err="1">
                <a:latin typeface="Arial" panose="020B0604020202020204" pitchFamily="34" charset="0"/>
                <a:ea typeface="宋体" panose="02010600030101010101" pitchFamily="2" charset="-122"/>
              </a:rPr>
              <a:t>AlN</a:t>
            </a:r>
            <a:r>
              <a:rPr lang="zh-CN" altLang="en-US" sz="1800" b="0" dirty="0">
                <a:latin typeface="Arial" panose="020B0604020202020204" pitchFamily="34" charset="0"/>
                <a:ea typeface="宋体" panose="02010600030101010101" pitchFamily="2" charset="-122"/>
              </a:rPr>
              <a:t>，</a:t>
            </a:r>
            <a:r>
              <a:rPr lang="en-US" altLang="zh-CN" sz="1800" b="0" dirty="0">
                <a:latin typeface="Arial" panose="020B0604020202020204" pitchFamily="34" charset="0"/>
                <a:ea typeface="宋体" panose="02010600030101010101" pitchFamily="2" charset="-122"/>
              </a:rPr>
              <a:t>M</a:t>
            </a:r>
            <a:r>
              <a:rPr lang="zh-CN" altLang="en-US" sz="1800" b="0" dirty="0">
                <a:latin typeface="Arial" panose="020B0604020202020204" pitchFamily="34" charset="0"/>
                <a:ea typeface="宋体" panose="02010600030101010101" pitchFamily="2" charset="-122"/>
              </a:rPr>
              <a:t>一般为高热稳定性金属，如</a:t>
            </a:r>
            <a:r>
              <a:rPr lang="en-US" altLang="zh-CN" sz="1800" b="0" dirty="0">
                <a:latin typeface="Arial" panose="020B0604020202020204" pitchFamily="34" charset="0"/>
                <a:ea typeface="宋体" panose="02010600030101010101" pitchFamily="2" charset="-122"/>
              </a:rPr>
              <a:t>W, Mo, SS</a:t>
            </a:r>
            <a:r>
              <a:rPr lang="zh-CN" altLang="en-US" sz="1800" b="0" dirty="0">
                <a:latin typeface="Arial" panose="020B0604020202020204" pitchFamily="34" charset="0"/>
                <a:ea typeface="宋体" panose="02010600030101010101" pitchFamily="2" charset="-122"/>
              </a:rPr>
              <a:t>等。</a:t>
            </a:r>
          </a:p>
        </p:txBody>
      </p:sp>
      <p:sp>
        <p:nvSpPr>
          <p:cNvPr id="25607" name="Text Box 7"/>
          <p:cNvSpPr txBox="1">
            <a:spLocks noChangeArrowheads="1"/>
          </p:cNvSpPr>
          <p:nvPr/>
        </p:nvSpPr>
        <p:spPr bwMode="auto">
          <a:xfrm>
            <a:off x="6891338" y="3357513"/>
            <a:ext cx="178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r>
              <a:rPr lang="zh-CN" altLang="en-US" sz="1800" b="0" dirty="0">
                <a:latin typeface="Arial" panose="020B0604020202020204" pitchFamily="34" charset="0"/>
                <a:ea typeface="宋体" panose="02010600030101010101" pitchFamily="2" charset="-122"/>
              </a:rPr>
              <a:t>金属红外反射层</a:t>
            </a:r>
          </a:p>
        </p:txBody>
      </p:sp>
      <p:sp>
        <p:nvSpPr>
          <p:cNvPr id="25608" name="Text Box 8"/>
          <p:cNvSpPr txBox="1">
            <a:spLocks noChangeArrowheads="1"/>
          </p:cNvSpPr>
          <p:nvPr/>
        </p:nvSpPr>
        <p:spPr bwMode="auto">
          <a:xfrm>
            <a:off x="6902450" y="2781251"/>
            <a:ext cx="2241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r>
              <a:rPr lang="zh-CN" altLang="en-US" sz="1800" b="0" dirty="0">
                <a:latin typeface="Arial" panose="020B0604020202020204" pitchFamily="34" charset="0"/>
                <a:ea typeface="宋体" panose="02010600030101010101" pitchFamily="2" charset="-122"/>
              </a:rPr>
              <a:t>高金属体积比吸收层</a:t>
            </a:r>
          </a:p>
        </p:txBody>
      </p:sp>
      <p:sp>
        <p:nvSpPr>
          <p:cNvPr id="25609" name="Text Box 9"/>
          <p:cNvSpPr txBox="1">
            <a:spLocks noChangeArrowheads="1"/>
          </p:cNvSpPr>
          <p:nvPr/>
        </p:nvSpPr>
        <p:spPr bwMode="auto">
          <a:xfrm>
            <a:off x="6877050" y="2349451"/>
            <a:ext cx="2241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r>
              <a:rPr lang="zh-CN" altLang="en-US" sz="1800" b="0">
                <a:latin typeface="Arial" panose="020B0604020202020204" pitchFamily="34" charset="0"/>
                <a:ea typeface="宋体" panose="02010600030101010101" pitchFamily="2" charset="-122"/>
              </a:rPr>
              <a:t>低金属体积比吸收层</a:t>
            </a:r>
          </a:p>
        </p:txBody>
      </p:sp>
      <p:sp>
        <p:nvSpPr>
          <p:cNvPr id="25610" name="Text Box 10"/>
          <p:cNvSpPr txBox="1">
            <a:spLocks noChangeArrowheads="1"/>
          </p:cNvSpPr>
          <p:nvPr/>
        </p:nvSpPr>
        <p:spPr bwMode="auto">
          <a:xfrm>
            <a:off x="6877050" y="1917651"/>
            <a:ext cx="132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r>
              <a:rPr lang="zh-CN" altLang="en-US" sz="1800" b="0" dirty="0">
                <a:latin typeface="Arial" panose="020B0604020202020204" pitchFamily="34" charset="0"/>
                <a:ea typeface="宋体" panose="02010600030101010101" pitchFamily="2" charset="-122"/>
              </a:rPr>
              <a:t>介质减反层</a:t>
            </a:r>
          </a:p>
        </p:txBody>
      </p:sp>
      <p:sp>
        <p:nvSpPr>
          <p:cNvPr id="25611" name="Rectangle 11"/>
          <p:cNvSpPr>
            <a:spLocks noChangeArrowheads="1"/>
          </p:cNvSpPr>
          <p:nvPr/>
        </p:nvSpPr>
        <p:spPr bwMode="auto">
          <a:xfrm>
            <a:off x="4572000" y="4083794"/>
            <a:ext cx="4464496"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lang="zh-CN" altLang="en-US" sz="1800" b="0" dirty="0">
                <a:latin typeface="Arial" panose="020B0604020202020204" pitchFamily="34" charset="0"/>
                <a:ea typeface="宋体" panose="02010600030101010101" pitchFamily="2" charset="-122"/>
              </a:rPr>
              <a:t>双层干涉吸收型涂层结构示意图</a:t>
            </a:r>
          </a:p>
          <a:p>
            <a:pPr algn="ctr" eaLnBrk="1" hangingPunct="1">
              <a:spcBef>
                <a:spcPct val="0"/>
              </a:spcBef>
              <a:buFontTx/>
              <a:buNone/>
            </a:pPr>
            <a:r>
              <a:rPr lang="zh-CN" altLang="en-US" sz="1800" b="0" dirty="0">
                <a:latin typeface="Arial" panose="020B0604020202020204" pitchFamily="34" charset="0"/>
                <a:ea typeface="宋体" panose="02010600030101010101" pitchFamily="2" charset="-122"/>
              </a:rPr>
              <a:t>澳大利亚悉尼大学专利</a:t>
            </a:r>
          </a:p>
        </p:txBody>
      </p:sp>
      <p:sp>
        <p:nvSpPr>
          <p:cNvPr id="2" name="页脚占位符 1">
            <a:extLst>
              <a:ext uri="{FF2B5EF4-FFF2-40B4-BE49-F238E27FC236}">
                <a16:creationId xmlns:a16="http://schemas.microsoft.com/office/drawing/2014/main" id="{91AD4B20-7FB8-4B30-BF72-CAA42F1648DF}"/>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A3E96356-545C-4FEF-B6B0-3005FAA267A4}"/>
              </a:ext>
            </a:extLst>
          </p:cNvPr>
          <p:cNvSpPr>
            <a:spLocks noGrp="1"/>
          </p:cNvSpPr>
          <p:nvPr>
            <p:ph type="sldNum" sz="quarter" idx="12"/>
          </p:nvPr>
        </p:nvSpPr>
        <p:spPr/>
        <p:txBody>
          <a:bodyPr/>
          <a:lstStyle/>
          <a:p>
            <a:pPr>
              <a:defRPr/>
            </a:pPr>
            <a:fld id="{5E824EA7-3B31-4DF9-8FBF-C67393CA01D4}" type="slidenum">
              <a:rPr lang="en-US" altLang="zh-CN" smtClean="0"/>
              <a:pPr>
                <a:defRPr/>
              </a:pPr>
              <a:t>20</a:t>
            </a:fld>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a:bodyPr>
          <a:lstStyle/>
          <a:p>
            <a:pPr eaLnBrk="1" hangingPunct="1"/>
            <a:r>
              <a:rPr lang="zh-CN" altLang="en-US" sz="4000" dirty="0">
                <a:latin typeface="Times New Roman" panose="02020603050405020304" pitchFamily="18" charset="0"/>
                <a:ea typeface="宋体" panose="02010600030101010101" pitchFamily="2" charset="-122"/>
                <a:cs typeface="Times New Roman" panose="02020603050405020304" pitchFamily="18" charset="0"/>
              </a:rPr>
              <a:t>光学陷阱涂层</a:t>
            </a:r>
          </a:p>
        </p:txBody>
      </p:sp>
      <p:sp>
        <p:nvSpPr>
          <p:cNvPr id="26627" name="Rectangle 3"/>
          <p:cNvSpPr>
            <a:spLocks noGrp="1" noChangeArrowheads="1"/>
          </p:cNvSpPr>
          <p:nvPr>
            <p:ph type="body" sz="half" idx="1"/>
          </p:nvPr>
        </p:nvSpPr>
        <p:spPr>
          <a:xfrm>
            <a:off x="457200" y="1412776"/>
            <a:ext cx="3826768" cy="4525963"/>
          </a:xfrm>
        </p:spPr>
        <p:txBody>
          <a:bodyPr>
            <a:normAutofit lnSpcReduction="10000"/>
          </a:bodyPr>
          <a:lstStyle/>
          <a:p>
            <a:pPr algn="just" eaLnBrk="1" hangingPunct="1">
              <a:lnSpc>
                <a:spcPct val="9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控制薄膜表面的形貌和结构，使其呈“</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V”</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形沟、圆筒形空洞、蜂窝结构或者形成树枝状显微表面，对太阳辐射起陷阱作用，从而大大提高对太阳能的吸收率。</a:t>
            </a:r>
          </a:p>
          <a:p>
            <a:pPr lvl="1" algn="just" eaLnBrk="1" hangingPunct="1">
              <a:lnSpc>
                <a:spcPct val="90000"/>
              </a:lnSpc>
            </a:pPr>
            <a:r>
              <a:rPr lang="en-US" altLang="zh-CN" sz="2000" i="1" dirty="0">
                <a:latin typeface="Times New Roman" panose="02020603050405020304" pitchFamily="18" charset="0"/>
                <a:ea typeface="宋体" panose="02010600030101010101" pitchFamily="2" charset="-122"/>
                <a:cs typeface="Times New Roman" panose="02020603050405020304" pitchFamily="18" charset="0"/>
                <a:hlinkClick r:id="rId2" action="ppaction://hlinkfile"/>
              </a:rPr>
              <a:t>Hitoshi Sai</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，采用高度有序的多孔氧化铝掩模和快速原子束刻蚀技术，在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W</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衬底上制作出亚微米的二维表面光栅结构。具有一定的光谱选择性，在真空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1170K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条件下保持良好的热稳定性。</a:t>
            </a:r>
          </a:p>
        </p:txBody>
      </p:sp>
      <p:pic>
        <p:nvPicPr>
          <p:cNvPr id="26628" name="Picture 4"/>
          <p:cNvPicPr>
            <a:picLocks noGrp="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572000" y="1628800"/>
            <a:ext cx="4038600" cy="4164013"/>
          </a:xfrm>
          <a:noFill/>
        </p:spPr>
      </p:pic>
      <p:sp>
        <p:nvSpPr>
          <p:cNvPr id="2" name="页脚占位符 1">
            <a:extLst>
              <a:ext uri="{FF2B5EF4-FFF2-40B4-BE49-F238E27FC236}">
                <a16:creationId xmlns:a16="http://schemas.microsoft.com/office/drawing/2014/main" id="{78FA42A1-5C0B-4866-BEFF-45EDC20DB31F}"/>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48CE4186-70DA-42C5-BBF1-8A564E97B164}"/>
              </a:ext>
            </a:extLst>
          </p:cNvPr>
          <p:cNvSpPr>
            <a:spLocks noGrp="1"/>
          </p:cNvSpPr>
          <p:nvPr>
            <p:ph type="sldNum" sz="quarter" idx="12"/>
          </p:nvPr>
        </p:nvSpPr>
        <p:spPr/>
        <p:txBody>
          <a:bodyPr/>
          <a:lstStyle/>
          <a:p>
            <a:pPr>
              <a:defRPr/>
            </a:pPr>
            <a:fld id="{3DD16F57-B376-4E9E-8924-BACF42A9DC4B}" type="slidenum">
              <a:rPr lang="en-US" altLang="zh-CN" smtClean="0"/>
              <a:pPr>
                <a:defRPr/>
              </a:pPr>
              <a:t>21</a:t>
            </a:fld>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eaLnBrk="1" hangingPunct="1"/>
            <a:r>
              <a:rPr lang="zh-CN" altLang="en-US" sz="4000" b="0" dirty="0">
                <a:latin typeface="Times New Roman" panose="02020603050405020304" pitchFamily="18" charset="0"/>
                <a:ea typeface="宋体" panose="02010600030101010101" pitchFamily="2" charset="-122"/>
                <a:cs typeface="Times New Roman" panose="02020603050405020304" pitchFamily="18" charset="0"/>
              </a:rPr>
              <a:t>本征吸收涂层</a:t>
            </a:r>
          </a:p>
        </p:txBody>
      </p:sp>
      <p:sp>
        <p:nvSpPr>
          <p:cNvPr id="27651" name="Rectangle 3"/>
          <p:cNvSpPr>
            <a:spLocks noGrp="1" noChangeArrowheads="1"/>
          </p:cNvSpPr>
          <p:nvPr>
            <p:ph idx="1"/>
          </p:nvPr>
        </p:nvSpPr>
        <p:spPr>
          <a:xfrm>
            <a:off x="539552" y="1423317"/>
            <a:ext cx="7992888" cy="4525963"/>
          </a:xfrm>
        </p:spPr>
        <p:txBody>
          <a:bodyPr/>
          <a:lstStyle/>
          <a:p>
            <a:pPr eaLnBrk="1" hangingPunct="1"/>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半导体本征吸收</a:t>
            </a:r>
          </a:p>
          <a:p>
            <a:pPr lvl="1" eaLnBrk="1" hangingPunct="1">
              <a:lnSpc>
                <a:spcPct val="9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波长</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λ&lt;</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λc</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的可见、紫外光，才能使半导体中电子发生跃迁，引起电子与晶格中质点碰撞，将光能转化为热能；</a:t>
            </a:r>
          </a:p>
          <a:p>
            <a:pPr lvl="1" eaLnBrk="1" hangingPunct="1">
              <a:lnSpc>
                <a:spcPct val="9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而波长</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λ&gt;</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λc</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的红外光因为能量低不被吸收而透过膜层</a:t>
            </a:r>
          </a:p>
          <a:p>
            <a:pPr lvl="1" eaLnBrk="1" hangingPunct="1">
              <a:lnSpc>
                <a:spcPct val="9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利用金属基体的高反射特性</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构成半导体膜的光谱选择性吸收作用</a:t>
            </a:r>
          </a:p>
          <a:p>
            <a:pPr lvl="1" eaLnBrk="1" hangingPunct="1">
              <a:lnSpc>
                <a:spcPct val="9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禁带宽度在</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0.5 eV (2.5μm)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到</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1.26 eV(1.0μm)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的半导体</a:t>
            </a:r>
          </a:p>
          <a:p>
            <a:pPr lvl="2" eaLnBrk="1" hangingPunct="1">
              <a:lnSpc>
                <a:spcPct val="9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如</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Si (1.1 eV)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Ge(0.7 eV)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PbS</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(0.4 eV)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等</a:t>
            </a:r>
          </a:p>
          <a:p>
            <a:pPr lvl="1" eaLnBrk="1" hangingPunct="1">
              <a:lnSpc>
                <a:spcPct val="9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半导体吸收系数相对较小，要求厚度高，制作成本较高（非晶硅，接近</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p:txBody>
      </p:sp>
      <p:sp>
        <p:nvSpPr>
          <p:cNvPr id="2" name="页脚占位符 1">
            <a:extLst>
              <a:ext uri="{FF2B5EF4-FFF2-40B4-BE49-F238E27FC236}">
                <a16:creationId xmlns:a16="http://schemas.microsoft.com/office/drawing/2014/main" id="{A3A84B9F-97BB-4F49-BBF6-45FF0E8AF842}"/>
              </a:ext>
            </a:extLst>
          </p:cNvPr>
          <p:cNvSpPr>
            <a:spLocks noGrp="1"/>
          </p:cNvSpPr>
          <p:nvPr>
            <p:ph type="ftr" sz="quarter" idx="11"/>
          </p:nvPr>
        </p:nvSpPr>
        <p:spPr/>
        <p:txBody>
          <a:bodyPr/>
          <a:lstStyle/>
          <a:p>
            <a:r>
              <a:rPr lang="zh-CN" altLang="en-US"/>
              <a:t>集成光电子学概论</a:t>
            </a:r>
            <a:endParaRPr lang="zh-CN" altLang="en-US" dirty="0"/>
          </a:p>
        </p:txBody>
      </p:sp>
      <p:sp>
        <p:nvSpPr>
          <p:cNvPr id="3" name="灯片编号占位符 2">
            <a:extLst>
              <a:ext uri="{FF2B5EF4-FFF2-40B4-BE49-F238E27FC236}">
                <a16:creationId xmlns:a16="http://schemas.microsoft.com/office/drawing/2014/main" id="{18E2668E-FF24-4DC0-8BE5-C96DF47300F8}"/>
              </a:ext>
            </a:extLst>
          </p:cNvPr>
          <p:cNvSpPr>
            <a:spLocks noGrp="1"/>
          </p:cNvSpPr>
          <p:nvPr>
            <p:ph type="sldNum" sz="quarter" idx="12"/>
          </p:nvPr>
        </p:nvSpPr>
        <p:spPr/>
        <p:txBody>
          <a:bodyPr/>
          <a:lstStyle/>
          <a:p>
            <a:fld id="{0C913308-F349-4B6D-A68A-DD1791B4A57B}" type="slidenum">
              <a:rPr lang="zh-CN" altLang="en-US" smtClean="0"/>
              <a:pPr/>
              <a:t>22</a:t>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a:bodyPr>
          <a:lstStyle/>
          <a:p>
            <a:pPr eaLnBrk="1" hangingPunct="1"/>
            <a:r>
              <a:rPr lang="zh-CN" altLang="en-US" sz="4000" b="0" dirty="0">
                <a:latin typeface="Times New Roman" panose="02020603050405020304" pitchFamily="18" charset="0"/>
                <a:ea typeface="宋体" panose="02010600030101010101" pitchFamily="2" charset="-122"/>
                <a:cs typeface="Times New Roman" panose="02020603050405020304" pitchFamily="18" charset="0"/>
              </a:rPr>
              <a:t>金属陶瓷涂层</a:t>
            </a:r>
          </a:p>
        </p:txBody>
      </p:sp>
      <p:sp>
        <p:nvSpPr>
          <p:cNvPr id="28675" name="Rectangle 3"/>
          <p:cNvSpPr>
            <a:spLocks noGrp="1" noChangeArrowheads="1"/>
          </p:cNvSpPr>
          <p:nvPr>
            <p:ph idx="1"/>
          </p:nvPr>
        </p:nvSpPr>
        <p:spPr>
          <a:xfrm>
            <a:off x="457200" y="1556792"/>
            <a:ext cx="8229600" cy="4525963"/>
          </a:xfrm>
        </p:spPr>
        <p:txBody>
          <a:bodyPr/>
          <a:lstStyle/>
          <a:p>
            <a:pPr eaLnBrk="1" hangingPunct="1">
              <a:lnSpc>
                <a:spcPct val="80000"/>
              </a:lnSpc>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小金属或半导体颗粒分散在电介质，由于其金属的带间跃迁和小颗粒的共振使涂层对太阳光谱有很强的吸收作用</a:t>
            </a:r>
          </a:p>
          <a:p>
            <a:pPr eaLnBrk="1" hangingPunct="1">
              <a:lnSpc>
                <a:spcPct val="80000"/>
              </a:lnSpc>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涂层热稳定性取决于金属粒子以及介质基体</a:t>
            </a:r>
          </a:p>
          <a:p>
            <a:pPr eaLnBrk="1" hangingPunct="1">
              <a:lnSpc>
                <a:spcPct val="80000"/>
              </a:lnSpc>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主要材料：</a:t>
            </a:r>
          </a:p>
          <a:p>
            <a:pPr lvl="1" eaLnBrk="1" hangingPunct="1">
              <a:lnSpc>
                <a:spcPct val="8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Cr-Cr</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O</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黑铬</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Al-</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AlN</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lnSpc>
                <a:spcPct val="8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Ni-Al</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O</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Mo - Al</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O</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Fe - Al</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O</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Co-Al</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O</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Pt-Al</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O</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p>
          <a:p>
            <a:pPr lvl="1" eaLnBrk="1" hangingPunct="1">
              <a:lnSpc>
                <a:spcPct val="8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Mo-</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AlN</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W-</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AlN</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SS-</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AlN</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lnSpc>
                <a:spcPct val="8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Cr-Cr</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O</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，最早发明，广泛应用于平板集热器</a:t>
            </a:r>
          </a:p>
          <a:p>
            <a:pPr lvl="1" eaLnBrk="1" hangingPunct="1">
              <a:lnSpc>
                <a:spcPct val="8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Al-</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AlN</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，最为经济，广泛应用于中低温真空管集热器</a:t>
            </a:r>
          </a:p>
          <a:p>
            <a:pPr lvl="1" eaLnBrk="1" hangingPunct="1">
              <a:lnSpc>
                <a:spcPct val="8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SS-</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AlN</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，最有希望应用于高温太阳能热利用</a:t>
            </a:r>
          </a:p>
        </p:txBody>
      </p:sp>
      <p:sp>
        <p:nvSpPr>
          <p:cNvPr id="2" name="页脚占位符 1">
            <a:extLst>
              <a:ext uri="{FF2B5EF4-FFF2-40B4-BE49-F238E27FC236}">
                <a16:creationId xmlns:a16="http://schemas.microsoft.com/office/drawing/2014/main" id="{C3F98642-74C2-4B20-B950-75755DDAECC8}"/>
              </a:ext>
            </a:extLst>
          </p:cNvPr>
          <p:cNvSpPr>
            <a:spLocks noGrp="1"/>
          </p:cNvSpPr>
          <p:nvPr>
            <p:ph type="ftr" sz="quarter" idx="11"/>
          </p:nvPr>
        </p:nvSpPr>
        <p:spPr/>
        <p:txBody>
          <a:bodyPr/>
          <a:lstStyle/>
          <a:p>
            <a:r>
              <a:rPr lang="zh-CN" altLang="en-US"/>
              <a:t>集成光电子学概论</a:t>
            </a:r>
            <a:endParaRPr lang="zh-CN" altLang="en-US" dirty="0"/>
          </a:p>
        </p:txBody>
      </p:sp>
      <p:sp>
        <p:nvSpPr>
          <p:cNvPr id="3" name="灯片编号占位符 2">
            <a:extLst>
              <a:ext uri="{FF2B5EF4-FFF2-40B4-BE49-F238E27FC236}">
                <a16:creationId xmlns:a16="http://schemas.microsoft.com/office/drawing/2014/main" id="{6A045FF7-FEF4-4C65-B204-69338482DC2D}"/>
              </a:ext>
            </a:extLst>
          </p:cNvPr>
          <p:cNvSpPr>
            <a:spLocks noGrp="1"/>
          </p:cNvSpPr>
          <p:nvPr>
            <p:ph type="sldNum" sz="quarter" idx="12"/>
          </p:nvPr>
        </p:nvSpPr>
        <p:spPr/>
        <p:txBody>
          <a:bodyPr/>
          <a:lstStyle/>
          <a:p>
            <a:fld id="{0C913308-F349-4B6D-A68A-DD1791B4A57B}" type="slidenum">
              <a:rPr lang="zh-CN" altLang="en-US" smtClean="0"/>
              <a:pPr/>
              <a:t>23</a:t>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a:bodyPr>
          <a:lstStyle/>
          <a:p>
            <a:pPr eaLnBrk="1" hangingPunct="1"/>
            <a:r>
              <a:rPr lang="zh-CN" altLang="en-US" sz="4000" b="0" dirty="0">
                <a:latin typeface="Times New Roman" panose="02020603050405020304" pitchFamily="18" charset="0"/>
                <a:ea typeface="宋体" panose="02010600030101010101" pitchFamily="2" charset="-122"/>
                <a:cs typeface="Times New Roman" panose="02020603050405020304" pitchFamily="18" charset="0"/>
              </a:rPr>
              <a:t>选择性吸收涂层的制备方法</a:t>
            </a:r>
          </a:p>
        </p:txBody>
      </p:sp>
      <p:sp>
        <p:nvSpPr>
          <p:cNvPr id="29699" name="Rectangle 3"/>
          <p:cNvSpPr>
            <a:spLocks noGrp="1" noChangeArrowheads="1"/>
          </p:cNvSpPr>
          <p:nvPr>
            <p:ph idx="1"/>
          </p:nvPr>
        </p:nvSpPr>
        <p:spPr>
          <a:xfrm>
            <a:off x="457200" y="1556792"/>
            <a:ext cx="8229600" cy="4525963"/>
          </a:xfrm>
        </p:spPr>
        <p:txBody>
          <a:bodyPr/>
          <a:lstStyle/>
          <a:p>
            <a:pPr eaLnBrk="1" hangingPunct="1">
              <a:lnSpc>
                <a:spcPct val="80000"/>
              </a:lnSpc>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非真空技术</a:t>
            </a:r>
          </a:p>
          <a:p>
            <a:pPr lvl="1" eaLnBrk="1" hangingPunct="1">
              <a:lnSpc>
                <a:spcPct val="8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喷涂（黑板漆）</a:t>
            </a:r>
          </a:p>
          <a:p>
            <a:pPr lvl="1" eaLnBrk="1" hangingPunct="1">
              <a:lnSpc>
                <a:spcPct val="8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电镀（黑铬、黑镍）</a:t>
            </a:r>
          </a:p>
          <a:p>
            <a:pPr lvl="1" eaLnBrk="1" hangingPunct="1">
              <a:lnSpc>
                <a:spcPct val="8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阳极氧化（铝）</a:t>
            </a:r>
          </a:p>
          <a:p>
            <a:pPr eaLnBrk="1" hangingPunct="1">
              <a:lnSpc>
                <a:spcPct val="80000"/>
              </a:lnSpc>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真空技术</a:t>
            </a:r>
          </a:p>
          <a:p>
            <a:pPr lvl="1" eaLnBrk="1" hangingPunct="1">
              <a:lnSpc>
                <a:spcPct val="8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真空蒸发（</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TiNO</a:t>
            </a:r>
            <a:r>
              <a:rPr lang="en-US" altLang="zh-CN" sz="2400" baseline="-25000" dirty="0" err="1">
                <a:latin typeface="Times New Roman" panose="02020603050405020304" pitchFamily="18" charset="0"/>
                <a:ea typeface="宋体" panose="02010600030101010101" pitchFamily="2" charset="-122"/>
                <a:cs typeface="Times New Roman" panose="02020603050405020304" pitchFamily="18" charset="0"/>
              </a:rPr>
              <a:t>X</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p>
          <a:p>
            <a:pPr lvl="1" eaLnBrk="1" hangingPunct="1">
              <a:lnSpc>
                <a:spcPct val="8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溅射（</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Al-</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AlN</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M-</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AlN</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p>
          <a:p>
            <a:pPr lvl="1" eaLnBrk="1" hangingPunct="1">
              <a:lnSpc>
                <a:spcPct val="8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CVD</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W -WO</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Al</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O</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p>
          <a:p>
            <a:pPr lvl="1" eaLnBrk="1" hangingPunct="1">
              <a:lnSpc>
                <a:spcPct val="8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刻蚀（</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W</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Si</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p>
          <a:p>
            <a:pPr eaLnBrk="1" hangingPunct="1">
              <a:lnSpc>
                <a:spcPct val="80000"/>
              </a:lnSpc>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由于膜层光学性能便于控制、制作成本相对较低，广泛采用溅射技术制作选择性吸收涂层</a:t>
            </a:r>
          </a:p>
        </p:txBody>
      </p:sp>
      <p:sp>
        <p:nvSpPr>
          <p:cNvPr id="2" name="页脚占位符 1">
            <a:extLst>
              <a:ext uri="{FF2B5EF4-FFF2-40B4-BE49-F238E27FC236}">
                <a16:creationId xmlns:a16="http://schemas.microsoft.com/office/drawing/2014/main" id="{408BDA50-8E8C-48D0-9251-C35CB57D00B0}"/>
              </a:ext>
            </a:extLst>
          </p:cNvPr>
          <p:cNvSpPr>
            <a:spLocks noGrp="1"/>
          </p:cNvSpPr>
          <p:nvPr>
            <p:ph type="ftr" sz="quarter" idx="11"/>
          </p:nvPr>
        </p:nvSpPr>
        <p:spPr/>
        <p:txBody>
          <a:bodyPr/>
          <a:lstStyle/>
          <a:p>
            <a:r>
              <a:rPr lang="zh-CN" altLang="en-US"/>
              <a:t>集成光电子学概论</a:t>
            </a:r>
            <a:endParaRPr lang="zh-CN" altLang="en-US" dirty="0"/>
          </a:p>
        </p:txBody>
      </p:sp>
      <p:sp>
        <p:nvSpPr>
          <p:cNvPr id="3" name="灯片编号占位符 2">
            <a:extLst>
              <a:ext uri="{FF2B5EF4-FFF2-40B4-BE49-F238E27FC236}">
                <a16:creationId xmlns:a16="http://schemas.microsoft.com/office/drawing/2014/main" id="{91B21C1B-3D09-4CD2-8462-2D1AF71AC6B1}"/>
              </a:ext>
            </a:extLst>
          </p:cNvPr>
          <p:cNvSpPr>
            <a:spLocks noGrp="1"/>
          </p:cNvSpPr>
          <p:nvPr>
            <p:ph type="sldNum" sz="quarter" idx="12"/>
          </p:nvPr>
        </p:nvSpPr>
        <p:spPr/>
        <p:txBody>
          <a:bodyPr/>
          <a:lstStyle/>
          <a:p>
            <a:fld id="{0C913308-F349-4B6D-A68A-DD1791B4A57B}" type="slidenum">
              <a:rPr lang="zh-CN" altLang="en-US" smtClean="0"/>
              <a:pPr/>
              <a:t>24</a:t>
            </a:fld>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normAutofit/>
          </a:bodyPr>
          <a:lstStyle/>
          <a:p>
            <a:pPr eaLnBrk="1" hangingPunct="1"/>
            <a:r>
              <a:rPr lang="zh-CN" altLang="en-US" sz="4000" b="0" dirty="0">
                <a:latin typeface="Times New Roman" panose="02020603050405020304" pitchFamily="18" charset="0"/>
                <a:ea typeface="宋体" panose="02010600030101010101" pitchFamily="2" charset="-122"/>
                <a:cs typeface="Times New Roman" panose="02020603050405020304" pitchFamily="18" charset="0"/>
              </a:rPr>
              <a:t>目前主要应用</a:t>
            </a:r>
          </a:p>
        </p:txBody>
      </p:sp>
      <p:pic>
        <p:nvPicPr>
          <p:cNvPr id="32772" name="Picture 12" descr="平板太阳能热水器113602299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533400" y="2060848"/>
            <a:ext cx="4038600" cy="277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773" name="Picture 13" descr="太阳能热水器_清华阳光速乐"/>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t="4764" b="6157"/>
          <a:stretch>
            <a:fillRect/>
          </a:stretch>
        </p:blipFill>
        <p:spPr>
          <a:xfrm>
            <a:off x="5148263" y="2060848"/>
            <a:ext cx="3048000" cy="28876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771" name="Rectangle 3"/>
          <p:cNvSpPr>
            <a:spLocks noGrp="1" noChangeArrowheads="1"/>
          </p:cNvSpPr>
          <p:nvPr>
            <p:ph type="body" idx="4294967295"/>
          </p:nvPr>
        </p:nvSpPr>
        <p:spPr>
          <a:xfrm>
            <a:off x="518864" y="1268760"/>
            <a:ext cx="8229600" cy="604838"/>
          </a:xfrm>
        </p:spPr>
        <p:txBody>
          <a:bodyPr/>
          <a:lstStyle/>
          <a:p>
            <a:pPr eaLnBrk="1" hangingPunct="1"/>
            <a:r>
              <a:rPr lang="zh-CN" altLang="en-US" sz="2800" b="0" dirty="0">
                <a:latin typeface="Times New Roman" panose="02020603050405020304" pitchFamily="18" charset="0"/>
                <a:ea typeface="宋体" panose="02010600030101010101" pitchFamily="2" charset="-122"/>
                <a:cs typeface="Times New Roman" panose="02020603050405020304" pitchFamily="18" charset="0"/>
              </a:rPr>
              <a:t>中低温太阳能热利用，以太阳能热水器为代表</a:t>
            </a:r>
          </a:p>
        </p:txBody>
      </p:sp>
      <p:sp>
        <p:nvSpPr>
          <p:cNvPr id="32774" name="Text Box 14"/>
          <p:cNvSpPr txBox="1">
            <a:spLocks noChangeArrowheads="1"/>
          </p:cNvSpPr>
          <p:nvPr/>
        </p:nvSpPr>
        <p:spPr bwMode="auto">
          <a:xfrm>
            <a:off x="1258888" y="5157192"/>
            <a:ext cx="2012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r>
              <a:rPr lang="zh-CN" altLang="en-US" sz="1800" b="0" dirty="0">
                <a:latin typeface="Arial" panose="020B0604020202020204" pitchFamily="34" charset="0"/>
                <a:ea typeface="宋体" panose="02010600030101010101" pitchFamily="2" charset="-122"/>
              </a:rPr>
              <a:t>平板太阳能热水器</a:t>
            </a:r>
          </a:p>
        </p:txBody>
      </p:sp>
      <p:sp>
        <p:nvSpPr>
          <p:cNvPr id="32775" name="Text Box 15"/>
          <p:cNvSpPr txBox="1">
            <a:spLocks noChangeArrowheads="1"/>
          </p:cNvSpPr>
          <p:nvPr/>
        </p:nvSpPr>
        <p:spPr bwMode="auto">
          <a:xfrm>
            <a:off x="5435600" y="5157192"/>
            <a:ext cx="2241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r>
              <a:rPr lang="zh-CN" altLang="en-US" sz="1800" b="0" dirty="0">
                <a:latin typeface="Arial" panose="020B0604020202020204" pitchFamily="34" charset="0"/>
                <a:ea typeface="宋体" panose="02010600030101010101" pitchFamily="2" charset="-122"/>
              </a:rPr>
              <a:t>真空管太阳能热水器</a:t>
            </a:r>
          </a:p>
        </p:txBody>
      </p:sp>
      <p:sp>
        <p:nvSpPr>
          <p:cNvPr id="32776" name="Text Box 16"/>
          <p:cNvSpPr txBox="1">
            <a:spLocks noChangeArrowheads="1"/>
          </p:cNvSpPr>
          <p:nvPr/>
        </p:nvSpPr>
        <p:spPr bwMode="auto">
          <a:xfrm>
            <a:off x="746125" y="5661248"/>
            <a:ext cx="76850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r>
              <a:rPr lang="zh-CN" altLang="en-US" sz="2800" dirty="0">
                <a:solidFill>
                  <a:srgbClr val="FF0000"/>
                </a:solidFill>
                <a:latin typeface="宋体" panose="02010600030101010101" pitchFamily="2" charset="-122"/>
                <a:ea typeface="宋体" panose="02010600030101010101" pitchFamily="2" charset="-122"/>
              </a:rPr>
              <a:t>中国是太阳能热水器的第一生产大国和消费大国</a:t>
            </a:r>
          </a:p>
        </p:txBody>
      </p:sp>
      <p:sp>
        <p:nvSpPr>
          <p:cNvPr id="2" name="页脚占位符 1">
            <a:extLst>
              <a:ext uri="{FF2B5EF4-FFF2-40B4-BE49-F238E27FC236}">
                <a16:creationId xmlns:a16="http://schemas.microsoft.com/office/drawing/2014/main" id="{2642BC94-613B-4DE5-9027-BA56AC2FD129}"/>
              </a:ext>
            </a:extLst>
          </p:cNvPr>
          <p:cNvSpPr>
            <a:spLocks noGrp="1"/>
          </p:cNvSpPr>
          <p:nvPr>
            <p:ph type="ftr" sz="quarter" idx="11"/>
          </p:nvPr>
        </p:nvSpPr>
        <p:spPr/>
        <p:txBody>
          <a:bodyPr/>
          <a:lstStyle/>
          <a:p>
            <a:r>
              <a:rPr lang="zh-CN" altLang="en-US"/>
              <a:t>集成光电子学概论</a:t>
            </a:r>
            <a:endParaRPr lang="zh-CN" altLang="en-US" dirty="0"/>
          </a:p>
        </p:txBody>
      </p:sp>
      <p:sp>
        <p:nvSpPr>
          <p:cNvPr id="3" name="灯片编号占位符 2">
            <a:extLst>
              <a:ext uri="{FF2B5EF4-FFF2-40B4-BE49-F238E27FC236}">
                <a16:creationId xmlns:a16="http://schemas.microsoft.com/office/drawing/2014/main" id="{7B874C6C-E9E7-41FB-94A2-4117AA7327BC}"/>
              </a:ext>
            </a:extLst>
          </p:cNvPr>
          <p:cNvSpPr>
            <a:spLocks noGrp="1"/>
          </p:cNvSpPr>
          <p:nvPr>
            <p:ph type="sldNum" sz="quarter" idx="12"/>
          </p:nvPr>
        </p:nvSpPr>
        <p:spPr/>
        <p:txBody>
          <a:bodyPr/>
          <a:lstStyle/>
          <a:p>
            <a:fld id="{0C913308-F349-4B6D-A68A-DD1791B4A57B}" type="slidenum">
              <a:rPr lang="zh-CN" altLang="en-US" smtClean="0"/>
              <a:pPr/>
              <a:t>25</a:t>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normAutofit/>
          </a:bodyPr>
          <a:lstStyle/>
          <a:p>
            <a:pPr eaLnBrk="1" hangingPunct="1"/>
            <a:r>
              <a:rPr lang="zh-CN" altLang="en-US" sz="4000" dirty="0">
                <a:latin typeface="Times New Roman" panose="02020603050405020304" pitchFamily="18" charset="0"/>
                <a:ea typeface="宋体" panose="02010600030101010101" pitchFamily="2" charset="-122"/>
                <a:cs typeface="Times New Roman" panose="02020603050405020304" pitchFamily="18" charset="0"/>
              </a:rPr>
              <a:t>我系太阳能研究历史</a:t>
            </a:r>
          </a:p>
        </p:txBody>
      </p:sp>
      <p:sp>
        <p:nvSpPr>
          <p:cNvPr id="33795" name="Rectangle 7"/>
          <p:cNvSpPr>
            <a:spLocks noGrp="1" noChangeArrowheads="1"/>
          </p:cNvSpPr>
          <p:nvPr>
            <p:ph type="body" sz="half" idx="1"/>
          </p:nvPr>
        </p:nvSpPr>
        <p:spPr>
          <a:xfrm>
            <a:off x="533400" y="1423317"/>
            <a:ext cx="4038600" cy="4525963"/>
          </a:xfrm>
        </p:spPr>
        <p:txBody>
          <a:bodyPr>
            <a:normAutofit lnSpcReduction="10000"/>
          </a:bodyPr>
          <a:lstStyle/>
          <a:p>
            <a:pPr eaLnBrk="1" hangingPunct="1">
              <a:lnSpc>
                <a:spcPct val="90000"/>
              </a:lnSpc>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1979</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，用化学与电化学方法在玻璃上制备铜底层与硫化锌、镍的吸收涂层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清华一号</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,TH1 )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涂层</a:t>
            </a:r>
          </a:p>
          <a:p>
            <a:pPr eaLnBrk="1" hangingPunct="1">
              <a:lnSpc>
                <a:spcPct val="90000"/>
              </a:lnSpc>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1981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，用真空蒸发工艺在玻璃上制备铝底层、铬－氧复合薄膜的选择性吸收涂层</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(TH2)</a:t>
            </a:r>
          </a:p>
          <a:p>
            <a:pPr eaLnBrk="1" hangingPunct="1">
              <a:lnSpc>
                <a:spcPct val="90000"/>
              </a:lnSpc>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1985</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，单靶磁控溅射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Al-N/Al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选择性吸收涂层</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(TH3)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获我国发明专利（</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85100142.4)</a:t>
            </a:r>
          </a:p>
          <a:p>
            <a:pPr eaLnBrk="1" hangingPunct="1">
              <a:lnSpc>
                <a:spcPct val="9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太阳能涂层磁控溅射镀膜机</a:t>
            </a:r>
          </a:p>
          <a:p>
            <a:pPr eaLnBrk="1" hangingPunct="1">
              <a:lnSpc>
                <a:spcPct val="90000"/>
              </a:lnSpc>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1985</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，第一代，卧式直流螺旋管，</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14</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支</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批</a:t>
            </a:r>
          </a:p>
          <a:p>
            <a:pPr eaLnBrk="1" hangingPunct="1">
              <a:lnSpc>
                <a:spcPct val="90000"/>
              </a:lnSpc>
            </a:pPr>
            <a:r>
              <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rPr>
              <a:t>1991</a:t>
            </a:r>
            <a:r>
              <a:rPr kumimoji="1"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zh-CN" sz="2000" dirty="0">
                <a:latin typeface="Times New Roman" panose="02020603050405020304" pitchFamily="18" charset="0"/>
                <a:ea typeface="宋体" panose="02010600030101010101" pitchFamily="2" charset="-122"/>
                <a:cs typeface="Times New Roman" panose="02020603050405020304" pitchFamily="18" charset="0"/>
              </a:rPr>
              <a:t>第二代</a:t>
            </a:r>
            <a:r>
              <a:rPr kumimoji="1" lang="zh-CN" altLang="en-US" sz="2000" dirty="0">
                <a:latin typeface="Times New Roman" panose="02020603050405020304" pitchFamily="18" charset="0"/>
                <a:ea typeface="宋体" panose="02010600030101010101" pitchFamily="2" charset="-122"/>
                <a:cs typeface="Times New Roman" panose="02020603050405020304" pitchFamily="18" charset="0"/>
              </a:rPr>
              <a:t>，立式前开门</a:t>
            </a:r>
            <a:r>
              <a:rPr kumimoji="1" lang="zh-CN" altLang="zh-CN" sz="2000" dirty="0">
                <a:latin typeface="Times New Roman" panose="02020603050405020304" pitchFamily="18" charset="0"/>
                <a:ea typeface="宋体" panose="02010600030101010101" pitchFamily="2" charset="-122"/>
                <a:cs typeface="Times New Roman" panose="02020603050405020304" pitchFamily="18" charset="0"/>
              </a:rPr>
              <a:t> </a:t>
            </a:r>
          </a:p>
          <a:p>
            <a:pPr eaLnBrk="1" hangingPunct="1">
              <a:lnSpc>
                <a:spcPct val="90000"/>
              </a:lnSpc>
            </a:pPr>
            <a:r>
              <a:rPr kumimoji="1" lang="zh-CN" altLang="zh-CN" sz="2000" dirty="0">
                <a:latin typeface="Times New Roman" panose="02020603050405020304" pitchFamily="18" charset="0"/>
                <a:ea typeface="宋体" panose="02010600030101010101" pitchFamily="2" charset="-122"/>
                <a:cs typeface="Times New Roman" panose="02020603050405020304" pitchFamily="18" charset="0"/>
              </a:rPr>
              <a:t>1997</a:t>
            </a:r>
            <a:r>
              <a:rPr kumimoji="1" lang="zh-CN" altLang="en-US" sz="2000" dirty="0">
                <a:latin typeface="Times New Roman" panose="02020603050405020304" pitchFamily="18" charset="0"/>
                <a:ea typeface="宋体" panose="02010600030101010101" pitchFamily="2" charset="-122"/>
                <a:cs typeface="Times New Roman" panose="02020603050405020304" pitchFamily="18" charset="0"/>
              </a:rPr>
              <a:t>，第三代，旋转磁场</a:t>
            </a:r>
          </a:p>
          <a:p>
            <a:pPr eaLnBrk="1" hangingPunct="1">
              <a:lnSpc>
                <a:spcPct val="90000"/>
              </a:lnSpc>
            </a:pPr>
            <a:r>
              <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rPr>
              <a:t>2006</a:t>
            </a:r>
            <a:r>
              <a:rPr kumimoji="1" lang="zh-CN" altLang="en-US" sz="2000" dirty="0">
                <a:latin typeface="Times New Roman" panose="02020603050405020304" pitchFamily="18" charset="0"/>
                <a:ea typeface="宋体" panose="02010600030101010101" pitchFamily="2" charset="-122"/>
                <a:cs typeface="Times New Roman" panose="02020603050405020304" pitchFamily="18" charset="0"/>
              </a:rPr>
              <a:t>，四腔连续镀膜</a:t>
            </a:r>
            <a:endParaRPr kumimoji="1" lang="zh-CN"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3796" name="Object 11"/>
          <p:cNvGraphicFramePr>
            <a:graphicFrameLocks noGrp="1" noChangeAspect="1"/>
          </p:cNvGraphicFramePr>
          <p:nvPr>
            <p:ph sz="quarter" idx="2"/>
            <p:extLst>
              <p:ext uri="{D42A27DB-BD31-4B8C-83A1-F6EECF244321}">
                <p14:modId xmlns:p14="http://schemas.microsoft.com/office/powerpoint/2010/main" val="3605983532"/>
              </p:ext>
            </p:extLst>
          </p:nvPr>
        </p:nvGraphicFramePr>
        <p:xfrm>
          <a:off x="4788024" y="1340768"/>
          <a:ext cx="3330451" cy="2346325"/>
        </p:xfrm>
        <a:graphic>
          <a:graphicData uri="http://schemas.openxmlformats.org/presentationml/2006/ole">
            <mc:AlternateContent xmlns:mc="http://schemas.openxmlformats.org/markup-compatibility/2006">
              <mc:Choice xmlns:v="urn:schemas-microsoft-com:vml" Requires="v">
                <p:oleObj spid="_x0000_s2120" name="BMP 图象" r:id="rId3" imgW="6400000" imgH="4780952" progId="Paint.Picture">
                  <p:embed/>
                </p:oleObj>
              </mc:Choice>
              <mc:Fallback>
                <p:oleObj name="BMP 图象" r:id="rId3" imgW="6400000" imgH="4780952" progId="Paint.Picture">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l="5457" t="7907" r="5907" b="9714"/>
                      <a:stretch>
                        <a:fillRect/>
                      </a:stretch>
                    </p:blipFill>
                    <p:spPr bwMode="auto">
                      <a:xfrm>
                        <a:off x="4788024" y="1340768"/>
                        <a:ext cx="3330451" cy="2346325"/>
                      </a:xfrm>
                      <a:prstGeom prst="rect">
                        <a:avLst/>
                      </a:prstGeom>
                      <a:noFill/>
                      <a:ln>
                        <a:noFill/>
                      </a:ln>
                      <a:effectLst/>
                    </p:spPr>
                  </p:pic>
                </p:oleObj>
              </mc:Fallback>
            </mc:AlternateContent>
          </a:graphicData>
        </a:graphic>
      </p:graphicFrame>
      <p:graphicFrame>
        <p:nvGraphicFramePr>
          <p:cNvPr id="33797" name="Object 12"/>
          <p:cNvGraphicFramePr>
            <a:graphicFrameLocks noGrp="1" noChangeAspect="1"/>
          </p:cNvGraphicFramePr>
          <p:nvPr>
            <p:ph sz="quarter" idx="3"/>
            <p:extLst>
              <p:ext uri="{D42A27DB-BD31-4B8C-83A1-F6EECF244321}">
                <p14:modId xmlns:p14="http://schemas.microsoft.com/office/powerpoint/2010/main" val="1483608763"/>
              </p:ext>
            </p:extLst>
          </p:nvPr>
        </p:nvGraphicFramePr>
        <p:xfrm>
          <a:off x="4860031" y="3861048"/>
          <a:ext cx="3258443" cy="2346325"/>
        </p:xfrm>
        <a:graphic>
          <a:graphicData uri="http://schemas.openxmlformats.org/presentationml/2006/ole">
            <mc:AlternateContent xmlns:mc="http://schemas.openxmlformats.org/markup-compatibility/2006">
              <mc:Choice xmlns:v="urn:schemas-microsoft-com:vml" Requires="v">
                <p:oleObj spid="_x0000_s2121" name="Image" r:id="rId5" imgW="5235439" imgH="3697847" progId="Photoshop.Image.7">
                  <p:embed/>
                </p:oleObj>
              </mc:Choice>
              <mc:Fallback>
                <p:oleObj name="Image" r:id="rId5" imgW="5235439" imgH="3697847" progId="Photoshop.Image.7">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0031" y="3861048"/>
                        <a:ext cx="3258443" cy="2346325"/>
                      </a:xfrm>
                      <a:prstGeom prst="rect">
                        <a:avLst/>
                      </a:prstGeom>
                      <a:noFill/>
                      <a:ln>
                        <a:noFill/>
                      </a:ln>
                      <a:effectLst/>
                    </p:spPr>
                  </p:pic>
                </p:oleObj>
              </mc:Fallback>
            </mc:AlternateContent>
          </a:graphicData>
        </a:graphic>
      </p:graphicFrame>
      <p:sp>
        <p:nvSpPr>
          <p:cNvPr id="2" name="页脚占位符 1">
            <a:extLst>
              <a:ext uri="{FF2B5EF4-FFF2-40B4-BE49-F238E27FC236}">
                <a16:creationId xmlns:a16="http://schemas.microsoft.com/office/drawing/2014/main" id="{230A8ACA-FA03-4CE7-B057-D6BDD9F08194}"/>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631450F6-3507-4B87-9BB2-37A35F00511C}"/>
              </a:ext>
            </a:extLst>
          </p:cNvPr>
          <p:cNvSpPr>
            <a:spLocks noGrp="1"/>
          </p:cNvSpPr>
          <p:nvPr>
            <p:ph type="sldNum" sz="quarter" idx="12"/>
          </p:nvPr>
        </p:nvSpPr>
        <p:spPr/>
        <p:txBody>
          <a:bodyPr/>
          <a:lstStyle/>
          <a:p>
            <a:pPr>
              <a:defRPr/>
            </a:pPr>
            <a:fld id="{5E824EA7-3B31-4DF9-8FBF-C67393CA01D4}" type="slidenum">
              <a:rPr lang="en-US" altLang="zh-CN" smtClean="0"/>
              <a:pPr>
                <a:defRPr/>
              </a:pPr>
              <a:t>26</a:t>
            </a:fld>
            <a:endParaRPr lang="en-US"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sz="quarter"/>
          </p:nvPr>
        </p:nvSpPr>
        <p:spPr/>
        <p:txBody>
          <a:bodyPr>
            <a:normAutofit/>
          </a:bodyPr>
          <a:lstStyle/>
          <a:p>
            <a:pPr eaLnBrk="1" hangingPunct="1"/>
            <a:r>
              <a:rPr lang="zh-CN" altLang="en-US" sz="4000" dirty="0">
                <a:latin typeface="Times New Roman" panose="02020603050405020304" pitchFamily="18" charset="0"/>
                <a:ea typeface="宋体" panose="02010600030101010101" pitchFamily="2" charset="-122"/>
                <a:cs typeface="Times New Roman" panose="02020603050405020304" pitchFamily="18" charset="0"/>
              </a:rPr>
              <a:t>太阳能热水器生产线</a:t>
            </a:r>
          </a:p>
        </p:txBody>
      </p:sp>
      <p:graphicFrame>
        <p:nvGraphicFramePr>
          <p:cNvPr id="35843" name="Object 8"/>
          <p:cNvGraphicFramePr>
            <a:graphicFrameLocks noGrp="1" noChangeAspect="1"/>
          </p:cNvGraphicFramePr>
          <p:nvPr>
            <p:ph sz="quarter" idx="1"/>
          </p:nvPr>
        </p:nvGraphicFramePr>
        <p:xfrm>
          <a:off x="717550" y="1600200"/>
          <a:ext cx="3517900" cy="2185988"/>
        </p:xfrm>
        <a:graphic>
          <a:graphicData uri="http://schemas.openxmlformats.org/presentationml/2006/ole">
            <mc:AlternateContent xmlns:mc="http://schemas.openxmlformats.org/markup-compatibility/2006">
              <mc:Choice xmlns:v="urn:schemas-microsoft-com:vml" Requires="v">
                <p:oleObj spid="_x0000_s3144" name="BMP 图象" r:id="rId3" imgW="3924848" imgH="2438095" progId="Paint.Picture">
                  <p:embed/>
                </p:oleObj>
              </mc:Choice>
              <mc:Fallback>
                <p:oleObj name="BMP 图象" r:id="rId3" imgW="3924848" imgH="2438095" progId="Paint.Picture">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550" y="1600200"/>
                        <a:ext cx="3517900" cy="218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4" name="Object 9"/>
          <p:cNvGraphicFramePr>
            <a:graphicFrameLocks noGrp="1" noChangeAspect="1"/>
          </p:cNvGraphicFramePr>
          <p:nvPr>
            <p:ph sz="quarter" idx="2"/>
            <p:extLst>
              <p:ext uri="{D42A27DB-BD31-4B8C-83A1-F6EECF244321}">
                <p14:modId xmlns:p14="http://schemas.microsoft.com/office/powerpoint/2010/main" val="773805505"/>
              </p:ext>
            </p:extLst>
          </p:nvPr>
        </p:nvGraphicFramePr>
        <p:xfrm>
          <a:off x="5091113" y="1557338"/>
          <a:ext cx="3200400" cy="2260600"/>
        </p:xfrm>
        <a:graphic>
          <a:graphicData uri="http://schemas.openxmlformats.org/presentationml/2006/ole">
            <mc:AlternateContent xmlns:mc="http://schemas.openxmlformats.org/markup-compatibility/2006">
              <mc:Choice xmlns:v="urn:schemas-microsoft-com:vml" Requires="v">
                <p:oleObj spid="_x0000_s3145" name="Image" r:id="rId5" imgW="5235439" imgH="3697847" progId="Photoshop.Image.7">
                  <p:embed/>
                </p:oleObj>
              </mc:Choice>
              <mc:Fallback>
                <p:oleObj name="Image" r:id="rId5" imgW="5235439" imgH="3697847" progId="Photoshop.Image.7">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b="9010"/>
                      <a:stretch>
                        <a:fillRect/>
                      </a:stretch>
                    </p:blipFill>
                    <p:spPr bwMode="auto">
                      <a:xfrm>
                        <a:off x="5091113" y="1557338"/>
                        <a:ext cx="3200400" cy="226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oleObj>
              </mc:Fallback>
            </mc:AlternateContent>
          </a:graphicData>
        </a:graphic>
      </p:graphicFrame>
      <p:pic>
        <p:nvPicPr>
          <p:cNvPr id="35846" name="Picture 22" descr="图片3"/>
          <p:cNvPicPr>
            <a:picLocks noGrp="1" noChangeAspect="1" noChangeArrowheads="1"/>
          </p:cNvPicPr>
          <p:nvPr>
            <p:ph sz="quarter" idx="3"/>
          </p:nvPr>
        </p:nvPicPr>
        <p:blipFill>
          <a:blip r:embed="rId7">
            <a:extLst>
              <a:ext uri="{28A0092B-C50C-407E-A947-70E740481C1C}">
                <a14:useLocalDpi xmlns:a14="http://schemas.microsoft.com/office/drawing/2010/main" val="0"/>
              </a:ext>
            </a:extLst>
          </a:blip>
          <a:srcRect b="21277"/>
          <a:stretch>
            <a:fillRect/>
          </a:stretch>
        </p:blipFill>
        <p:spPr>
          <a:xfrm>
            <a:off x="706438" y="3933825"/>
            <a:ext cx="3527425" cy="2232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5845" name="Picture 19" descr="图片1"/>
          <p:cNvPicPr>
            <a:picLocks noGrp="1" noChangeAspect="1" noChangeArrowheads="1"/>
          </p:cNvPicPr>
          <p:nvPr>
            <p:ph sz="quarter" idx="4"/>
          </p:nvPr>
        </p:nvPicPr>
        <p:blipFill>
          <a:blip r:embed="rId8">
            <a:extLst>
              <a:ext uri="{28A0092B-C50C-407E-A947-70E740481C1C}">
                <a14:useLocalDpi xmlns:a14="http://schemas.microsoft.com/office/drawing/2010/main" val="0"/>
              </a:ext>
            </a:extLst>
          </a:blip>
          <a:stretch>
            <a:fillRect/>
          </a:stretch>
        </p:blipFill>
        <p:spPr>
          <a:xfrm>
            <a:off x="5033604" y="3938588"/>
            <a:ext cx="3267791" cy="218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847" name="Rectangle 23"/>
          <p:cNvSpPr>
            <a:spLocks noChangeArrowheads="1"/>
          </p:cNvSpPr>
          <p:nvPr/>
        </p:nvSpPr>
        <p:spPr bwMode="auto">
          <a:xfrm>
            <a:off x="611560" y="1547500"/>
            <a:ext cx="21601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r>
              <a:rPr lang="zh-CN" altLang="en-US" sz="1800" dirty="0">
                <a:solidFill>
                  <a:schemeClr val="bg1"/>
                </a:solidFill>
                <a:highlight>
                  <a:srgbClr val="000000"/>
                </a:highlight>
                <a:latin typeface="Arial" panose="020B0604020202020204" pitchFamily="34" charset="0"/>
                <a:ea typeface="宋体" panose="02010600030101010101" pitchFamily="2" charset="-122"/>
              </a:rPr>
              <a:t> 集热管玻璃加工</a:t>
            </a:r>
          </a:p>
        </p:txBody>
      </p:sp>
      <p:sp>
        <p:nvSpPr>
          <p:cNvPr id="35848" name="Rectangle 24"/>
          <p:cNvSpPr>
            <a:spLocks noChangeArrowheads="1"/>
          </p:cNvSpPr>
          <p:nvPr/>
        </p:nvSpPr>
        <p:spPr bwMode="auto">
          <a:xfrm>
            <a:off x="6084888" y="1484784"/>
            <a:ext cx="24048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None/>
            </a:pPr>
            <a:r>
              <a:rPr lang="zh-CN" altLang="en-US" sz="1800" dirty="0">
                <a:solidFill>
                  <a:schemeClr val="bg1"/>
                </a:solidFill>
                <a:highlight>
                  <a:srgbClr val="000000"/>
                </a:highlight>
                <a:latin typeface="Arial" panose="020B0604020202020204" pitchFamily="34" charset="0"/>
                <a:ea typeface="宋体" panose="02010600030101010101" pitchFamily="2" charset="-122"/>
              </a:rPr>
              <a:t> 立式磁控溅射镀膜机 </a:t>
            </a:r>
          </a:p>
        </p:txBody>
      </p:sp>
      <p:sp>
        <p:nvSpPr>
          <p:cNvPr id="35849" name="Text Box 25"/>
          <p:cNvSpPr txBox="1">
            <a:spLocks noChangeArrowheads="1"/>
          </p:cNvSpPr>
          <p:nvPr/>
        </p:nvSpPr>
        <p:spPr bwMode="auto">
          <a:xfrm>
            <a:off x="611560" y="3861048"/>
            <a:ext cx="14109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None/>
            </a:pPr>
            <a:r>
              <a:rPr lang="zh-CN" altLang="en-US" sz="1800" dirty="0">
                <a:solidFill>
                  <a:schemeClr val="bg1"/>
                </a:solidFill>
                <a:highlight>
                  <a:srgbClr val="000000"/>
                </a:highlight>
                <a:latin typeface="Arial" panose="020B0604020202020204" pitchFamily="34" charset="0"/>
                <a:ea typeface="宋体" panose="02010600030101010101" pitchFamily="2" charset="-122"/>
              </a:rPr>
              <a:t> 高温排气台</a:t>
            </a:r>
          </a:p>
        </p:txBody>
      </p:sp>
      <p:sp>
        <p:nvSpPr>
          <p:cNvPr id="35850" name="Rectangle 26"/>
          <p:cNvSpPr>
            <a:spLocks noChangeArrowheads="1"/>
          </p:cNvSpPr>
          <p:nvPr/>
        </p:nvSpPr>
        <p:spPr bwMode="auto">
          <a:xfrm>
            <a:off x="6539962" y="3861048"/>
            <a:ext cx="18758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None/>
            </a:pPr>
            <a:r>
              <a:rPr lang="zh-CN" altLang="en-US" sz="1800" dirty="0">
                <a:solidFill>
                  <a:schemeClr val="bg1"/>
                </a:solidFill>
                <a:highlight>
                  <a:srgbClr val="000000"/>
                </a:highlight>
                <a:latin typeface="Arial" panose="020B0604020202020204" pitchFamily="34" charset="0"/>
                <a:ea typeface="宋体" panose="02010600030101010101" pitchFamily="2" charset="-122"/>
              </a:rPr>
              <a:t> 不锈钢水箱制作</a:t>
            </a:r>
          </a:p>
        </p:txBody>
      </p:sp>
      <p:sp>
        <p:nvSpPr>
          <p:cNvPr id="2" name="页脚占位符 1">
            <a:extLst>
              <a:ext uri="{FF2B5EF4-FFF2-40B4-BE49-F238E27FC236}">
                <a16:creationId xmlns:a16="http://schemas.microsoft.com/office/drawing/2014/main" id="{5C526D53-22A0-46E3-AAD2-805731FA23CC}"/>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D5D5A37F-BC41-4A0B-BD48-6075994922AF}"/>
              </a:ext>
            </a:extLst>
          </p:cNvPr>
          <p:cNvSpPr>
            <a:spLocks noGrp="1"/>
          </p:cNvSpPr>
          <p:nvPr>
            <p:ph type="sldNum" sz="quarter" idx="12"/>
          </p:nvPr>
        </p:nvSpPr>
        <p:spPr/>
        <p:txBody>
          <a:bodyPr/>
          <a:lstStyle/>
          <a:p>
            <a:pPr>
              <a:defRPr/>
            </a:pPr>
            <a:fld id="{F56C8BB3-0E3F-4A24-8BD6-C5764600D24F}" type="slidenum">
              <a:rPr lang="en-US" altLang="zh-CN" smtClean="0"/>
              <a:pPr>
                <a:defRPr/>
              </a:pPr>
              <a:t>27</a:t>
            </a:fld>
            <a:endParaRPr lang="en-US" altLang="zh-C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269776"/>
            <a:ext cx="8229600" cy="1143000"/>
          </a:xfrm>
        </p:spPr>
        <p:txBody>
          <a:bodyPr>
            <a:normAutofit/>
          </a:bodyPr>
          <a:lstStyle/>
          <a:p>
            <a:pPr eaLnBrk="1" hangingPunct="1"/>
            <a:r>
              <a:rPr lang="zh-CN" altLang="en-US" sz="4000" b="0" dirty="0">
                <a:latin typeface="Times New Roman" panose="02020603050405020304" pitchFamily="18" charset="0"/>
                <a:ea typeface="宋体" panose="02010600030101010101" pitchFamily="2" charset="-122"/>
                <a:cs typeface="Times New Roman" panose="02020603050405020304" pitchFamily="18" charset="0"/>
              </a:rPr>
              <a:t>未来发展方向</a:t>
            </a:r>
          </a:p>
        </p:txBody>
      </p:sp>
      <p:sp>
        <p:nvSpPr>
          <p:cNvPr id="37891" name="Rectangle 3"/>
          <p:cNvSpPr>
            <a:spLocks noGrp="1" noChangeArrowheads="1"/>
          </p:cNvSpPr>
          <p:nvPr>
            <p:ph idx="1"/>
          </p:nvPr>
        </p:nvSpPr>
        <p:spPr>
          <a:xfrm>
            <a:off x="457200" y="1240557"/>
            <a:ext cx="8229600" cy="676275"/>
          </a:xfrm>
        </p:spPr>
        <p:txBody>
          <a:bodyPr/>
          <a:lstStyle/>
          <a:p>
            <a:pPr eaLnBrk="1" hangingPunct="1"/>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中高温太阳能热利用，以太阳能热发电为代表</a:t>
            </a:r>
          </a:p>
        </p:txBody>
      </p:sp>
      <p:pic>
        <p:nvPicPr>
          <p:cNvPr id="37892" name="Picture 8" descr="695SWC0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295" y="1878551"/>
            <a:ext cx="8023409" cy="417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a:extLst>
              <a:ext uri="{FF2B5EF4-FFF2-40B4-BE49-F238E27FC236}">
                <a16:creationId xmlns:a16="http://schemas.microsoft.com/office/drawing/2014/main" id="{AB1F48C9-CB54-4432-B736-B59EF0B276BD}"/>
              </a:ext>
            </a:extLst>
          </p:cNvPr>
          <p:cNvSpPr>
            <a:spLocks noGrp="1"/>
          </p:cNvSpPr>
          <p:nvPr>
            <p:ph type="ftr" sz="quarter" idx="11"/>
          </p:nvPr>
        </p:nvSpPr>
        <p:spPr/>
        <p:txBody>
          <a:bodyPr/>
          <a:lstStyle/>
          <a:p>
            <a:r>
              <a:rPr lang="zh-CN" altLang="en-US"/>
              <a:t>集成光电子学概论</a:t>
            </a:r>
            <a:endParaRPr lang="zh-CN" altLang="en-US" dirty="0"/>
          </a:p>
        </p:txBody>
      </p:sp>
      <p:sp>
        <p:nvSpPr>
          <p:cNvPr id="3" name="灯片编号占位符 2">
            <a:extLst>
              <a:ext uri="{FF2B5EF4-FFF2-40B4-BE49-F238E27FC236}">
                <a16:creationId xmlns:a16="http://schemas.microsoft.com/office/drawing/2014/main" id="{1A422F19-C64D-403B-BA31-018ABA4D9C10}"/>
              </a:ext>
            </a:extLst>
          </p:cNvPr>
          <p:cNvSpPr>
            <a:spLocks noGrp="1"/>
          </p:cNvSpPr>
          <p:nvPr>
            <p:ph type="sldNum" sz="quarter" idx="12"/>
          </p:nvPr>
        </p:nvSpPr>
        <p:spPr/>
        <p:txBody>
          <a:bodyPr/>
          <a:lstStyle/>
          <a:p>
            <a:fld id="{0C913308-F349-4B6D-A68A-DD1791B4A57B}" type="slidenum">
              <a:rPr lang="zh-CN" altLang="en-US" smtClean="0"/>
              <a:pPr/>
              <a:t>28</a:t>
            </a:fld>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normAutofit/>
          </a:bodyPr>
          <a:lstStyle/>
          <a:p>
            <a:pPr eaLnBrk="1" hangingPunct="1"/>
            <a:r>
              <a:rPr lang="zh-CN" altLang="en-US" sz="4000" dirty="0">
                <a:latin typeface="Times New Roman" panose="02020603050405020304" pitchFamily="18" charset="0"/>
                <a:ea typeface="宋体" panose="02010600030101010101" pitchFamily="2" charset="-122"/>
                <a:cs typeface="Times New Roman" panose="02020603050405020304" pitchFamily="18" charset="0"/>
              </a:rPr>
              <a:t>槽式太阳能热发电</a:t>
            </a:r>
          </a:p>
        </p:txBody>
      </p:sp>
      <p:pic>
        <p:nvPicPr>
          <p:cNvPr id="38916" name="Picture 12" descr="太阳世纪-p23-1"/>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l="275"/>
          <a:stretch>
            <a:fillRect/>
          </a:stretch>
        </p:blipFill>
        <p:spPr>
          <a:xfrm>
            <a:off x="240968" y="1340768"/>
            <a:ext cx="4331032" cy="438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15" name="Rectangle 7"/>
          <p:cNvSpPr>
            <a:spLocks noGrp="1" noChangeArrowheads="1"/>
          </p:cNvSpPr>
          <p:nvPr>
            <p:ph type="body" sz="half" idx="2"/>
          </p:nvPr>
        </p:nvSpPr>
        <p:spPr>
          <a:xfrm>
            <a:off x="4692162" y="1624012"/>
            <a:ext cx="4038600" cy="4525963"/>
          </a:xfrm>
        </p:spPr>
        <p:txBody>
          <a:bodyPr/>
          <a:lstStyle/>
          <a:p>
            <a:pPr algn="just"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最早商业化、最为成熟的太阳能热发电方式</a:t>
            </a:r>
          </a:p>
          <a:p>
            <a:pPr algn="just"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抛物线形反光镜槽跟踪太阳，将阳光聚焦</a:t>
            </a:r>
          </a:p>
          <a:p>
            <a:pPr algn="just"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高温真空太阳能集热管（位于焦点位置），将太阳能转化为热能</a:t>
            </a:r>
          </a:p>
          <a:p>
            <a:pPr algn="just"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耐高温工质（乙二醇导热油）通过集热管后被加热（</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400℃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p>
          <a:p>
            <a:pPr algn="just"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高温工质在热交换器放热，产生高温蒸汽推动机组发电</a:t>
            </a:r>
          </a:p>
          <a:p>
            <a:pPr algn="just"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储热器将部分热量储存，保持机组在低太阳辐照时正常工作</a:t>
            </a:r>
          </a:p>
          <a:p>
            <a:pPr algn="just" eaLnBrk="1" hangingPunct="1">
              <a:lnSpc>
                <a:spcPct val="90000"/>
              </a:lnSpc>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页脚占位符 1">
            <a:extLst>
              <a:ext uri="{FF2B5EF4-FFF2-40B4-BE49-F238E27FC236}">
                <a16:creationId xmlns:a16="http://schemas.microsoft.com/office/drawing/2014/main" id="{4D541ED4-50EA-4813-A13C-1C3588EFE7FD}"/>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030B0683-2C5A-47CF-998F-91C62FF2821C}"/>
              </a:ext>
            </a:extLst>
          </p:cNvPr>
          <p:cNvSpPr>
            <a:spLocks noGrp="1"/>
          </p:cNvSpPr>
          <p:nvPr>
            <p:ph type="sldNum" sz="quarter" idx="12"/>
          </p:nvPr>
        </p:nvSpPr>
        <p:spPr/>
        <p:txBody>
          <a:bodyPr/>
          <a:lstStyle/>
          <a:p>
            <a:pPr>
              <a:defRPr/>
            </a:pPr>
            <a:fld id="{50339B87-1188-4F40-A8BD-ED004CEF9026}" type="slidenum">
              <a:rPr lang="en-US" altLang="zh-CN" smtClean="0"/>
              <a:pPr>
                <a:defRPr/>
              </a:pPr>
              <a:t>29</a:t>
            </a:fld>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7.1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引言</a:t>
            </a:r>
          </a:p>
        </p:txBody>
      </p:sp>
      <p:sp>
        <p:nvSpPr>
          <p:cNvPr id="5123" name="Rectangle 3"/>
          <p:cNvSpPr>
            <a:spLocks noGrp="1" noChangeArrowheads="1"/>
          </p:cNvSpPr>
          <p:nvPr>
            <p:ph idx="1"/>
          </p:nvPr>
        </p:nvSpPr>
        <p:spPr/>
        <p:txBody>
          <a:bodyPr/>
          <a:lstStyle/>
          <a:p>
            <a:pPr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日益严峻的能源形势</a:t>
            </a:r>
          </a:p>
          <a:p>
            <a:pPr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可再生能源的战略地位</a:t>
            </a:r>
          </a:p>
          <a:p>
            <a:pPr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我国的太阳能资源分布</a:t>
            </a:r>
          </a:p>
          <a:p>
            <a:pPr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太阳能利用的主要手段</a:t>
            </a:r>
          </a:p>
        </p:txBody>
      </p:sp>
      <p:sp>
        <p:nvSpPr>
          <p:cNvPr id="2" name="页脚占位符 1">
            <a:extLst>
              <a:ext uri="{FF2B5EF4-FFF2-40B4-BE49-F238E27FC236}">
                <a16:creationId xmlns:a16="http://schemas.microsoft.com/office/drawing/2014/main" id="{7441866C-442F-4774-9F36-86D5DFE4FC51}"/>
              </a:ext>
            </a:extLst>
          </p:cNvPr>
          <p:cNvSpPr>
            <a:spLocks noGrp="1"/>
          </p:cNvSpPr>
          <p:nvPr>
            <p:ph type="ftr" sz="quarter" idx="11"/>
          </p:nvPr>
        </p:nvSpPr>
        <p:spPr/>
        <p:txBody>
          <a:bodyPr/>
          <a:lstStyle/>
          <a:p>
            <a:r>
              <a:rPr lang="zh-CN" altLang="en-US"/>
              <a:t>集成光电子学概论</a:t>
            </a:r>
            <a:endParaRPr lang="zh-CN" altLang="en-US" dirty="0"/>
          </a:p>
        </p:txBody>
      </p:sp>
      <p:sp>
        <p:nvSpPr>
          <p:cNvPr id="3" name="灯片编号占位符 2">
            <a:extLst>
              <a:ext uri="{FF2B5EF4-FFF2-40B4-BE49-F238E27FC236}">
                <a16:creationId xmlns:a16="http://schemas.microsoft.com/office/drawing/2014/main" id="{F10E0017-3551-4F72-8858-E2CC539A0C9C}"/>
              </a:ext>
            </a:extLst>
          </p:cNvPr>
          <p:cNvSpPr>
            <a:spLocks noGrp="1"/>
          </p:cNvSpPr>
          <p:nvPr>
            <p:ph type="sldNum" sz="quarter" idx="12"/>
          </p:nvPr>
        </p:nvSpPr>
        <p:spPr/>
        <p:txBody>
          <a:bodyPr/>
          <a:lstStyle/>
          <a:p>
            <a:fld id="{0C913308-F349-4B6D-A68A-DD1791B4A57B}" type="slidenum">
              <a:rPr lang="zh-CN" altLang="en-US" smtClean="0"/>
              <a:pPr/>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normAutofit/>
          </a:bodyPr>
          <a:lstStyle/>
          <a:p>
            <a:pPr eaLnBrk="1" hangingPunct="1"/>
            <a:r>
              <a:rPr lang="zh-CN" altLang="en-US" sz="4000" dirty="0">
                <a:latin typeface="Times New Roman" panose="02020603050405020304" pitchFamily="18" charset="0"/>
                <a:ea typeface="宋体" panose="02010600030101010101" pitchFamily="2" charset="-122"/>
                <a:cs typeface="Times New Roman" panose="02020603050405020304" pitchFamily="18" charset="0"/>
              </a:rPr>
              <a:t>槽式太阳能热发电</a:t>
            </a:r>
          </a:p>
        </p:txBody>
      </p:sp>
      <p:pic>
        <p:nvPicPr>
          <p:cNvPr id="39939" name="Picture 4" descr="太阳世纪-p22_1"/>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r="29124"/>
          <a:stretch>
            <a:fillRect/>
          </a:stretch>
        </p:blipFill>
        <p:spPr>
          <a:xfrm>
            <a:off x="1852613" y="1444625"/>
            <a:ext cx="5437187" cy="39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940" name="Rectangle 6"/>
          <p:cNvSpPr>
            <a:spLocks noGrp="1" noChangeArrowheads="1"/>
          </p:cNvSpPr>
          <p:nvPr>
            <p:ph type="body" sz="half" idx="2"/>
          </p:nvPr>
        </p:nvSpPr>
        <p:spPr>
          <a:xfrm>
            <a:off x="647700" y="5661025"/>
            <a:ext cx="7885113" cy="720725"/>
          </a:xfrm>
        </p:spPr>
        <p:txBody>
          <a:bodyPr/>
          <a:lstStyle/>
          <a:p>
            <a:pPr algn="just" eaLnBrk="1" hangingPunct="1">
              <a:lnSpc>
                <a:spcPct val="80000"/>
              </a:lnSpc>
              <a:spcBef>
                <a:spcPct val="0"/>
              </a:spcBef>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美国</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SEGS</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槽式太阳能热发电站</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354MWe</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，发电效率达</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13.6%</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，发电成本</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美分</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度</a:t>
            </a:r>
          </a:p>
        </p:txBody>
      </p:sp>
      <p:sp>
        <p:nvSpPr>
          <p:cNvPr id="2" name="页脚占位符 1">
            <a:extLst>
              <a:ext uri="{FF2B5EF4-FFF2-40B4-BE49-F238E27FC236}">
                <a16:creationId xmlns:a16="http://schemas.microsoft.com/office/drawing/2014/main" id="{C6B8D4D2-4D42-42A4-B323-47271C45461D}"/>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CE285608-8A76-4614-B9DE-76A391C3B813}"/>
              </a:ext>
            </a:extLst>
          </p:cNvPr>
          <p:cNvSpPr>
            <a:spLocks noGrp="1"/>
          </p:cNvSpPr>
          <p:nvPr>
            <p:ph type="sldNum" sz="quarter" idx="12"/>
          </p:nvPr>
        </p:nvSpPr>
        <p:spPr/>
        <p:txBody>
          <a:bodyPr/>
          <a:lstStyle/>
          <a:p>
            <a:pPr>
              <a:defRPr/>
            </a:pPr>
            <a:fld id="{50339B87-1188-4F40-A8BD-ED004CEF9026}" type="slidenum">
              <a:rPr lang="en-US" altLang="zh-CN" smtClean="0"/>
              <a:pPr>
                <a:defRPr/>
              </a:pPr>
              <a:t>30</a:t>
            </a:fld>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pPr eaLnBrk="1" hangingPunct="1"/>
            <a:r>
              <a:rPr lang="zh-CN" altLang="en-US" sz="4000" dirty="0">
                <a:latin typeface="Times New Roman" panose="02020603050405020304" pitchFamily="18" charset="0"/>
                <a:ea typeface="宋体" panose="02010600030101010101" pitchFamily="2" charset="-122"/>
                <a:cs typeface="Times New Roman" panose="02020603050405020304" pitchFamily="18" charset="0"/>
              </a:rPr>
              <a:t>高温太阳能真空集热管</a:t>
            </a:r>
          </a:p>
        </p:txBody>
      </p:sp>
      <p:pic>
        <p:nvPicPr>
          <p:cNvPr id="40964" name="Picture 4" descr="2米真空集热管"/>
          <p:cNvPicPr>
            <a:picLocks noGrp="1" noChangeArrowheads="1"/>
          </p:cNvPicPr>
          <p:nvPr>
            <p:ph sz="half" idx="1"/>
          </p:nvPr>
        </p:nvPicPr>
        <p:blipFill>
          <a:blip r:embed="rId2">
            <a:extLst>
              <a:ext uri="{28A0092B-C50C-407E-A947-70E740481C1C}">
                <a14:useLocalDpi xmlns:a14="http://schemas.microsoft.com/office/drawing/2010/main" val="0"/>
              </a:ext>
            </a:extLst>
          </a:blip>
          <a:srcRect l="1328" t="32983" r="6635" b="22420"/>
          <a:stretch>
            <a:fillRect/>
          </a:stretch>
        </p:blipFill>
        <p:spPr>
          <a:xfrm>
            <a:off x="1057275" y="1557338"/>
            <a:ext cx="7027863" cy="21859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3" name="Rectangle 3"/>
          <p:cNvSpPr>
            <a:spLocks noGrp="1" noChangeArrowheads="1"/>
          </p:cNvSpPr>
          <p:nvPr>
            <p:ph type="body" sz="half" idx="2"/>
          </p:nvPr>
        </p:nvSpPr>
        <p:spPr>
          <a:xfrm>
            <a:off x="457200" y="3938588"/>
            <a:ext cx="8218488" cy="2514600"/>
          </a:xfrm>
        </p:spPr>
        <p:txBody>
          <a:bodyPr>
            <a:normAutofit/>
          </a:bodyPr>
          <a:lstStyle/>
          <a:p>
            <a:pPr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太阳能热发电的关键部件</a:t>
            </a:r>
          </a:p>
          <a:p>
            <a:pPr lvl="1" eaLnBrk="1" hangingPunct="1"/>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生产厂家：以色列</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Luz</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（比利时</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Solel</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，德国</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Siemens </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）、德国</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Schott</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我国处于研发状态</a:t>
            </a:r>
          </a:p>
          <a:p>
            <a:pPr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本课题组进展</a:t>
            </a:r>
          </a:p>
          <a:p>
            <a:pPr lvl="1" eaLnBrk="1" hangingPunct="1"/>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制作出高温真空集热管样管</a:t>
            </a:r>
          </a:p>
          <a:p>
            <a:pPr lvl="1" eaLnBrk="1" hangingPunct="1"/>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涂层太阳吸收比 </a:t>
            </a:r>
            <a:r>
              <a:rPr lang="zh-CN" altLang="en-US" sz="1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=0.95, </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发射比</a:t>
            </a:r>
            <a:r>
              <a:rPr lang="zh-CN" altLang="en-US" sz="1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=0.15(400℃), 500℃</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高温真空稳定工作</a:t>
            </a:r>
          </a:p>
          <a:p>
            <a:pPr lvl="1" eaLnBrk="1" hangingPunct="1"/>
            <a:r>
              <a:rPr lang="zh-CN" altLang="en-US" sz="1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玻璃金属封接漏率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&lt;6×10</a:t>
            </a:r>
            <a:r>
              <a:rPr lang="en-US" altLang="zh-CN" sz="1800" baseline="30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-11</a:t>
            </a:r>
            <a:r>
              <a:rPr lang="en-US" altLang="zh-CN" sz="1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Pa m</a:t>
            </a:r>
            <a:r>
              <a:rPr lang="en-US" altLang="zh-CN" sz="1800" baseline="30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a:t>
            </a:r>
            <a:r>
              <a:rPr lang="en-US" altLang="zh-CN" sz="1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a:t>
            </a:r>
            <a:r>
              <a:rPr lang="zh-CN" altLang="en-US" sz="1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，真空度</a:t>
            </a:r>
            <a:r>
              <a:rPr lang="en-US" altLang="zh-CN" sz="1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1×10</a:t>
            </a:r>
            <a:r>
              <a:rPr lang="en-US" altLang="zh-CN" sz="1800" baseline="30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a:t>
            </a:r>
            <a:r>
              <a:rPr lang="en-US" altLang="zh-CN" sz="1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Pa</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40965" name="Text Box 5"/>
          <p:cNvSpPr txBox="1">
            <a:spLocks noChangeArrowheads="1"/>
          </p:cNvSpPr>
          <p:nvPr/>
        </p:nvSpPr>
        <p:spPr bwMode="auto">
          <a:xfrm>
            <a:off x="2555875" y="1628775"/>
            <a:ext cx="294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r>
              <a:rPr lang="zh-CN" altLang="en-US" sz="1800" dirty="0">
                <a:solidFill>
                  <a:schemeClr val="bg1"/>
                </a:solidFill>
                <a:highlight>
                  <a:srgbClr val="000000"/>
                </a:highlight>
                <a:latin typeface="Arial" panose="020B0604020202020204" pitchFamily="34" charset="0"/>
                <a:ea typeface="宋体" panose="02010600030101010101" pitchFamily="2" charset="-122"/>
              </a:rPr>
              <a:t>高温太阳能选择性吸收涂层</a:t>
            </a:r>
          </a:p>
        </p:txBody>
      </p:sp>
      <p:sp>
        <p:nvSpPr>
          <p:cNvPr id="40966" name="Line 6"/>
          <p:cNvSpPr>
            <a:spLocks noChangeShapeType="1"/>
          </p:cNvSpPr>
          <p:nvPr/>
        </p:nvSpPr>
        <p:spPr bwMode="auto">
          <a:xfrm>
            <a:off x="4067175" y="1989138"/>
            <a:ext cx="0" cy="503237"/>
          </a:xfrm>
          <a:prstGeom prst="line">
            <a:avLst/>
          </a:prstGeom>
          <a:ln>
            <a:solidFill>
              <a:schemeClr val="bg1"/>
            </a:solidFill>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txBody>
          <a:bodyPr wrap="none">
            <a:spAutoFit/>
          </a:bodyPr>
          <a:lstStyle/>
          <a:p>
            <a:endParaRPr lang="zh-CN" altLang="en-US">
              <a:latin typeface="+mn-lt"/>
              <a:ea typeface="+mn-ea"/>
            </a:endParaRPr>
          </a:p>
        </p:txBody>
      </p:sp>
      <p:sp>
        <p:nvSpPr>
          <p:cNvPr id="40967" name="Rectangle 7"/>
          <p:cNvSpPr>
            <a:spLocks noChangeArrowheads="1"/>
          </p:cNvSpPr>
          <p:nvPr/>
        </p:nvSpPr>
        <p:spPr bwMode="auto">
          <a:xfrm>
            <a:off x="971550" y="2046288"/>
            <a:ext cx="1565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r>
              <a:rPr lang="zh-CN" altLang="en-US" sz="1800" dirty="0">
                <a:solidFill>
                  <a:schemeClr val="bg1"/>
                </a:solidFill>
                <a:highlight>
                  <a:srgbClr val="000000"/>
                </a:highlight>
                <a:latin typeface="Arial" panose="020B0604020202020204" pitchFamily="34" charset="0"/>
                <a:ea typeface="宋体" panose="02010600030101010101" pitchFamily="2" charset="-122"/>
                <a:sym typeface="Symbol" panose="05050102010706020507" pitchFamily="18" charset="2"/>
              </a:rPr>
              <a:t>玻璃金属封接</a:t>
            </a:r>
          </a:p>
        </p:txBody>
      </p:sp>
      <p:sp>
        <p:nvSpPr>
          <p:cNvPr id="40968" name="Line 8"/>
          <p:cNvSpPr>
            <a:spLocks noChangeShapeType="1"/>
          </p:cNvSpPr>
          <p:nvPr/>
        </p:nvSpPr>
        <p:spPr bwMode="auto">
          <a:xfrm>
            <a:off x="1979613" y="2420938"/>
            <a:ext cx="0" cy="287337"/>
          </a:xfrm>
          <a:prstGeom prst="line">
            <a:avLst/>
          </a:prstGeom>
          <a:ln>
            <a:solidFill>
              <a:schemeClr val="bg1"/>
            </a:solidFill>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txBody>
          <a:bodyPr wrap="none">
            <a:spAutoFit/>
          </a:bodyPr>
          <a:lstStyle/>
          <a:p>
            <a:endParaRPr lang="zh-CN" altLang="en-US"/>
          </a:p>
        </p:txBody>
      </p:sp>
      <p:sp>
        <p:nvSpPr>
          <p:cNvPr id="40969" name="Rectangle 9"/>
          <p:cNvSpPr>
            <a:spLocks noChangeArrowheads="1"/>
          </p:cNvSpPr>
          <p:nvPr/>
        </p:nvSpPr>
        <p:spPr bwMode="auto">
          <a:xfrm>
            <a:off x="2124075" y="3414713"/>
            <a:ext cx="1335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r>
              <a:rPr lang="zh-CN" altLang="en-US" sz="1800" dirty="0">
                <a:solidFill>
                  <a:schemeClr val="bg1"/>
                </a:solidFill>
                <a:highlight>
                  <a:srgbClr val="000000"/>
                </a:highlight>
                <a:latin typeface="Arial" panose="020B0604020202020204" pitchFamily="34" charset="0"/>
                <a:ea typeface="宋体" panose="02010600030101010101" pitchFamily="2" charset="-122"/>
                <a:sym typeface="Symbol" panose="05050102010706020507" pitchFamily="18" charset="2"/>
              </a:rPr>
              <a:t>真空吸气剂</a:t>
            </a:r>
          </a:p>
        </p:txBody>
      </p:sp>
      <p:sp>
        <p:nvSpPr>
          <p:cNvPr id="40970" name="Line 10"/>
          <p:cNvSpPr>
            <a:spLocks noChangeShapeType="1"/>
          </p:cNvSpPr>
          <p:nvPr/>
        </p:nvSpPr>
        <p:spPr bwMode="auto">
          <a:xfrm flipV="1">
            <a:off x="2555875" y="2852738"/>
            <a:ext cx="0" cy="576262"/>
          </a:xfrm>
          <a:prstGeom prst="line">
            <a:avLst/>
          </a:prstGeom>
          <a:ln>
            <a:solidFill>
              <a:schemeClr val="bg1"/>
            </a:solidFill>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txBody>
          <a:bodyPr wrap="none">
            <a:spAutoFit/>
          </a:bodyPr>
          <a:lstStyle/>
          <a:p>
            <a:endParaRPr lang="zh-CN" altLang="en-US">
              <a:latin typeface="+mn-lt"/>
              <a:ea typeface="+mn-ea"/>
            </a:endParaRPr>
          </a:p>
        </p:txBody>
      </p:sp>
      <p:sp>
        <p:nvSpPr>
          <p:cNvPr id="2" name="页脚占位符 1">
            <a:extLst>
              <a:ext uri="{FF2B5EF4-FFF2-40B4-BE49-F238E27FC236}">
                <a16:creationId xmlns:a16="http://schemas.microsoft.com/office/drawing/2014/main" id="{2780466A-E5D5-4741-8A69-192FF08ED6D7}"/>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9C1D551A-6704-47CF-AD78-10B4EEB58CE5}"/>
              </a:ext>
            </a:extLst>
          </p:cNvPr>
          <p:cNvSpPr>
            <a:spLocks noGrp="1"/>
          </p:cNvSpPr>
          <p:nvPr>
            <p:ph type="sldNum" sz="quarter" idx="12"/>
          </p:nvPr>
        </p:nvSpPr>
        <p:spPr/>
        <p:txBody>
          <a:bodyPr/>
          <a:lstStyle/>
          <a:p>
            <a:pPr>
              <a:defRPr/>
            </a:pPr>
            <a:fld id="{C4523274-AE79-4EC0-A651-349270BD2207}" type="slidenum">
              <a:rPr lang="en-US" altLang="zh-CN" smtClean="0"/>
              <a:pPr>
                <a:defRPr/>
              </a:pPr>
              <a:t>31</a:t>
            </a:fld>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827088" y="269776"/>
            <a:ext cx="7772400" cy="1143000"/>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7.3</a:t>
            </a:r>
            <a:r>
              <a:rPr lang="zh-CN" altLang="en-US" dirty="0">
                <a:latin typeface="Times New Roman" panose="02020603050405020304" pitchFamily="18" charset="0"/>
                <a:ea typeface="宋体" panose="02010600030101010101" pitchFamily="2" charset="-122"/>
                <a:cs typeface="Times New Roman" panose="02020603050405020304" pitchFamily="18" charset="0"/>
              </a:rPr>
              <a:t> 太阳能光电转换技术</a:t>
            </a:r>
          </a:p>
        </p:txBody>
      </p:sp>
      <p:sp>
        <p:nvSpPr>
          <p:cNvPr id="41987" name="Rectangle 3"/>
          <p:cNvSpPr>
            <a:spLocks noGrp="1" noChangeArrowheads="1"/>
          </p:cNvSpPr>
          <p:nvPr>
            <p:ph idx="1"/>
          </p:nvPr>
        </p:nvSpPr>
        <p:spPr>
          <a:xfrm>
            <a:off x="250825" y="1700213"/>
            <a:ext cx="8458200" cy="3024187"/>
          </a:xfrm>
        </p:spPr>
        <p:txBody>
          <a:bodyPr/>
          <a:lstStyle/>
          <a:p>
            <a:pPr lvl="1" eaLnBrk="1" hangingPunct="1">
              <a:buFontTx/>
              <a:buChar char="•"/>
            </a:pPr>
            <a:r>
              <a:rPr lang="zh-CN" altLang="en-US" sz="3200" dirty="0">
                <a:latin typeface="Times New Roman" panose="02020603050405020304" pitchFamily="18" charset="0"/>
                <a:ea typeface="宋体" panose="02010600030101010101" pitchFamily="2" charset="-122"/>
                <a:cs typeface="Times New Roman" panose="02020603050405020304" pitchFamily="18" charset="0"/>
              </a:rPr>
              <a:t>太阳能光伏电池基本原理</a:t>
            </a:r>
          </a:p>
          <a:p>
            <a:pPr lvl="1" eaLnBrk="1" hangingPunct="1">
              <a:buFontTx/>
              <a:buChar char="•"/>
            </a:pPr>
            <a:r>
              <a:rPr lang="zh-CN" altLang="en-US" sz="3200" dirty="0">
                <a:latin typeface="Times New Roman" panose="02020603050405020304" pitchFamily="18" charset="0"/>
                <a:ea typeface="宋体" panose="02010600030101010101" pitchFamily="2" charset="-122"/>
                <a:cs typeface="Times New Roman" panose="02020603050405020304" pitchFamily="18" charset="0"/>
              </a:rPr>
              <a:t>主要的太阳能电池的目前水平</a:t>
            </a:r>
          </a:p>
          <a:p>
            <a:pPr lvl="1" eaLnBrk="1" hangingPunct="1">
              <a:buFontTx/>
              <a:buChar char="•"/>
            </a:pPr>
            <a:r>
              <a:rPr lang="zh-CN" altLang="en-US" sz="3200" dirty="0">
                <a:latin typeface="Times New Roman" panose="02020603050405020304" pitchFamily="18" charset="0"/>
                <a:ea typeface="宋体" panose="02010600030101010101" pitchFamily="2" charset="-122"/>
                <a:cs typeface="Times New Roman" panose="02020603050405020304" pitchFamily="18" charset="0"/>
              </a:rPr>
              <a:t>未来的发展方向</a:t>
            </a:r>
          </a:p>
          <a:p>
            <a:pPr lvl="1" eaLnBrk="1" hangingPunct="1">
              <a:buFontTx/>
              <a:buChar char="•"/>
            </a:pPr>
            <a:endParaRPr lang="en-US" altLang="zh-CN" sz="3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页脚占位符 1">
            <a:extLst>
              <a:ext uri="{FF2B5EF4-FFF2-40B4-BE49-F238E27FC236}">
                <a16:creationId xmlns:a16="http://schemas.microsoft.com/office/drawing/2014/main" id="{FF61AF93-40A0-44F9-A285-6A84AE03DD64}"/>
              </a:ext>
            </a:extLst>
          </p:cNvPr>
          <p:cNvSpPr>
            <a:spLocks noGrp="1"/>
          </p:cNvSpPr>
          <p:nvPr>
            <p:ph type="ftr" sz="quarter" idx="11"/>
          </p:nvPr>
        </p:nvSpPr>
        <p:spPr/>
        <p:txBody>
          <a:bodyPr/>
          <a:lstStyle/>
          <a:p>
            <a:r>
              <a:rPr lang="zh-CN" altLang="en-US"/>
              <a:t>集成光电子学概论</a:t>
            </a:r>
            <a:endParaRPr lang="zh-CN" altLang="en-US" dirty="0"/>
          </a:p>
        </p:txBody>
      </p:sp>
      <p:sp>
        <p:nvSpPr>
          <p:cNvPr id="3" name="灯片编号占位符 2">
            <a:extLst>
              <a:ext uri="{FF2B5EF4-FFF2-40B4-BE49-F238E27FC236}">
                <a16:creationId xmlns:a16="http://schemas.microsoft.com/office/drawing/2014/main" id="{AEE70835-7FF4-43D9-8632-B7BA45F372FE}"/>
              </a:ext>
            </a:extLst>
          </p:cNvPr>
          <p:cNvSpPr>
            <a:spLocks noGrp="1"/>
          </p:cNvSpPr>
          <p:nvPr>
            <p:ph type="sldNum" sz="quarter" idx="12"/>
          </p:nvPr>
        </p:nvSpPr>
        <p:spPr/>
        <p:txBody>
          <a:bodyPr/>
          <a:lstStyle/>
          <a:p>
            <a:fld id="{0C913308-F349-4B6D-A68A-DD1791B4A57B}" type="slidenum">
              <a:rPr lang="zh-CN" altLang="en-US" smtClean="0"/>
              <a:pPr/>
              <a:t>32</a:t>
            </a:fld>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pPr eaLnBrk="1" hangingPunct="1"/>
            <a:r>
              <a:rPr lang="zh-CN" altLang="en-US" sz="4000" b="0" dirty="0">
                <a:latin typeface="Times New Roman" panose="02020603050405020304" pitchFamily="18" charset="0"/>
                <a:ea typeface="宋体" panose="02010600030101010101" pitchFamily="2" charset="-122"/>
                <a:cs typeface="Times New Roman" panose="02020603050405020304" pitchFamily="18" charset="0"/>
              </a:rPr>
              <a:t>太阳能电池发展历史</a:t>
            </a:r>
            <a:endParaRPr lang="en-US" altLang="zh-CN" sz="4000" b="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035" name="Rectangle 3"/>
          <p:cNvSpPr>
            <a:spLocks noGrp="1" noChangeArrowheads="1"/>
          </p:cNvSpPr>
          <p:nvPr>
            <p:ph idx="1"/>
          </p:nvPr>
        </p:nvSpPr>
        <p:spPr>
          <a:xfrm>
            <a:off x="611560" y="1671638"/>
            <a:ext cx="7920880" cy="4133850"/>
          </a:xfrm>
        </p:spPr>
        <p:txBody>
          <a:bodyPr/>
          <a:lstStyle/>
          <a:p>
            <a:pPr eaLnBrk="1" hangingPunct="1">
              <a:lnSpc>
                <a:spcPct val="9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1893</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年，法国科学家贝克勒尔发现“光生伏特效应”，即“光伏效应”</a:t>
            </a:r>
          </a:p>
          <a:p>
            <a:pPr eaLnBrk="1" hangingPunct="1">
              <a:lnSpc>
                <a:spcPct val="9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1930</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年，肖特基提出</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Cu</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O</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势垒的“光伏效应”理论。</a:t>
            </a:r>
          </a:p>
          <a:p>
            <a:pPr eaLnBrk="1" hangingPunct="1">
              <a:lnSpc>
                <a:spcPct val="9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同年，朗格首次提出用“光伏效应”制造“太阳电池”</a:t>
            </a:r>
          </a:p>
          <a:p>
            <a:pPr eaLnBrk="1" hangingPunct="1">
              <a:lnSpc>
                <a:spcPct val="9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1941</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年，奥尔在硅上发现光伏效应</a:t>
            </a:r>
          </a:p>
          <a:p>
            <a:pPr eaLnBrk="1" hangingPunct="1">
              <a:lnSpc>
                <a:spcPct val="9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1954</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年，恰宾和皮尔松在美国贝尔实验室，首次制成了实用的单晶太阳电池， 效率为</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6%</a:t>
            </a:r>
          </a:p>
          <a:p>
            <a:pPr eaLnBrk="1" hangingPunct="1">
              <a:lnSpc>
                <a:spcPct val="9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同年，韦克尔首次发现了砷化镓有光伏效应，并在玻璃上沉积硫化镉薄膜，制成了第一块薄膜太阳电池</a:t>
            </a:r>
          </a:p>
        </p:txBody>
      </p:sp>
      <p:sp>
        <p:nvSpPr>
          <p:cNvPr id="2" name="页脚占位符 1">
            <a:extLst>
              <a:ext uri="{FF2B5EF4-FFF2-40B4-BE49-F238E27FC236}">
                <a16:creationId xmlns:a16="http://schemas.microsoft.com/office/drawing/2014/main" id="{8770CB55-F2B3-4BF8-B1DE-356C5A807D4C}"/>
              </a:ext>
            </a:extLst>
          </p:cNvPr>
          <p:cNvSpPr>
            <a:spLocks noGrp="1"/>
          </p:cNvSpPr>
          <p:nvPr>
            <p:ph type="ftr" sz="quarter" idx="11"/>
          </p:nvPr>
        </p:nvSpPr>
        <p:spPr/>
        <p:txBody>
          <a:bodyPr/>
          <a:lstStyle/>
          <a:p>
            <a:r>
              <a:rPr lang="zh-CN" altLang="en-US"/>
              <a:t>集成光电子学概论</a:t>
            </a:r>
            <a:endParaRPr lang="zh-CN" altLang="en-US" dirty="0"/>
          </a:p>
        </p:txBody>
      </p:sp>
      <p:sp>
        <p:nvSpPr>
          <p:cNvPr id="3" name="灯片编号占位符 2">
            <a:extLst>
              <a:ext uri="{FF2B5EF4-FFF2-40B4-BE49-F238E27FC236}">
                <a16:creationId xmlns:a16="http://schemas.microsoft.com/office/drawing/2014/main" id="{197440A4-29EE-434C-A448-22C6A8E1516C}"/>
              </a:ext>
            </a:extLst>
          </p:cNvPr>
          <p:cNvSpPr>
            <a:spLocks noGrp="1"/>
          </p:cNvSpPr>
          <p:nvPr>
            <p:ph type="sldNum" sz="quarter" idx="12"/>
          </p:nvPr>
        </p:nvSpPr>
        <p:spPr/>
        <p:txBody>
          <a:bodyPr/>
          <a:lstStyle/>
          <a:p>
            <a:fld id="{0C913308-F349-4B6D-A68A-DD1791B4A57B}" type="slidenum">
              <a:rPr lang="zh-CN" altLang="en-US" smtClean="0"/>
              <a:pPr/>
              <a:t>33</a:t>
            </a:fld>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pPr eaLnBrk="1" hangingPunct="1"/>
            <a:r>
              <a:rPr lang="zh-CN" altLang="en-US" sz="4000" b="0" dirty="0">
                <a:latin typeface="Times New Roman" panose="02020603050405020304" pitchFamily="18" charset="0"/>
                <a:ea typeface="宋体" panose="02010600030101010101" pitchFamily="2" charset="-122"/>
                <a:cs typeface="Times New Roman" panose="02020603050405020304" pitchFamily="18" charset="0"/>
              </a:rPr>
              <a:t>太阳能电池发展历史</a:t>
            </a:r>
            <a:endParaRPr lang="en-US" altLang="zh-CN" sz="4000" b="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059" name="Rectangle 3"/>
          <p:cNvSpPr>
            <a:spLocks noGrp="1" noChangeArrowheads="1"/>
          </p:cNvSpPr>
          <p:nvPr>
            <p:ph idx="1"/>
          </p:nvPr>
        </p:nvSpPr>
        <p:spPr/>
        <p:txBody>
          <a:bodyPr/>
          <a:lstStyle/>
          <a:p>
            <a:pPr eaLnBrk="1" hangingPunct="1">
              <a:lnSpc>
                <a:spcPct val="90000"/>
              </a:lnSpc>
            </a:pPr>
            <a:r>
              <a:rPr lang="en-US" altLang="zh-CN" sz="2400">
                <a:latin typeface="Times New Roman" panose="02020603050405020304" pitchFamily="18" charset="0"/>
                <a:ea typeface="宋体" panose="02010600030101010101" pitchFamily="2" charset="-122"/>
                <a:cs typeface="Times New Roman" panose="02020603050405020304" pitchFamily="18" charset="0"/>
              </a:rPr>
              <a:t>1958</a:t>
            </a:r>
            <a:r>
              <a:rPr lang="zh-CN" altLang="en-US" sz="2400">
                <a:latin typeface="Times New Roman" panose="02020603050405020304" pitchFamily="18" charset="0"/>
                <a:ea typeface="宋体" panose="02010600030101010101" pitchFamily="2" charset="-122"/>
                <a:cs typeface="Times New Roman" panose="02020603050405020304" pitchFamily="18" charset="0"/>
              </a:rPr>
              <a:t>年，太阳电池首次在空间应用，装备美国先锋</a:t>
            </a:r>
            <a:r>
              <a:rPr lang="en-US" altLang="zh-CN" sz="2400">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a:latin typeface="Times New Roman" panose="02020603050405020304" pitchFamily="18" charset="0"/>
                <a:ea typeface="宋体" panose="02010600030101010101" pitchFamily="2" charset="-122"/>
                <a:cs typeface="Times New Roman" panose="02020603050405020304" pitchFamily="18" charset="0"/>
              </a:rPr>
              <a:t>号卫星电源</a:t>
            </a:r>
          </a:p>
          <a:p>
            <a:pPr eaLnBrk="1" hangingPunct="1">
              <a:lnSpc>
                <a:spcPct val="90000"/>
              </a:lnSpc>
            </a:pPr>
            <a:r>
              <a:rPr lang="en-US" altLang="zh-CN" sz="2400">
                <a:latin typeface="Times New Roman" panose="02020603050405020304" pitchFamily="18" charset="0"/>
                <a:ea typeface="宋体" panose="02010600030101010101" pitchFamily="2" charset="-122"/>
                <a:cs typeface="Times New Roman" panose="02020603050405020304" pitchFamily="18" charset="0"/>
              </a:rPr>
              <a:t>1959</a:t>
            </a:r>
            <a:r>
              <a:rPr lang="zh-CN" altLang="en-US" sz="2400">
                <a:latin typeface="Times New Roman" panose="02020603050405020304" pitchFamily="18" charset="0"/>
                <a:ea typeface="宋体" panose="02010600030101010101" pitchFamily="2" charset="-122"/>
                <a:cs typeface="Times New Roman" panose="02020603050405020304" pitchFamily="18" charset="0"/>
              </a:rPr>
              <a:t>年，第一个多晶硅太阳电池问世，效率达</a:t>
            </a:r>
            <a:r>
              <a:rPr lang="en-US" altLang="zh-CN" sz="2400">
                <a:latin typeface="Times New Roman" panose="02020603050405020304" pitchFamily="18" charset="0"/>
                <a:ea typeface="宋体" panose="02010600030101010101" pitchFamily="2" charset="-122"/>
                <a:cs typeface="Times New Roman" panose="02020603050405020304" pitchFamily="18" charset="0"/>
              </a:rPr>
              <a:t>5%</a:t>
            </a:r>
          </a:p>
          <a:p>
            <a:pPr eaLnBrk="1" hangingPunct="1">
              <a:lnSpc>
                <a:spcPct val="90000"/>
              </a:lnSpc>
            </a:pPr>
            <a:r>
              <a:rPr lang="en-US" altLang="zh-CN" sz="2400">
                <a:latin typeface="Times New Roman" panose="02020603050405020304" pitchFamily="18" charset="0"/>
                <a:ea typeface="宋体" panose="02010600030101010101" pitchFamily="2" charset="-122"/>
                <a:cs typeface="Times New Roman" panose="02020603050405020304" pitchFamily="18" charset="0"/>
              </a:rPr>
              <a:t>1975</a:t>
            </a:r>
            <a:r>
              <a:rPr lang="zh-CN" altLang="en-US" sz="2400">
                <a:latin typeface="Times New Roman" panose="02020603050405020304" pitchFamily="18" charset="0"/>
                <a:ea typeface="宋体" panose="02010600030101010101" pitchFamily="2" charset="-122"/>
                <a:cs typeface="Times New Roman" panose="02020603050405020304" pitchFamily="18" charset="0"/>
              </a:rPr>
              <a:t>年，非晶硅太阳电池问世</a:t>
            </a:r>
          </a:p>
          <a:p>
            <a:pPr eaLnBrk="1" hangingPunct="1">
              <a:lnSpc>
                <a:spcPct val="90000"/>
              </a:lnSpc>
            </a:pPr>
            <a:r>
              <a:rPr lang="en-US" altLang="zh-CN" sz="2400">
                <a:latin typeface="Times New Roman" panose="02020603050405020304" pitchFamily="18" charset="0"/>
                <a:ea typeface="宋体" panose="02010600030101010101" pitchFamily="2" charset="-122"/>
                <a:cs typeface="Times New Roman" panose="02020603050405020304" pitchFamily="18" charset="0"/>
              </a:rPr>
              <a:t>1980</a:t>
            </a:r>
            <a:r>
              <a:rPr lang="zh-CN" altLang="en-US" sz="2400">
                <a:latin typeface="Times New Roman" panose="02020603050405020304" pitchFamily="18" charset="0"/>
                <a:ea typeface="宋体" panose="02010600030101010101" pitchFamily="2" charset="-122"/>
                <a:cs typeface="Times New Roman" panose="02020603050405020304" pitchFamily="18" charset="0"/>
              </a:rPr>
              <a:t>年，单晶硅太阳电池效率达</a:t>
            </a:r>
            <a:r>
              <a:rPr lang="en-US" altLang="zh-CN" sz="2400">
                <a:latin typeface="Times New Roman" panose="02020603050405020304" pitchFamily="18" charset="0"/>
                <a:ea typeface="宋体" panose="02010600030101010101" pitchFamily="2" charset="-122"/>
                <a:cs typeface="Times New Roman" panose="02020603050405020304" pitchFamily="18" charset="0"/>
              </a:rPr>
              <a:t>20%</a:t>
            </a:r>
            <a:r>
              <a:rPr lang="zh-CN" altLang="en-US" sz="2400">
                <a:latin typeface="Times New Roman" panose="02020603050405020304" pitchFamily="18" charset="0"/>
                <a:ea typeface="宋体" panose="02010600030101010101" pitchFamily="2" charset="-122"/>
                <a:cs typeface="Times New Roman" panose="02020603050405020304" pitchFamily="18" charset="0"/>
              </a:rPr>
              <a:t>，砷化镓电池达</a:t>
            </a:r>
            <a:r>
              <a:rPr lang="en-US" altLang="zh-CN" sz="2400">
                <a:latin typeface="Times New Roman" panose="02020603050405020304" pitchFamily="18" charset="0"/>
                <a:ea typeface="宋体" panose="02010600030101010101" pitchFamily="2" charset="-122"/>
                <a:cs typeface="Times New Roman" panose="02020603050405020304" pitchFamily="18" charset="0"/>
              </a:rPr>
              <a:t>22.5%</a:t>
            </a:r>
            <a:r>
              <a:rPr lang="zh-CN" altLang="en-US" sz="2400">
                <a:latin typeface="Times New Roman" panose="02020603050405020304" pitchFamily="18" charset="0"/>
                <a:ea typeface="宋体" panose="02010600030101010101" pitchFamily="2" charset="-122"/>
                <a:cs typeface="Times New Roman" panose="02020603050405020304" pitchFamily="18" charset="0"/>
              </a:rPr>
              <a:t>，多晶硅电池达</a:t>
            </a:r>
            <a:r>
              <a:rPr lang="en-US" altLang="zh-CN" sz="2400">
                <a:latin typeface="Times New Roman" panose="02020603050405020304" pitchFamily="18" charset="0"/>
                <a:ea typeface="宋体" panose="02010600030101010101" pitchFamily="2" charset="-122"/>
                <a:cs typeface="Times New Roman" panose="02020603050405020304" pitchFamily="18" charset="0"/>
              </a:rPr>
              <a:t>14.5%</a:t>
            </a:r>
            <a:r>
              <a:rPr lang="zh-CN" altLang="en-US" sz="2400">
                <a:latin typeface="Times New Roman" panose="02020603050405020304" pitchFamily="18" charset="0"/>
                <a:ea typeface="宋体" panose="02010600030101010101" pitchFamily="2" charset="-122"/>
                <a:cs typeface="Times New Roman" panose="02020603050405020304" pitchFamily="18" charset="0"/>
              </a:rPr>
              <a:t>，硫化镉电池达</a:t>
            </a:r>
            <a:r>
              <a:rPr lang="en-US" altLang="zh-CN" sz="2400">
                <a:latin typeface="Times New Roman" panose="02020603050405020304" pitchFamily="18" charset="0"/>
                <a:ea typeface="宋体" panose="02010600030101010101" pitchFamily="2" charset="-122"/>
                <a:cs typeface="Times New Roman" panose="02020603050405020304" pitchFamily="18" charset="0"/>
              </a:rPr>
              <a:t>9.15%</a:t>
            </a:r>
          </a:p>
          <a:p>
            <a:pPr eaLnBrk="1" hangingPunct="1">
              <a:lnSpc>
                <a:spcPct val="90000"/>
              </a:lnSpc>
            </a:pPr>
            <a:r>
              <a:rPr lang="en-US" altLang="zh-CN" sz="2400">
                <a:latin typeface="Times New Roman" panose="02020603050405020304" pitchFamily="18" charset="0"/>
                <a:ea typeface="宋体" panose="02010600030101010101" pitchFamily="2" charset="-122"/>
                <a:cs typeface="Times New Roman" panose="02020603050405020304" pitchFamily="18" charset="0"/>
              </a:rPr>
              <a:t>1998</a:t>
            </a:r>
            <a:r>
              <a:rPr lang="zh-CN" altLang="en-US" sz="2400">
                <a:latin typeface="Times New Roman" panose="02020603050405020304" pitchFamily="18" charset="0"/>
                <a:ea typeface="宋体" panose="02010600030101010101" pitchFamily="2" charset="-122"/>
                <a:cs typeface="Times New Roman" panose="02020603050405020304" pitchFamily="18" charset="0"/>
              </a:rPr>
              <a:t>年，单晶硅光伏电池效率达</a:t>
            </a:r>
            <a:r>
              <a:rPr lang="en-US" altLang="zh-CN" sz="2400">
                <a:latin typeface="Times New Roman" panose="02020603050405020304" pitchFamily="18" charset="0"/>
                <a:ea typeface="宋体" panose="02010600030101010101" pitchFamily="2" charset="-122"/>
                <a:cs typeface="Times New Roman" panose="02020603050405020304" pitchFamily="18" charset="0"/>
              </a:rPr>
              <a:t>25%</a:t>
            </a:r>
            <a:r>
              <a:rPr lang="zh-CN" altLang="en-US" sz="2400">
                <a:latin typeface="Times New Roman" panose="02020603050405020304" pitchFamily="18" charset="0"/>
                <a:ea typeface="宋体" panose="02010600030101010101" pitchFamily="2" charset="-122"/>
                <a:cs typeface="Times New Roman" panose="02020603050405020304" pitchFamily="18" charset="0"/>
              </a:rPr>
              <a:t>，欧洲“百万屋顶计划”提出和实施</a:t>
            </a:r>
          </a:p>
          <a:p>
            <a:pPr eaLnBrk="1" hangingPunct="1">
              <a:lnSpc>
                <a:spcPct val="90000"/>
              </a:lnSpc>
            </a:pPr>
            <a:r>
              <a:rPr lang="zh-CN" altLang="en-US" sz="2400">
                <a:latin typeface="Times New Roman" panose="02020603050405020304" pitchFamily="18" charset="0"/>
                <a:ea typeface="宋体" panose="02010600030101010101" pitchFamily="2" charset="-122"/>
                <a:cs typeface="Times New Roman" panose="02020603050405020304" pitchFamily="18" charset="0"/>
              </a:rPr>
              <a:t>自</a:t>
            </a:r>
            <a:r>
              <a:rPr lang="en-US" altLang="zh-CN" sz="2400">
                <a:latin typeface="Times New Roman" panose="02020603050405020304" pitchFamily="18" charset="0"/>
                <a:ea typeface="宋体" panose="02010600030101010101" pitchFamily="2" charset="-122"/>
                <a:cs typeface="Times New Roman" panose="02020603050405020304" pitchFamily="18" charset="0"/>
              </a:rPr>
              <a:t>50</a:t>
            </a:r>
            <a:r>
              <a:rPr lang="zh-CN" altLang="en-US" sz="2400">
                <a:latin typeface="Times New Roman" panose="02020603050405020304" pitchFamily="18" charset="0"/>
                <a:ea typeface="宋体" panose="02010600030101010101" pitchFamily="2" charset="-122"/>
                <a:cs typeface="Times New Roman" panose="02020603050405020304" pitchFamily="18" charset="0"/>
              </a:rPr>
              <a:t>年代研制成第一块实用的硅太阳电池、</a:t>
            </a:r>
            <a:r>
              <a:rPr lang="en-US" altLang="zh-CN" sz="2400">
                <a:latin typeface="Times New Roman" panose="02020603050405020304" pitchFamily="18" charset="0"/>
                <a:ea typeface="宋体" panose="02010600030101010101" pitchFamily="2" charset="-122"/>
                <a:cs typeface="Times New Roman" panose="02020603050405020304" pitchFamily="18" charset="0"/>
              </a:rPr>
              <a:t>60</a:t>
            </a:r>
            <a:r>
              <a:rPr lang="zh-CN" altLang="en-US" sz="2400">
                <a:latin typeface="Times New Roman" panose="02020603050405020304" pitchFamily="18" charset="0"/>
                <a:ea typeface="宋体" panose="02010600030101010101" pitchFamily="2" charset="-122"/>
                <a:cs typeface="Times New Roman" panose="02020603050405020304" pitchFamily="18" charset="0"/>
              </a:rPr>
              <a:t>年代太阳电池进入空间应用、</a:t>
            </a:r>
            <a:r>
              <a:rPr lang="en-US" altLang="zh-CN" sz="2400">
                <a:latin typeface="Times New Roman" panose="02020603050405020304" pitchFamily="18" charset="0"/>
                <a:ea typeface="宋体" panose="02010600030101010101" pitchFamily="2" charset="-122"/>
                <a:cs typeface="Times New Roman" panose="02020603050405020304" pitchFamily="18" charset="0"/>
              </a:rPr>
              <a:t>70</a:t>
            </a:r>
            <a:r>
              <a:rPr lang="zh-CN" altLang="en-US" sz="2400">
                <a:latin typeface="Times New Roman" panose="02020603050405020304" pitchFamily="18" charset="0"/>
                <a:ea typeface="宋体" panose="02010600030101010101" pitchFamily="2" charset="-122"/>
                <a:cs typeface="Times New Roman" panose="02020603050405020304" pitchFamily="18" charset="0"/>
              </a:rPr>
              <a:t>年代进入地面应用，太阳能光电技术已历经了半个世纪。</a:t>
            </a:r>
          </a:p>
        </p:txBody>
      </p:sp>
      <p:sp>
        <p:nvSpPr>
          <p:cNvPr id="2" name="页脚占位符 1">
            <a:extLst>
              <a:ext uri="{FF2B5EF4-FFF2-40B4-BE49-F238E27FC236}">
                <a16:creationId xmlns:a16="http://schemas.microsoft.com/office/drawing/2014/main" id="{E3A05957-5511-4F3A-A391-124217F33995}"/>
              </a:ext>
            </a:extLst>
          </p:cNvPr>
          <p:cNvSpPr>
            <a:spLocks noGrp="1"/>
          </p:cNvSpPr>
          <p:nvPr>
            <p:ph type="ftr" sz="quarter" idx="11"/>
          </p:nvPr>
        </p:nvSpPr>
        <p:spPr/>
        <p:txBody>
          <a:bodyPr/>
          <a:lstStyle/>
          <a:p>
            <a:r>
              <a:rPr lang="zh-CN" altLang="en-US"/>
              <a:t>集成光电子学概论</a:t>
            </a:r>
            <a:endParaRPr lang="zh-CN" altLang="en-US" dirty="0"/>
          </a:p>
        </p:txBody>
      </p:sp>
      <p:sp>
        <p:nvSpPr>
          <p:cNvPr id="3" name="灯片编号占位符 2">
            <a:extLst>
              <a:ext uri="{FF2B5EF4-FFF2-40B4-BE49-F238E27FC236}">
                <a16:creationId xmlns:a16="http://schemas.microsoft.com/office/drawing/2014/main" id="{08F95D6D-808A-493B-82CA-D371891365CB}"/>
              </a:ext>
            </a:extLst>
          </p:cNvPr>
          <p:cNvSpPr>
            <a:spLocks noGrp="1"/>
          </p:cNvSpPr>
          <p:nvPr>
            <p:ph type="sldNum" sz="quarter" idx="12"/>
          </p:nvPr>
        </p:nvSpPr>
        <p:spPr/>
        <p:txBody>
          <a:bodyPr/>
          <a:lstStyle/>
          <a:p>
            <a:fld id="{0C913308-F349-4B6D-A68A-DD1791B4A57B}" type="slidenum">
              <a:rPr lang="zh-CN" altLang="en-US" smtClean="0"/>
              <a:pPr/>
              <a:t>34</a:t>
            </a:fld>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Autofit/>
          </a:bodyPr>
          <a:lstStyle/>
          <a:p>
            <a:pPr algn="ctr"/>
            <a:r>
              <a:rPr lang="zh-CN" altLang="en-US" sz="3200" dirty="0">
                <a:ea typeface="宋体" panose="02010600030101010101" pitchFamily="2" charset="-122"/>
              </a:rPr>
              <a:t>光生伏特效应</a:t>
            </a:r>
            <a:r>
              <a:rPr lang="en-US" altLang="zh-CN" sz="3200" dirty="0">
                <a:ea typeface="宋体" panose="02010600030101010101" pitchFamily="2" charset="-122"/>
              </a:rPr>
              <a:t>——</a:t>
            </a:r>
            <a:r>
              <a:rPr lang="zh-CN" altLang="en-US" sz="3200" dirty="0">
                <a:ea typeface="宋体" panose="02010600030101010101" pitchFamily="2" charset="-122"/>
              </a:rPr>
              <a:t>太阳能电池的工作原理</a:t>
            </a:r>
          </a:p>
        </p:txBody>
      </p:sp>
      <p:sp>
        <p:nvSpPr>
          <p:cNvPr id="6" name="Content Placeholder 5">
            <a:extLst>
              <a:ext uri="{FF2B5EF4-FFF2-40B4-BE49-F238E27FC236}">
                <a16:creationId xmlns:a16="http://schemas.microsoft.com/office/drawing/2014/main" id="{ED10C493-DD13-43C2-80ED-89392F603689}"/>
              </a:ext>
            </a:extLst>
          </p:cNvPr>
          <p:cNvSpPr>
            <a:spLocks noGrp="1"/>
          </p:cNvSpPr>
          <p:nvPr>
            <p:ph sz="half" idx="2"/>
          </p:nvPr>
        </p:nvSpPr>
        <p:spPr/>
        <p:txBody>
          <a:bodyPr>
            <a:normAutofit fontScale="92500" lnSpcReduction="10000"/>
          </a:bodyPr>
          <a:lstStyle/>
          <a:p>
            <a:pPr marL="0" indent="0">
              <a:lnSpc>
                <a:spcPct val="110000"/>
              </a:lnSpc>
              <a:spcBef>
                <a:spcPts val="450"/>
              </a:spcBef>
              <a:buNone/>
            </a:pP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B050"/>
                </a:solidFill>
                <a:latin typeface="微软雅黑" panose="020B0503020204020204" pitchFamily="34" charset="-122"/>
                <a:ea typeface="微软雅黑" panose="020B0503020204020204" pitchFamily="34" charset="-122"/>
              </a:rPr>
              <a:t>光子</a:t>
            </a:r>
            <a:r>
              <a:rPr lang="zh-CN" altLang="en-US" sz="2000" b="1" dirty="0">
                <a:latin typeface="微软雅黑" panose="020B0503020204020204" pitchFamily="34" charset="-122"/>
                <a:ea typeface="微软雅黑" panose="020B0503020204020204" pitchFamily="34" charset="-122"/>
              </a:rPr>
              <a:t>策划的、</a:t>
            </a:r>
            <a:r>
              <a:rPr lang="en-US" altLang="zh-CN" sz="2000" b="1" dirty="0">
                <a:solidFill>
                  <a:srgbClr val="800000"/>
                </a:solidFill>
                <a:latin typeface="微软雅黑" panose="020B0503020204020204" pitchFamily="34" charset="-122"/>
                <a:ea typeface="微软雅黑" panose="020B0503020204020204" pitchFamily="34" charset="-122"/>
              </a:rPr>
              <a:t>PN</a:t>
            </a:r>
            <a:r>
              <a:rPr lang="zh-CN" altLang="en-US" sz="2000" b="1" dirty="0">
                <a:solidFill>
                  <a:srgbClr val="800000"/>
                </a:solidFill>
                <a:latin typeface="微软雅黑" panose="020B0503020204020204" pitchFamily="34" charset="-122"/>
                <a:ea typeface="微软雅黑" panose="020B0503020204020204" pitchFamily="34" charset="-122"/>
              </a:rPr>
              <a:t>结内建电场</a:t>
            </a:r>
            <a:r>
              <a:rPr lang="zh-CN" altLang="en-US" sz="2000" b="1" dirty="0">
                <a:latin typeface="微软雅黑" panose="020B0503020204020204" pitchFamily="34" charset="-122"/>
                <a:ea typeface="微软雅黑" panose="020B0503020204020204" pitchFamily="34" charset="-122"/>
              </a:rPr>
              <a:t>接应的，少数派</a:t>
            </a:r>
            <a:r>
              <a:rPr lang="zh-CN" altLang="en-US" sz="2000" b="1" dirty="0">
                <a:solidFill>
                  <a:srgbClr val="0000FF"/>
                </a:solidFill>
                <a:latin typeface="微软雅黑" panose="020B0503020204020204" pitchFamily="34" charset="-122"/>
                <a:ea typeface="微软雅黑" panose="020B0503020204020204" pitchFamily="34" charset="-122"/>
              </a:rPr>
              <a:t>正</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负</a:t>
            </a:r>
            <a:r>
              <a:rPr lang="zh-CN" altLang="en-US" sz="2000" b="1" dirty="0">
                <a:latin typeface="微软雅黑" panose="020B0503020204020204" pitchFamily="34" charset="-122"/>
                <a:ea typeface="微软雅黑" panose="020B0503020204020204" pitchFamily="34" charset="-122"/>
              </a:rPr>
              <a:t>电荷的胜利大逃亡”</a:t>
            </a:r>
            <a:endParaRPr lang="en-US" altLang="zh-CN" sz="2000" b="1" dirty="0">
              <a:latin typeface="微软雅黑" panose="020B0503020204020204" pitchFamily="34" charset="-122"/>
              <a:ea typeface="微软雅黑" panose="020B0503020204020204" pitchFamily="34" charset="-122"/>
            </a:endParaRPr>
          </a:p>
          <a:p>
            <a:pPr lvl="1">
              <a:spcBef>
                <a:spcPts val="450"/>
              </a:spcBef>
            </a:pPr>
            <a:r>
              <a:rPr lang="en-US" altLang="zh-CN" sz="2000" b="1" dirty="0">
                <a:latin typeface="微软雅黑" panose="020B0503020204020204" pitchFamily="34" charset="-122"/>
                <a:ea typeface="微软雅黑" panose="020B0503020204020204" pitchFamily="34" charset="-122"/>
              </a:rPr>
              <a:t>P</a:t>
            </a:r>
            <a:r>
              <a:rPr lang="zh-CN" altLang="en-US" sz="2000" b="1" dirty="0">
                <a:latin typeface="微软雅黑" panose="020B0503020204020204" pitchFamily="34" charset="-122"/>
                <a:ea typeface="微软雅黑" panose="020B0503020204020204" pitchFamily="34" charset="-122"/>
              </a:rPr>
              <a:t>区：正电荷的大本营</a:t>
            </a:r>
            <a:endParaRPr lang="en-US" altLang="zh-CN" sz="2000" b="1" dirty="0">
              <a:latin typeface="微软雅黑" panose="020B0503020204020204" pitchFamily="34" charset="-122"/>
              <a:ea typeface="微软雅黑" panose="020B0503020204020204" pitchFamily="34" charset="-122"/>
            </a:endParaRPr>
          </a:p>
          <a:p>
            <a:pPr lvl="2">
              <a:spcBef>
                <a:spcPts val="450"/>
              </a:spcBef>
            </a:pPr>
            <a:r>
              <a:rPr lang="zh-CN" altLang="en-US" sz="2000" b="1" dirty="0">
                <a:latin typeface="微软雅黑" panose="020B0503020204020204" pitchFamily="34" charset="-122"/>
                <a:ea typeface="微软雅黑" panose="020B0503020204020204" pitchFamily="34" charset="-122"/>
              </a:rPr>
              <a:t>负电荷（电子），少数派</a:t>
            </a:r>
            <a:endParaRPr lang="en-US" altLang="zh-CN" sz="2000" b="1" dirty="0">
              <a:latin typeface="微软雅黑" panose="020B0503020204020204" pitchFamily="34" charset="-122"/>
              <a:ea typeface="微软雅黑" panose="020B0503020204020204" pitchFamily="34" charset="-122"/>
            </a:endParaRPr>
          </a:p>
          <a:p>
            <a:pPr lvl="1">
              <a:spcBef>
                <a:spcPts val="450"/>
              </a:spcBef>
            </a:pPr>
            <a:r>
              <a:rPr lang="en-US" altLang="zh-CN" sz="2000" b="1" dirty="0">
                <a:latin typeface="微软雅黑" panose="020B0503020204020204" pitchFamily="34" charset="-122"/>
                <a:ea typeface="微软雅黑" panose="020B0503020204020204" pitchFamily="34" charset="-122"/>
              </a:rPr>
              <a:t>N</a:t>
            </a:r>
            <a:r>
              <a:rPr lang="zh-CN" altLang="en-US" sz="2000" b="1" dirty="0">
                <a:latin typeface="微软雅黑" panose="020B0503020204020204" pitchFamily="34" charset="-122"/>
                <a:ea typeface="微软雅黑" panose="020B0503020204020204" pitchFamily="34" charset="-122"/>
              </a:rPr>
              <a:t>区：负电荷的大本营</a:t>
            </a:r>
            <a:endParaRPr lang="en-US" altLang="zh-CN" sz="2000" b="1" dirty="0">
              <a:latin typeface="微软雅黑" panose="020B0503020204020204" pitchFamily="34" charset="-122"/>
              <a:ea typeface="微软雅黑" panose="020B0503020204020204" pitchFamily="34" charset="-122"/>
            </a:endParaRPr>
          </a:p>
          <a:p>
            <a:pPr lvl="2">
              <a:spcBef>
                <a:spcPts val="450"/>
              </a:spcBef>
            </a:pPr>
            <a:r>
              <a:rPr lang="zh-CN" altLang="en-US" sz="2000" b="1" dirty="0">
                <a:latin typeface="微软雅黑" panose="020B0503020204020204" pitchFamily="34" charset="-122"/>
                <a:ea typeface="微软雅黑" panose="020B0503020204020204" pitchFamily="34" charset="-122"/>
              </a:rPr>
              <a:t>正电荷（空穴），少数派</a:t>
            </a:r>
            <a:endParaRPr lang="en-US" altLang="zh-CN" sz="2000" b="1" dirty="0">
              <a:latin typeface="微软雅黑" panose="020B0503020204020204" pitchFamily="34" charset="-122"/>
              <a:ea typeface="微软雅黑" panose="020B0503020204020204" pitchFamily="34" charset="-122"/>
            </a:endParaRPr>
          </a:p>
          <a:p>
            <a:pPr lvl="1">
              <a:spcBef>
                <a:spcPts val="450"/>
              </a:spcBef>
            </a:pPr>
            <a:r>
              <a:rPr lang="zh-CN" altLang="en-US" sz="2000" b="1">
                <a:latin typeface="微软雅黑" panose="020B0503020204020204" pitchFamily="34" charset="-122"/>
                <a:ea typeface="微软雅黑" panose="020B0503020204020204" pitchFamily="34" charset="-122"/>
              </a:rPr>
              <a:t>光生少</a:t>
            </a:r>
            <a:r>
              <a:rPr lang="zh-CN" altLang="en-US" sz="2000" b="1" dirty="0">
                <a:latin typeface="微软雅黑" panose="020B0503020204020204" pitchFamily="34" charset="-122"/>
                <a:ea typeface="微软雅黑" panose="020B0503020204020204" pitchFamily="34" charset="-122"/>
              </a:rPr>
              <a:t>子：</a:t>
            </a:r>
            <a:endParaRPr lang="en-US" altLang="zh-CN" sz="2000" b="1" dirty="0">
              <a:latin typeface="微软雅黑" panose="020B0503020204020204" pitchFamily="34" charset="-122"/>
              <a:ea typeface="微软雅黑" panose="020B0503020204020204" pitchFamily="34" charset="-122"/>
            </a:endParaRPr>
          </a:p>
          <a:p>
            <a:pPr lvl="2">
              <a:spcBef>
                <a:spcPts val="450"/>
              </a:spcBef>
            </a:pPr>
            <a:r>
              <a:rPr lang="zh-CN" altLang="en-US" sz="2000" b="1" dirty="0">
                <a:latin typeface="微软雅黑" panose="020B0503020204020204" pitchFamily="34" charset="-122"/>
                <a:ea typeface="微软雅黑" panose="020B0503020204020204" pitchFamily="34" charset="-122"/>
              </a:rPr>
              <a:t>光子照射，产生新的少数派正、负电荷</a:t>
            </a:r>
            <a:endParaRPr lang="en-US" altLang="zh-CN" sz="2000" b="1" dirty="0">
              <a:latin typeface="微软雅黑" panose="020B0503020204020204" pitchFamily="34" charset="-122"/>
              <a:ea typeface="微软雅黑" panose="020B0503020204020204" pitchFamily="34" charset="-122"/>
            </a:endParaRPr>
          </a:p>
          <a:p>
            <a:pPr lvl="2">
              <a:spcBef>
                <a:spcPts val="450"/>
              </a:spcBef>
            </a:pPr>
            <a:r>
              <a:rPr lang="en-US" altLang="zh-CN" sz="2000" b="1" dirty="0">
                <a:latin typeface="微软雅黑" panose="020B0503020204020204" pitchFamily="34" charset="-122"/>
                <a:ea typeface="微软雅黑" panose="020B0503020204020204" pitchFamily="34" charset="-122"/>
              </a:rPr>
              <a:t>P</a:t>
            </a:r>
            <a:r>
              <a:rPr lang="zh-CN" altLang="en-US" sz="2000" b="1" dirty="0">
                <a:latin typeface="微软雅黑" panose="020B0503020204020204" pitchFamily="34" charset="-122"/>
                <a:ea typeface="微软雅黑" panose="020B0503020204020204" pitchFamily="34" charset="-122"/>
              </a:rPr>
              <a:t>区：负电荷（电子）</a:t>
            </a:r>
            <a:endParaRPr lang="en-US" altLang="zh-CN" sz="2000" b="1" dirty="0">
              <a:latin typeface="微软雅黑" panose="020B0503020204020204" pitchFamily="34" charset="-122"/>
              <a:ea typeface="微软雅黑" panose="020B0503020204020204" pitchFamily="34" charset="-122"/>
            </a:endParaRPr>
          </a:p>
          <a:p>
            <a:pPr lvl="2">
              <a:spcBef>
                <a:spcPts val="450"/>
              </a:spcBef>
            </a:pPr>
            <a:r>
              <a:rPr lang="en-US" altLang="zh-CN" sz="2000" b="1" dirty="0">
                <a:latin typeface="微软雅黑" panose="020B0503020204020204" pitchFamily="34" charset="-122"/>
                <a:ea typeface="微软雅黑" panose="020B0503020204020204" pitchFamily="34" charset="-122"/>
              </a:rPr>
              <a:t>N</a:t>
            </a:r>
            <a:r>
              <a:rPr lang="zh-CN" altLang="en-US" sz="2000" b="1" dirty="0">
                <a:latin typeface="微软雅黑" panose="020B0503020204020204" pitchFamily="34" charset="-122"/>
                <a:ea typeface="微软雅黑" panose="020B0503020204020204" pitchFamily="34" charset="-122"/>
              </a:rPr>
              <a:t>区：正电荷（空穴）</a:t>
            </a:r>
            <a:endParaRPr lang="en-US" altLang="zh-CN" sz="2000" b="1" dirty="0">
              <a:latin typeface="微软雅黑" panose="020B0503020204020204" pitchFamily="34" charset="-122"/>
              <a:ea typeface="微软雅黑" panose="020B0503020204020204" pitchFamily="34" charset="-122"/>
            </a:endParaRPr>
          </a:p>
          <a:p>
            <a:pPr lvl="1">
              <a:spcBef>
                <a:spcPts val="450"/>
              </a:spcBef>
            </a:pPr>
            <a:r>
              <a:rPr lang="en-US" altLang="zh-CN" sz="2000" b="1" dirty="0">
                <a:latin typeface="微软雅黑" panose="020B0503020204020204" pitchFamily="34" charset="-122"/>
                <a:ea typeface="微软雅黑" panose="020B0503020204020204" pitchFamily="34" charset="-122"/>
              </a:rPr>
              <a:t>P</a:t>
            </a:r>
            <a:r>
              <a:rPr lang="zh-CN" altLang="en-US" sz="2000" b="1" dirty="0">
                <a:latin typeface="微软雅黑" panose="020B0503020204020204" pitchFamily="34" charset="-122"/>
                <a:ea typeface="微软雅黑" panose="020B0503020204020204" pitchFamily="34" charset="-122"/>
              </a:rPr>
              <a:t>区和</a:t>
            </a:r>
            <a:r>
              <a:rPr lang="en-US" altLang="zh-CN" sz="2000" b="1" dirty="0">
                <a:latin typeface="微软雅黑" panose="020B0503020204020204" pitchFamily="34" charset="-122"/>
                <a:ea typeface="微软雅黑" panose="020B0503020204020204" pitchFamily="34" charset="-122"/>
              </a:rPr>
              <a:t>N</a:t>
            </a:r>
            <a:r>
              <a:rPr lang="zh-CN" altLang="en-US" sz="2000" b="1" dirty="0">
                <a:latin typeface="微软雅黑" panose="020B0503020204020204" pitchFamily="34" charset="-122"/>
                <a:ea typeface="微软雅黑" panose="020B0503020204020204" pitchFamily="34" charset="-122"/>
              </a:rPr>
              <a:t>区未接触时</a:t>
            </a:r>
            <a:endParaRPr lang="en-US" altLang="zh-CN" sz="2000" b="1" dirty="0">
              <a:latin typeface="微软雅黑" panose="020B0503020204020204" pitchFamily="34" charset="-122"/>
              <a:ea typeface="微软雅黑" panose="020B0503020204020204" pitchFamily="34" charset="-122"/>
            </a:endParaRPr>
          </a:p>
          <a:p>
            <a:pPr lvl="2">
              <a:spcBef>
                <a:spcPts val="450"/>
              </a:spcBef>
            </a:pPr>
            <a:r>
              <a:rPr lang="zh-CN" altLang="en-US" sz="2000" b="1" dirty="0">
                <a:latin typeface="微软雅黑" panose="020B0503020204020204" pitchFamily="34" charset="-122"/>
                <a:ea typeface="微软雅黑" panose="020B0503020204020204" pitchFamily="34" charset="-122"/>
              </a:rPr>
              <a:t>光生少子无路可逃，被重新复合</a:t>
            </a:r>
            <a:endParaRPr lang="zh-CN" altLang="en-US" b="1" dirty="0"/>
          </a:p>
        </p:txBody>
      </p:sp>
      <p:sp>
        <p:nvSpPr>
          <p:cNvPr id="4" name="灯片编号占位符 3">
            <a:extLst>
              <a:ext uri="{FF2B5EF4-FFF2-40B4-BE49-F238E27FC236}">
                <a16:creationId xmlns:a16="http://schemas.microsoft.com/office/drawing/2014/main" id="{DA501206-8CC0-4110-B3A4-E95DB0B17A2D}"/>
              </a:ext>
            </a:extLst>
          </p:cNvPr>
          <p:cNvSpPr>
            <a:spLocks noGrp="1"/>
          </p:cNvSpPr>
          <p:nvPr>
            <p:ph type="sldNum" sz="quarter" idx="12"/>
          </p:nvPr>
        </p:nvSpPr>
        <p:spPr/>
        <p:txBody>
          <a:bodyPr/>
          <a:lstStyle/>
          <a:p>
            <a:pPr defTabSz="685800" eaLnBrk="1" fontAlgn="auto" hangingPunct="1">
              <a:spcBef>
                <a:spcPts val="0"/>
              </a:spcBef>
              <a:spcAft>
                <a:spcPts val="0"/>
              </a:spcAft>
              <a:defRPr/>
            </a:pPr>
            <a:fld id="{02702CBC-2EB8-420F-B519-07465FAAC6EF}" type="slidenum">
              <a:rPr lang="en-US" altLang="zh-CN">
                <a:solidFill>
                  <a:prstClr val="black">
                    <a:tint val="75000"/>
                  </a:prstClr>
                </a:solidFill>
              </a:rPr>
              <a:pPr defTabSz="685800" eaLnBrk="1" fontAlgn="auto" hangingPunct="1">
                <a:spcBef>
                  <a:spcPts val="0"/>
                </a:spcBef>
                <a:spcAft>
                  <a:spcPts val="0"/>
                </a:spcAft>
                <a:defRPr/>
              </a:pPr>
              <a:t>35</a:t>
            </a:fld>
            <a:endParaRPr lang="en-US" altLang="zh-CN">
              <a:solidFill>
                <a:prstClr val="black">
                  <a:tint val="75000"/>
                </a:prstClr>
              </a:solidFill>
            </a:endParaRPr>
          </a:p>
        </p:txBody>
      </p:sp>
      <p:grpSp>
        <p:nvGrpSpPr>
          <p:cNvPr id="5" name="Group 4">
            <a:extLst>
              <a:ext uri="{FF2B5EF4-FFF2-40B4-BE49-F238E27FC236}">
                <a16:creationId xmlns:a16="http://schemas.microsoft.com/office/drawing/2014/main" id="{7AEECCD1-4D6A-4F3A-A55B-23608C4E291B}"/>
              </a:ext>
            </a:extLst>
          </p:cNvPr>
          <p:cNvGrpSpPr/>
          <p:nvPr/>
        </p:nvGrpSpPr>
        <p:grpSpPr>
          <a:xfrm>
            <a:off x="1043608" y="2276872"/>
            <a:ext cx="3286913" cy="2917774"/>
            <a:chOff x="1331641" y="2530590"/>
            <a:chExt cx="2422816" cy="2160000"/>
          </a:xfrm>
        </p:grpSpPr>
        <p:grpSp>
          <p:nvGrpSpPr>
            <p:cNvPr id="2" name="组合 1"/>
            <p:cNvGrpSpPr/>
            <p:nvPr/>
          </p:nvGrpSpPr>
          <p:grpSpPr>
            <a:xfrm>
              <a:off x="1331641" y="2800592"/>
              <a:ext cx="2417434" cy="840071"/>
              <a:chOff x="251520" y="2520000"/>
              <a:chExt cx="3223245" cy="1120094"/>
            </a:xfrm>
          </p:grpSpPr>
          <p:sp>
            <p:nvSpPr>
              <p:cNvPr id="110" name="矩形 109"/>
              <p:cNvSpPr/>
              <p:nvPr/>
            </p:nvSpPr>
            <p:spPr>
              <a:xfrm>
                <a:off x="251520" y="2520000"/>
                <a:ext cx="2520000" cy="1080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b="1" dirty="0">
                  <a:solidFill>
                    <a:prstClr val="black"/>
                  </a:solidFill>
                  <a:latin typeface="微软雅黑" panose="020B0503020204020204" pitchFamily="34" charset="-122"/>
                  <a:ea typeface="微软雅黑" panose="020B0503020204020204" pitchFamily="34" charset="-122"/>
                </a:endParaRPr>
              </a:p>
            </p:txBody>
          </p:sp>
          <p:sp>
            <p:nvSpPr>
              <p:cNvPr id="111" name="矩形 110"/>
              <p:cNvSpPr/>
              <p:nvPr/>
            </p:nvSpPr>
            <p:spPr>
              <a:xfrm>
                <a:off x="2748221" y="3239985"/>
                <a:ext cx="628805" cy="400109"/>
              </a:xfrm>
              <a:prstGeom prst="rect">
                <a:avLst/>
              </a:prstGeom>
            </p:spPr>
            <p:txBody>
              <a:bodyPr wrap="none">
                <a:spAutoFit/>
              </a:bodyPr>
              <a:lstStyle/>
              <a:p>
                <a:pPr algn="ctr" defTabSz="685800" eaLnBrk="1" fontAlgn="auto" hangingPunct="1">
                  <a:spcBef>
                    <a:spcPts val="0"/>
                  </a:spcBef>
                  <a:spcAft>
                    <a:spcPts val="0"/>
                  </a:spcAft>
                </a:pPr>
                <a:r>
                  <a:rPr lang="en-US" altLang="zh-CN" sz="135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zh-CN" altLang="en-US" sz="135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区</a:t>
                </a:r>
              </a:p>
            </p:txBody>
          </p:sp>
          <p:grpSp>
            <p:nvGrpSpPr>
              <p:cNvPr id="120" name="组合 119"/>
              <p:cNvGrpSpPr>
                <a:grpSpLocks noChangeAspect="1"/>
              </p:cNvGrpSpPr>
              <p:nvPr/>
            </p:nvGrpSpPr>
            <p:grpSpPr>
              <a:xfrm>
                <a:off x="3258765" y="3321000"/>
                <a:ext cx="216000" cy="216000"/>
                <a:chOff x="2555560" y="5544000"/>
                <a:chExt cx="576000" cy="576000"/>
              </a:xfrm>
              <a:solidFill>
                <a:schemeClr val="bg1"/>
              </a:solidFill>
            </p:grpSpPr>
            <p:sp>
              <p:nvSpPr>
                <p:cNvPr id="121" name="椭圆 120"/>
                <p:cNvSpPr>
                  <a:spLocks noChangeAspect="1"/>
                </p:cNvSpPr>
                <p:nvPr/>
              </p:nvSpPr>
              <p:spPr>
                <a:xfrm>
                  <a:off x="2555560" y="5544000"/>
                  <a:ext cx="576000" cy="576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122" name="直接连接符 121"/>
                <p:cNvCxnSpPr/>
                <p:nvPr/>
              </p:nvCxnSpPr>
              <p:spPr>
                <a:xfrm>
                  <a:off x="2628000" y="5832000"/>
                  <a:ext cx="4320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flipV="1">
                  <a:off x="2843560" y="5616000"/>
                  <a:ext cx="0" cy="4320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 name="组合 2"/>
            <p:cNvGrpSpPr/>
            <p:nvPr/>
          </p:nvGrpSpPr>
          <p:grpSpPr>
            <a:xfrm>
              <a:off x="1331641" y="3880590"/>
              <a:ext cx="2422816" cy="810000"/>
              <a:chOff x="251520" y="3960000"/>
              <a:chExt cx="3230421" cy="1080000"/>
            </a:xfrm>
          </p:grpSpPr>
          <p:sp>
            <p:nvSpPr>
              <p:cNvPr id="109" name="矩形 108"/>
              <p:cNvSpPr/>
              <p:nvPr/>
            </p:nvSpPr>
            <p:spPr>
              <a:xfrm>
                <a:off x="251520" y="3960000"/>
                <a:ext cx="2520000" cy="108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b="1" dirty="0">
                  <a:solidFill>
                    <a:prstClr val="black"/>
                  </a:solidFill>
                  <a:latin typeface="微软雅黑" panose="020B0503020204020204" pitchFamily="34" charset="-122"/>
                  <a:ea typeface="微软雅黑" panose="020B0503020204020204" pitchFamily="34" charset="-122"/>
                </a:endParaRPr>
              </a:p>
            </p:txBody>
          </p:sp>
          <p:sp>
            <p:nvSpPr>
              <p:cNvPr id="112" name="矩形 111"/>
              <p:cNvSpPr/>
              <p:nvPr/>
            </p:nvSpPr>
            <p:spPr>
              <a:xfrm>
                <a:off x="2720064" y="4356480"/>
                <a:ext cx="673689" cy="400109"/>
              </a:xfrm>
              <a:prstGeom prst="rect">
                <a:avLst/>
              </a:prstGeom>
            </p:spPr>
            <p:txBody>
              <a:bodyPr wrap="none">
                <a:spAutoFit/>
              </a:bodyPr>
              <a:lstStyle/>
              <a:p>
                <a:pPr algn="ctr" defTabSz="685800" eaLnBrk="1" fontAlgn="auto" hangingPunct="1">
                  <a:spcBef>
                    <a:spcPts val="0"/>
                  </a:spcBef>
                  <a:spcAft>
                    <a:spcPts val="0"/>
                  </a:spcAft>
                </a:pPr>
                <a:r>
                  <a:rPr lang="en-US" altLang="zh-CN" sz="135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en-US" sz="135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区</a:t>
                </a:r>
              </a:p>
            </p:txBody>
          </p:sp>
          <p:grpSp>
            <p:nvGrpSpPr>
              <p:cNvPr id="166" name="组合 165"/>
              <p:cNvGrpSpPr>
                <a:grpSpLocks noChangeAspect="1"/>
              </p:cNvGrpSpPr>
              <p:nvPr/>
            </p:nvGrpSpPr>
            <p:grpSpPr>
              <a:xfrm>
                <a:off x="3265941" y="4428797"/>
                <a:ext cx="216000" cy="216000"/>
                <a:chOff x="2555560" y="5544000"/>
                <a:chExt cx="576000" cy="576000"/>
              </a:xfrm>
            </p:grpSpPr>
            <p:sp>
              <p:nvSpPr>
                <p:cNvPr id="167" name="椭圆 166"/>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168" name="直接连接符 167"/>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69" name="直接箭头连接符 168"/>
            <p:cNvCxnSpPr/>
            <p:nvPr/>
          </p:nvCxnSpPr>
          <p:spPr>
            <a:xfrm>
              <a:off x="2141970" y="2530590"/>
              <a:ext cx="0" cy="57370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接箭头连接符 169"/>
            <p:cNvCxnSpPr/>
            <p:nvPr/>
          </p:nvCxnSpPr>
          <p:spPr>
            <a:xfrm>
              <a:off x="1871700" y="2530591"/>
              <a:ext cx="0" cy="184214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p:nvPr/>
          </p:nvCxnSpPr>
          <p:spPr>
            <a:xfrm>
              <a:off x="1601670" y="2530590"/>
              <a:ext cx="0" cy="73572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接箭头连接符 171"/>
            <p:cNvCxnSpPr/>
            <p:nvPr/>
          </p:nvCxnSpPr>
          <p:spPr>
            <a:xfrm>
              <a:off x="2412210" y="2530590"/>
              <a:ext cx="0" cy="17010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2681970" y="2530591"/>
              <a:ext cx="0" cy="77736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接箭头连接符 180"/>
            <p:cNvCxnSpPr/>
            <p:nvPr/>
          </p:nvCxnSpPr>
          <p:spPr>
            <a:xfrm>
              <a:off x="2951820" y="2530590"/>
              <a:ext cx="0" cy="17010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182" name="组合 181"/>
            <p:cNvGrpSpPr>
              <a:grpSpLocks noChangeAspect="1"/>
            </p:cNvGrpSpPr>
            <p:nvPr/>
          </p:nvGrpSpPr>
          <p:grpSpPr>
            <a:xfrm>
              <a:off x="1601682" y="3266316"/>
              <a:ext cx="108000" cy="108000"/>
              <a:chOff x="2555560" y="5544000"/>
              <a:chExt cx="576000" cy="576000"/>
            </a:xfrm>
          </p:grpSpPr>
          <p:sp>
            <p:nvSpPr>
              <p:cNvPr id="183" name="椭圆 182"/>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184" name="直接连接符 183"/>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2843560" y="5616000"/>
                <a:ext cx="0" cy="43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6" name="组合 185"/>
            <p:cNvGrpSpPr>
              <a:grpSpLocks noChangeAspect="1"/>
            </p:cNvGrpSpPr>
            <p:nvPr/>
          </p:nvGrpSpPr>
          <p:grpSpPr>
            <a:xfrm>
              <a:off x="1468733" y="3270584"/>
              <a:ext cx="108000" cy="108000"/>
              <a:chOff x="2555560" y="5544000"/>
              <a:chExt cx="576000" cy="576000"/>
            </a:xfrm>
          </p:grpSpPr>
          <p:sp>
            <p:nvSpPr>
              <p:cNvPr id="187" name="椭圆 186"/>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188" name="直接连接符 187"/>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组合 188"/>
            <p:cNvGrpSpPr>
              <a:grpSpLocks noChangeAspect="1"/>
            </p:cNvGrpSpPr>
            <p:nvPr/>
          </p:nvGrpSpPr>
          <p:grpSpPr>
            <a:xfrm>
              <a:off x="2165654" y="3104298"/>
              <a:ext cx="108000" cy="108000"/>
              <a:chOff x="2555560" y="5544000"/>
              <a:chExt cx="576000" cy="576000"/>
            </a:xfrm>
          </p:grpSpPr>
          <p:sp>
            <p:nvSpPr>
              <p:cNvPr id="190" name="椭圆 189"/>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191" name="直接连接符 190"/>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flipV="1">
                <a:off x="2843560" y="5616000"/>
                <a:ext cx="0" cy="43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3" name="组合 192"/>
            <p:cNvGrpSpPr>
              <a:grpSpLocks noChangeAspect="1"/>
            </p:cNvGrpSpPr>
            <p:nvPr/>
          </p:nvGrpSpPr>
          <p:grpSpPr>
            <a:xfrm>
              <a:off x="2032704" y="3108566"/>
              <a:ext cx="108000" cy="108000"/>
              <a:chOff x="2555560" y="5544000"/>
              <a:chExt cx="576000" cy="576000"/>
            </a:xfrm>
          </p:grpSpPr>
          <p:sp>
            <p:nvSpPr>
              <p:cNvPr id="194" name="椭圆 193"/>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195" name="直接连接符 194"/>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6" name="组合 195"/>
            <p:cNvGrpSpPr>
              <a:grpSpLocks noChangeAspect="1"/>
            </p:cNvGrpSpPr>
            <p:nvPr/>
          </p:nvGrpSpPr>
          <p:grpSpPr>
            <a:xfrm>
              <a:off x="2704300" y="3318213"/>
              <a:ext cx="108000" cy="108000"/>
              <a:chOff x="2555560" y="5544000"/>
              <a:chExt cx="576000" cy="576000"/>
            </a:xfrm>
          </p:grpSpPr>
          <p:sp>
            <p:nvSpPr>
              <p:cNvPr id="197" name="椭圆 196"/>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198" name="直接连接符 197"/>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flipV="1">
                <a:off x="2843560" y="5616000"/>
                <a:ext cx="0" cy="43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0" name="组合 199"/>
            <p:cNvGrpSpPr>
              <a:grpSpLocks noChangeAspect="1"/>
            </p:cNvGrpSpPr>
            <p:nvPr/>
          </p:nvGrpSpPr>
          <p:grpSpPr>
            <a:xfrm>
              <a:off x="2571350" y="3322481"/>
              <a:ext cx="108000" cy="108000"/>
              <a:chOff x="2555560" y="5544000"/>
              <a:chExt cx="576000" cy="576000"/>
            </a:xfrm>
          </p:grpSpPr>
          <p:sp>
            <p:nvSpPr>
              <p:cNvPr id="205" name="椭圆 204"/>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206" name="直接连接符 205"/>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0" name="组合 209"/>
            <p:cNvGrpSpPr>
              <a:grpSpLocks noChangeAspect="1"/>
            </p:cNvGrpSpPr>
            <p:nvPr/>
          </p:nvGrpSpPr>
          <p:grpSpPr>
            <a:xfrm>
              <a:off x="1898970" y="4384098"/>
              <a:ext cx="108000" cy="108000"/>
              <a:chOff x="2555560" y="5544000"/>
              <a:chExt cx="576000" cy="576000"/>
            </a:xfrm>
          </p:grpSpPr>
          <p:sp>
            <p:nvSpPr>
              <p:cNvPr id="211" name="椭圆 210"/>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212" name="直接连接符 211"/>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flipV="1">
                <a:off x="2843560" y="5616000"/>
                <a:ext cx="0" cy="43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4" name="组合 213"/>
            <p:cNvGrpSpPr>
              <a:grpSpLocks noChangeAspect="1"/>
            </p:cNvGrpSpPr>
            <p:nvPr/>
          </p:nvGrpSpPr>
          <p:grpSpPr>
            <a:xfrm>
              <a:off x="1766021" y="4388366"/>
              <a:ext cx="108000" cy="108000"/>
              <a:chOff x="2555560" y="5544000"/>
              <a:chExt cx="576000" cy="576000"/>
            </a:xfrm>
          </p:grpSpPr>
          <p:sp>
            <p:nvSpPr>
              <p:cNvPr id="215" name="椭圆 214"/>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216" name="直接连接符 215"/>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7" name="组合 216"/>
            <p:cNvGrpSpPr>
              <a:grpSpLocks noChangeAspect="1"/>
            </p:cNvGrpSpPr>
            <p:nvPr/>
          </p:nvGrpSpPr>
          <p:grpSpPr>
            <a:xfrm>
              <a:off x="2431830" y="4292430"/>
              <a:ext cx="108000" cy="108000"/>
              <a:chOff x="2555560" y="5544000"/>
              <a:chExt cx="576000" cy="576000"/>
            </a:xfrm>
          </p:grpSpPr>
          <p:sp>
            <p:nvSpPr>
              <p:cNvPr id="218" name="椭圆 217"/>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219" name="直接连接符 218"/>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flipV="1">
                <a:off x="2843560" y="5616000"/>
                <a:ext cx="0" cy="43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1" name="组合 220"/>
            <p:cNvGrpSpPr>
              <a:grpSpLocks noChangeAspect="1"/>
            </p:cNvGrpSpPr>
            <p:nvPr/>
          </p:nvGrpSpPr>
          <p:grpSpPr>
            <a:xfrm>
              <a:off x="2298881" y="4296698"/>
              <a:ext cx="108000" cy="108000"/>
              <a:chOff x="2555560" y="5544000"/>
              <a:chExt cx="576000" cy="576000"/>
            </a:xfrm>
          </p:grpSpPr>
          <p:sp>
            <p:nvSpPr>
              <p:cNvPr id="222" name="椭圆 221"/>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223" name="直接连接符 222"/>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4" name="组合 223"/>
            <p:cNvGrpSpPr>
              <a:grpSpLocks noChangeAspect="1"/>
            </p:cNvGrpSpPr>
            <p:nvPr/>
          </p:nvGrpSpPr>
          <p:grpSpPr>
            <a:xfrm>
              <a:off x="2991653" y="4273129"/>
              <a:ext cx="108000" cy="108000"/>
              <a:chOff x="2555560" y="5544000"/>
              <a:chExt cx="576000" cy="576000"/>
            </a:xfrm>
          </p:grpSpPr>
          <p:sp>
            <p:nvSpPr>
              <p:cNvPr id="225" name="椭圆 224"/>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226" name="直接连接符 225"/>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flipV="1">
                <a:off x="2843560" y="5616000"/>
                <a:ext cx="0" cy="43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8" name="组合 227"/>
            <p:cNvGrpSpPr>
              <a:grpSpLocks noChangeAspect="1"/>
            </p:cNvGrpSpPr>
            <p:nvPr/>
          </p:nvGrpSpPr>
          <p:grpSpPr>
            <a:xfrm>
              <a:off x="2858703" y="4277396"/>
              <a:ext cx="108000" cy="108000"/>
              <a:chOff x="2555560" y="5544000"/>
              <a:chExt cx="576000" cy="576000"/>
            </a:xfrm>
          </p:grpSpPr>
          <p:sp>
            <p:nvSpPr>
              <p:cNvPr id="229" name="椭圆 228"/>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230" name="直接连接符 229"/>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8631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4423637" y="1417639"/>
            <a:ext cx="3802763" cy="4938698"/>
          </a:xfrm>
        </p:spPr>
        <p:txBody>
          <a:bodyPr>
            <a:noAutofit/>
          </a:bodyPr>
          <a:lstStyle/>
          <a:p>
            <a:pPr lvl="1">
              <a:spcBef>
                <a:spcPts val="450"/>
              </a:spcBef>
            </a:pPr>
            <a:r>
              <a:rPr lang="en-US" altLang="zh-CN" sz="1800" b="1" dirty="0">
                <a:latin typeface="微软雅黑" panose="020B0503020204020204" pitchFamily="34" charset="-122"/>
                <a:ea typeface="微软雅黑" panose="020B0503020204020204" pitchFamily="34" charset="-122"/>
              </a:rPr>
              <a:t>PN</a:t>
            </a:r>
            <a:r>
              <a:rPr lang="zh-CN" altLang="en-US" sz="1800" b="1" dirty="0">
                <a:latin typeface="微软雅黑" panose="020B0503020204020204" pitchFamily="34" charset="-122"/>
                <a:ea typeface="微软雅黑" panose="020B0503020204020204" pitchFamily="34" charset="-122"/>
              </a:rPr>
              <a:t>结：</a:t>
            </a:r>
            <a:r>
              <a:rPr lang="en-US" altLang="zh-CN" sz="1800" b="1" dirty="0">
                <a:latin typeface="微软雅黑" panose="020B0503020204020204" pitchFamily="34" charset="-122"/>
                <a:ea typeface="微软雅黑" panose="020B0503020204020204" pitchFamily="34" charset="-122"/>
              </a:rPr>
              <a:t>P</a:t>
            </a: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N</a:t>
            </a:r>
            <a:r>
              <a:rPr lang="zh-CN" altLang="en-US" sz="1800" b="1" dirty="0">
                <a:latin typeface="微软雅黑" panose="020B0503020204020204" pitchFamily="34" charset="-122"/>
                <a:ea typeface="微软雅黑" panose="020B0503020204020204" pitchFamily="34" charset="-122"/>
              </a:rPr>
              <a:t>接触形成的正负电荷相互渗透的区域，形成从</a:t>
            </a:r>
            <a:r>
              <a:rPr lang="en-US" altLang="zh-CN" sz="1800" b="1" dirty="0">
                <a:latin typeface="微软雅黑" panose="020B0503020204020204" pitchFamily="34" charset="-122"/>
                <a:ea typeface="微软雅黑" panose="020B0503020204020204" pitchFamily="34" charset="-122"/>
              </a:rPr>
              <a:t>N</a:t>
            </a:r>
            <a:r>
              <a:rPr lang="zh-CN" altLang="en-US" sz="1800" b="1" dirty="0">
                <a:latin typeface="微软雅黑" panose="020B0503020204020204" pitchFamily="34" charset="-122"/>
                <a:ea typeface="微软雅黑" panose="020B0503020204020204" pitchFamily="34" charset="-122"/>
              </a:rPr>
              <a:t>区指向</a:t>
            </a:r>
            <a:r>
              <a:rPr lang="en-US" altLang="zh-CN" sz="1800" b="1" dirty="0">
                <a:latin typeface="微软雅黑" panose="020B0503020204020204" pitchFamily="34" charset="-122"/>
                <a:ea typeface="微软雅黑" panose="020B0503020204020204" pitchFamily="34" charset="-122"/>
              </a:rPr>
              <a:t>P</a:t>
            </a:r>
            <a:r>
              <a:rPr lang="zh-CN" altLang="en-US" sz="1800" b="1" dirty="0">
                <a:latin typeface="微软雅黑" panose="020B0503020204020204" pitchFamily="34" charset="-122"/>
                <a:ea typeface="微软雅黑" panose="020B0503020204020204" pitchFamily="34" charset="-122"/>
              </a:rPr>
              <a:t>区的</a:t>
            </a:r>
            <a:r>
              <a:rPr lang="zh-CN" altLang="en-US" sz="1800" b="1" dirty="0">
                <a:solidFill>
                  <a:srgbClr val="00C000"/>
                </a:solidFill>
                <a:latin typeface="微软雅黑" panose="020B0503020204020204" pitchFamily="34" charset="-122"/>
                <a:ea typeface="微软雅黑" panose="020B0503020204020204" pitchFamily="34" charset="-122"/>
              </a:rPr>
              <a:t>内建电场</a:t>
            </a:r>
          </a:p>
          <a:p>
            <a:pPr lvl="1">
              <a:spcBef>
                <a:spcPts val="450"/>
              </a:spcBef>
            </a:pPr>
            <a:r>
              <a:rPr lang="zh-CN" altLang="en-US" sz="1800" b="1" dirty="0">
                <a:latin typeface="微软雅黑" panose="020B0503020204020204" pitchFamily="34" charset="-122"/>
                <a:ea typeface="微软雅黑" panose="020B0503020204020204" pitchFamily="34" charset="-122"/>
              </a:rPr>
              <a:t>光生少子：</a:t>
            </a:r>
            <a:endParaRPr lang="en-US" altLang="zh-CN" sz="1800" b="1" dirty="0">
              <a:latin typeface="微软雅黑" panose="020B0503020204020204" pitchFamily="34" charset="-122"/>
              <a:ea typeface="微软雅黑" panose="020B0503020204020204" pitchFamily="34" charset="-122"/>
            </a:endParaRPr>
          </a:p>
          <a:p>
            <a:pPr lvl="2">
              <a:spcBef>
                <a:spcPts val="450"/>
              </a:spcBef>
            </a:pPr>
            <a:r>
              <a:rPr lang="en-US" altLang="zh-CN" sz="1800" b="1" dirty="0">
                <a:latin typeface="微软雅黑" panose="020B0503020204020204" pitchFamily="34" charset="-122"/>
                <a:ea typeface="微软雅黑" panose="020B0503020204020204" pitchFamily="34" charset="-122"/>
              </a:rPr>
              <a:t>P</a:t>
            </a:r>
            <a:r>
              <a:rPr lang="zh-CN" altLang="en-US" sz="1800" b="1" dirty="0">
                <a:latin typeface="微软雅黑" panose="020B0503020204020204" pitchFamily="34" charset="-122"/>
                <a:ea typeface="微软雅黑" panose="020B0503020204020204" pitchFamily="34" charset="-122"/>
              </a:rPr>
              <a:t>区：负电荷</a:t>
            </a:r>
            <a:endParaRPr lang="en-US" altLang="zh-CN" sz="1800" b="1" dirty="0">
              <a:latin typeface="微软雅黑" panose="020B0503020204020204" pitchFamily="34" charset="-122"/>
              <a:ea typeface="微软雅黑" panose="020B0503020204020204" pitchFamily="34" charset="-122"/>
            </a:endParaRPr>
          </a:p>
          <a:p>
            <a:pPr lvl="2">
              <a:spcBef>
                <a:spcPts val="450"/>
              </a:spcBef>
            </a:pPr>
            <a:r>
              <a:rPr lang="en-US" altLang="zh-CN" sz="1800" b="1" dirty="0">
                <a:latin typeface="微软雅黑" panose="020B0503020204020204" pitchFamily="34" charset="-122"/>
                <a:ea typeface="微软雅黑" panose="020B0503020204020204" pitchFamily="34" charset="-122"/>
              </a:rPr>
              <a:t>N</a:t>
            </a:r>
            <a:r>
              <a:rPr lang="zh-CN" altLang="en-US" sz="1800" b="1" dirty="0">
                <a:latin typeface="微软雅黑" panose="020B0503020204020204" pitchFamily="34" charset="-122"/>
                <a:ea typeface="微软雅黑" panose="020B0503020204020204" pitchFamily="34" charset="-122"/>
              </a:rPr>
              <a:t>区：正电荷</a:t>
            </a:r>
            <a:endParaRPr lang="en-US" altLang="zh-CN" sz="1800" b="1" dirty="0">
              <a:latin typeface="微软雅黑" panose="020B0503020204020204" pitchFamily="34" charset="-122"/>
              <a:ea typeface="微软雅黑" panose="020B0503020204020204" pitchFamily="34" charset="-122"/>
            </a:endParaRPr>
          </a:p>
          <a:p>
            <a:pPr lvl="1">
              <a:spcBef>
                <a:spcPts val="450"/>
              </a:spcBef>
            </a:pPr>
            <a:r>
              <a:rPr lang="zh-CN" altLang="en-US" sz="1800" b="1" dirty="0">
                <a:latin typeface="微软雅黑" panose="020B0503020204020204" pitchFamily="34" charset="-122"/>
                <a:ea typeface="微软雅黑" panose="020B0503020204020204" pitchFamily="34" charset="-122"/>
              </a:rPr>
              <a:t>少子发生扩散</a:t>
            </a:r>
          </a:p>
          <a:p>
            <a:pPr lvl="1">
              <a:spcBef>
                <a:spcPts val="450"/>
              </a:spcBef>
            </a:pPr>
            <a:r>
              <a:rPr lang="zh-CN" altLang="en-US" sz="1800" b="1" dirty="0">
                <a:latin typeface="微软雅黑" panose="020B0503020204020204" pitchFamily="34" charset="-122"/>
                <a:ea typeface="微软雅黑" panose="020B0503020204020204" pitchFamily="34" charset="-122"/>
              </a:rPr>
              <a:t>扩散到</a:t>
            </a:r>
            <a:r>
              <a:rPr lang="en-US" altLang="zh-CN" sz="1800" b="1" dirty="0">
                <a:latin typeface="微软雅黑" panose="020B0503020204020204" pitchFamily="34" charset="-122"/>
                <a:ea typeface="微软雅黑" panose="020B0503020204020204" pitchFamily="34" charset="-122"/>
              </a:rPr>
              <a:t>PN</a:t>
            </a:r>
            <a:r>
              <a:rPr lang="zh-CN" altLang="en-US" sz="1800" b="1" dirty="0">
                <a:latin typeface="微软雅黑" panose="020B0503020204020204" pitchFamily="34" charset="-122"/>
                <a:ea typeface="微软雅黑" panose="020B0503020204020204" pitchFamily="34" charset="-122"/>
              </a:rPr>
              <a:t>结的电荷在内建电场发生定向漂移：</a:t>
            </a:r>
            <a:endParaRPr lang="en-US" altLang="zh-CN" sz="1800" b="1" dirty="0">
              <a:latin typeface="微软雅黑" panose="020B0503020204020204" pitchFamily="34" charset="-122"/>
              <a:ea typeface="微软雅黑" panose="020B0503020204020204" pitchFamily="34" charset="-122"/>
            </a:endParaRPr>
          </a:p>
          <a:p>
            <a:pPr lvl="2">
              <a:spcBef>
                <a:spcPts val="450"/>
              </a:spcBef>
            </a:pPr>
            <a:r>
              <a:rPr lang="zh-CN" altLang="en-US" sz="1800" b="1" dirty="0">
                <a:latin typeface="微软雅黑" panose="020B0503020204020204" pitchFamily="34" charset="-122"/>
                <a:ea typeface="微软雅黑" panose="020B0503020204020204" pitchFamily="34" charset="-122"/>
              </a:rPr>
              <a:t>负电荷朝</a:t>
            </a:r>
            <a:r>
              <a:rPr lang="en-US" altLang="zh-CN" sz="1800" b="1" dirty="0">
                <a:latin typeface="微软雅黑" panose="020B0503020204020204" pitchFamily="34" charset="-122"/>
                <a:ea typeface="微软雅黑" panose="020B0503020204020204" pitchFamily="34" charset="-122"/>
              </a:rPr>
              <a:t>N</a:t>
            </a:r>
            <a:r>
              <a:rPr lang="zh-CN" altLang="en-US" sz="1800" b="1" dirty="0">
                <a:latin typeface="微软雅黑" panose="020B0503020204020204" pitchFamily="34" charset="-122"/>
                <a:ea typeface="微软雅黑" panose="020B0503020204020204" pitchFamily="34" charset="-122"/>
              </a:rPr>
              <a:t>区</a:t>
            </a:r>
            <a:endParaRPr lang="en-US" altLang="zh-CN" sz="1800" b="1" dirty="0">
              <a:latin typeface="微软雅黑" panose="020B0503020204020204" pitchFamily="34" charset="-122"/>
              <a:ea typeface="微软雅黑" panose="020B0503020204020204" pitchFamily="34" charset="-122"/>
            </a:endParaRPr>
          </a:p>
          <a:p>
            <a:pPr lvl="2">
              <a:spcBef>
                <a:spcPts val="450"/>
              </a:spcBef>
            </a:pPr>
            <a:r>
              <a:rPr lang="zh-CN" altLang="en-US" sz="1800" b="1" dirty="0">
                <a:latin typeface="微软雅黑" panose="020B0503020204020204" pitchFamily="34" charset="-122"/>
                <a:ea typeface="微软雅黑" panose="020B0503020204020204" pitchFamily="34" charset="-122"/>
              </a:rPr>
              <a:t>正电荷朝</a:t>
            </a:r>
            <a:r>
              <a:rPr lang="en-US" altLang="zh-CN" sz="1800" b="1" dirty="0">
                <a:latin typeface="微软雅黑" panose="020B0503020204020204" pitchFamily="34" charset="-122"/>
                <a:ea typeface="微软雅黑" panose="020B0503020204020204" pitchFamily="34" charset="-122"/>
              </a:rPr>
              <a:t>P</a:t>
            </a:r>
            <a:r>
              <a:rPr lang="zh-CN" altLang="en-US" sz="1800" b="1" dirty="0">
                <a:latin typeface="微软雅黑" panose="020B0503020204020204" pitchFamily="34" charset="-122"/>
                <a:ea typeface="微软雅黑" panose="020B0503020204020204" pitchFamily="34" charset="-122"/>
              </a:rPr>
              <a:t>区</a:t>
            </a:r>
          </a:p>
          <a:p>
            <a:pPr lvl="1">
              <a:spcBef>
                <a:spcPts val="450"/>
              </a:spcBef>
            </a:pPr>
            <a:r>
              <a:rPr lang="zh-CN" altLang="en-US" sz="1800" b="1" dirty="0">
                <a:latin typeface="微软雅黑" panose="020B0503020204020204" pitchFamily="34" charset="-122"/>
                <a:ea typeface="微软雅黑" panose="020B0503020204020204" pitchFamily="34" charset="-122"/>
              </a:rPr>
              <a:t>获得附加电荷</a:t>
            </a:r>
            <a:endParaRPr lang="en-US" altLang="zh-CN" sz="1800" b="1" dirty="0">
              <a:latin typeface="微软雅黑" panose="020B0503020204020204" pitchFamily="34" charset="-122"/>
              <a:ea typeface="微软雅黑" panose="020B0503020204020204" pitchFamily="34" charset="-122"/>
            </a:endParaRPr>
          </a:p>
          <a:p>
            <a:pPr lvl="2">
              <a:spcBef>
                <a:spcPts val="450"/>
              </a:spcBef>
            </a:pPr>
            <a:r>
              <a:rPr lang="en-US" altLang="zh-CN" sz="1800" b="1" dirty="0">
                <a:latin typeface="微软雅黑" panose="020B0503020204020204" pitchFamily="34" charset="-122"/>
                <a:ea typeface="微软雅黑" panose="020B0503020204020204" pitchFamily="34" charset="-122"/>
              </a:rPr>
              <a:t>P</a:t>
            </a:r>
            <a:r>
              <a:rPr lang="zh-CN" altLang="en-US" sz="1800" b="1" dirty="0">
                <a:latin typeface="微软雅黑" panose="020B0503020204020204" pitchFamily="34" charset="-122"/>
                <a:ea typeface="微软雅黑" panose="020B0503020204020204" pitchFamily="34" charset="-122"/>
              </a:rPr>
              <a:t>区附加正电荷</a:t>
            </a:r>
            <a:endParaRPr lang="en-US" altLang="zh-CN" sz="1800" b="1" dirty="0">
              <a:latin typeface="微软雅黑" panose="020B0503020204020204" pitchFamily="34" charset="-122"/>
              <a:ea typeface="微软雅黑" panose="020B0503020204020204" pitchFamily="34" charset="-122"/>
            </a:endParaRPr>
          </a:p>
          <a:p>
            <a:pPr lvl="2">
              <a:spcBef>
                <a:spcPts val="450"/>
              </a:spcBef>
            </a:pPr>
            <a:r>
              <a:rPr lang="en-US" altLang="zh-CN" sz="1800" b="1" dirty="0">
                <a:latin typeface="微软雅黑" panose="020B0503020204020204" pitchFamily="34" charset="-122"/>
                <a:ea typeface="微软雅黑" panose="020B0503020204020204" pitchFamily="34" charset="-122"/>
              </a:rPr>
              <a:t>N</a:t>
            </a:r>
            <a:r>
              <a:rPr lang="zh-CN" altLang="en-US" sz="1800" b="1" dirty="0">
                <a:latin typeface="微软雅黑" panose="020B0503020204020204" pitchFamily="34" charset="-122"/>
                <a:ea typeface="微软雅黑" panose="020B0503020204020204" pitchFamily="34" charset="-122"/>
              </a:rPr>
              <a:t>区附加负电荷</a:t>
            </a:r>
            <a:endParaRPr lang="en-US" altLang="zh-CN" sz="1800" b="1" dirty="0">
              <a:latin typeface="微软雅黑" panose="020B0503020204020204" pitchFamily="34" charset="-122"/>
              <a:ea typeface="微软雅黑" panose="020B0503020204020204" pitchFamily="34" charset="-122"/>
            </a:endParaRPr>
          </a:p>
          <a:p>
            <a:pPr marL="685800" lvl="2" indent="0">
              <a:spcBef>
                <a:spcPts val="450"/>
              </a:spcBef>
              <a:buNone/>
            </a:pPr>
            <a:r>
              <a:rPr lang="en-US" altLang="zh-CN" sz="1800" b="1"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1800" b="1" dirty="0">
                <a:latin typeface="微软雅黑" panose="020B0503020204020204" pitchFamily="34" charset="-122"/>
                <a:ea typeface="微软雅黑" panose="020B0503020204020204" pitchFamily="34" charset="-122"/>
              </a:rPr>
              <a:t>产生一个光生电动势</a:t>
            </a:r>
            <a:endParaRPr lang="en-US" altLang="zh-CN" sz="1800" b="1" dirty="0">
              <a:latin typeface="微软雅黑" panose="020B0503020204020204" pitchFamily="34" charset="-122"/>
              <a:ea typeface="微软雅黑" panose="020B0503020204020204" pitchFamily="34" charset="-122"/>
            </a:endParaRPr>
          </a:p>
          <a:p>
            <a:endParaRPr lang="zh-CN" altLang="en-US" sz="1800" b="1" dirty="0">
              <a:latin typeface="微软雅黑" panose="020B0503020204020204" pitchFamily="34" charset="-122"/>
              <a:ea typeface="微软雅黑" panose="020B0503020204020204" pitchFamily="34" charset="-122"/>
            </a:endParaRPr>
          </a:p>
        </p:txBody>
      </p:sp>
      <p:grpSp>
        <p:nvGrpSpPr>
          <p:cNvPr id="118" name="Group 117">
            <a:extLst>
              <a:ext uri="{FF2B5EF4-FFF2-40B4-BE49-F238E27FC236}">
                <a16:creationId xmlns:a16="http://schemas.microsoft.com/office/drawing/2014/main" id="{CF85439B-9C6C-4419-9F46-08546A728EC6}"/>
              </a:ext>
            </a:extLst>
          </p:cNvPr>
          <p:cNvGrpSpPr/>
          <p:nvPr/>
        </p:nvGrpSpPr>
        <p:grpSpPr>
          <a:xfrm>
            <a:off x="827584" y="1988841"/>
            <a:ext cx="3610925" cy="3465322"/>
            <a:chOff x="1331641" y="2602435"/>
            <a:chExt cx="3106868" cy="2851727"/>
          </a:xfrm>
        </p:grpSpPr>
        <p:cxnSp>
          <p:nvCxnSpPr>
            <p:cNvPr id="146" name="直接连接符 145"/>
            <p:cNvCxnSpPr/>
            <p:nvPr/>
          </p:nvCxnSpPr>
          <p:spPr>
            <a:xfrm flipV="1">
              <a:off x="4058204" y="2602435"/>
              <a:ext cx="0" cy="2849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331641" y="3017250"/>
              <a:ext cx="2417434" cy="810000"/>
              <a:chOff x="251520" y="2520000"/>
              <a:chExt cx="3223245" cy="1080000"/>
            </a:xfrm>
          </p:grpSpPr>
          <p:sp>
            <p:nvSpPr>
              <p:cNvPr id="6" name="矩形 5"/>
              <p:cNvSpPr/>
              <p:nvPr/>
            </p:nvSpPr>
            <p:spPr>
              <a:xfrm>
                <a:off x="251520" y="2520000"/>
                <a:ext cx="2520000" cy="1080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b="1" dirty="0">
                  <a:solidFill>
                    <a:prstClr val="black"/>
                  </a:solidFill>
                  <a:latin typeface="微软雅黑" panose="020B0503020204020204" pitchFamily="34" charset="-122"/>
                  <a:ea typeface="微软雅黑" panose="020B0503020204020204" pitchFamily="34" charset="-122"/>
                </a:endParaRPr>
              </a:p>
            </p:txBody>
          </p:sp>
          <p:sp>
            <p:nvSpPr>
              <p:cNvPr id="7" name="矩形 6"/>
              <p:cNvSpPr/>
              <p:nvPr/>
            </p:nvSpPr>
            <p:spPr>
              <a:xfrm>
                <a:off x="2748222" y="2843684"/>
                <a:ext cx="628805" cy="400109"/>
              </a:xfrm>
              <a:prstGeom prst="rect">
                <a:avLst/>
              </a:prstGeom>
            </p:spPr>
            <p:txBody>
              <a:bodyPr wrap="none">
                <a:spAutoFit/>
              </a:bodyPr>
              <a:lstStyle/>
              <a:p>
                <a:pPr algn="ctr" defTabSz="685800" eaLnBrk="1" fontAlgn="auto" hangingPunct="1">
                  <a:spcBef>
                    <a:spcPts val="0"/>
                  </a:spcBef>
                  <a:spcAft>
                    <a:spcPts val="0"/>
                  </a:spcAft>
                </a:pPr>
                <a:r>
                  <a:rPr lang="en-US" altLang="zh-CN" sz="1350" b="1" dirty="0">
                    <a:solidFill>
                      <a:prstClr val="black"/>
                    </a:solidFill>
                    <a:latin typeface="微软雅黑" panose="020B0503020204020204" pitchFamily="34" charset="-122"/>
                    <a:ea typeface="微软雅黑" panose="020B0503020204020204" pitchFamily="34" charset="-122"/>
                  </a:rPr>
                  <a:t>P</a:t>
                </a:r>
                <a:r>
                  <a:rPr lang="zh-CN" altLang="en-US" sz="1350" b="1" dirty="0">
                    <a:solidFill>
                      <a:prstClr val="black"/>
                    </a:solidFill>
                    <a:latin typeface="微软雅黑" panose="020B0503020204020204" pitchFamily="34" charset="-122"/>
                    <a:ea typeface="微软雅黑" panose="020B0503020204020204" pitchFamily="34" charset="-122"/>
                  </a:rPr>
                  <a:t>区</a:t>
                </a:r>
              </a:p>
            </p:txBody>
          </p:sp>
          <p:grpSp>
            <p:nvGrpSpPr>
              <p:cNvPr id="8" name="组合 7"/>
              <p:cNvGrpSpPr>
                <a:grpSpLocks noChangeAspect="1"/>
              </p:cNvGrpSpPr>
              <p:nvPr/>
            </p:nvGrpSpPr>
            <p:grpSpPr>
              <a:xfrm>
                <a:off x="3258765" y="2924698"/>
                <a:ext cx="216000" cy="216000"/>
                <a:chOff x="2555560" y="4487195"/>
                <a:chExt cx="576000" cy="575999"/>
              </a:xfrm>
              <a:solidFill>
                <a:schemeClr val="bg1"/>
              </a:solidFill>
            </p:grpSpPr>
            <p:sp>
              <p:nvSpPr>
                <p:cNvPr id="9" name="椭圆 8"/>
                <p:cNvSpPr>
                  <a:spLocks noChangeAspect="1"/>
                </p:cNvSpPr>
                <p:nvPr/>
              </p:nvSpPr>
              <p:spPr>
                <a:xfrm>
                  <a:off x="2555560" y="4487195"/>
                  <a:ext cx="576000" cy="57599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2628000" y="4775203"/>
                  <a:ext cx="4320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2843560" y="4559206"/>
                  <a:ext cx="0" cy="431999"/>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 name="组合 11"/>
            <p:cNvGrpSpPr/>
            <p:nvPr/>
          </p:nvGrpSpPr>
          <p:grpSpPr>
            <a:xfrm>
              <a:off x="1331641" y="3827250"/>
              <a:ext cx="2422816" cy="1080000"/>
              <a:chOff x="251520" y="3960000"/>
              <a:chExt cx="3230421" cy="1440000"/>
            </a:xfrm>
          </p:grpSpPr>
          <p:sp>
            <p:nvSpPr>
              <p:cNvPr id="13" name="矩形 12"/>
              <p:cNvSpPr/>
              <p:nvPr/>
            </p:nvSpPr>
            <p:spPr>
              <a:xfrm>
                <a:off x="251520" y="3960000"/>
                <a:ext cx="2520000" cy="144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b="1" dirty="0">
                  <a:solidFill>
                    <a:prstClr val="black"/>
                  </a:solidFill>
                  <a:latin typeface="微软雅黑" panose="020B0503020204020204" pitchFamily="34" charset="-122"/>
                  <a:ea typeface="微软雅黑" panose="020B0503020204020204" pitchFamily="34" charset="-122"/>
                </a:endParaRPr>
              </a:p>
            </p:txBody>
          </p:sp>
          <p:sp>
            <p:nvSpPr>
              <p:cNvPr id="14" name="矩形 13"/>
              <p:cNvSpPr/>
              <p:nvPr/>
            </p:nvSpPr>
            <p:spPr>
              <a:xfrm>
                <a:off x="2720064" y="4356480"/>
                <a:ext cx="673689" cy="400109"/>
              </a:xfrm>
              <a:prstGeom prst="rect">
                <a:avLst/>
              </a:prstGeom>
            </p:spPr>
            <p:txBody>
              <a:bodyPr wrap="none">
                <a:spAutoFit/>
              </a:bodyPr>
              <a:lstStyle/>
              <a:p>
                <a:pPr algn="ctr" defTabSz="685800" eaLnBrk="1" fontAlgn="auto" hangingPunct="1">
                  <a:spcBef>
                    <a:spcPts val="0"/>
                  </a:spcBef>
                  <a:spcAft>
                    <a:spcPts val="0"/>
                  </a:spcAft>
                </a:pPr>
                <a:r>
                  <a:rPr lang="en-US" altLang="zh-CN" sz="1350" b="1" dirty="0">
                    <a:solidFill>
                      <a:prstClr val="black"/>
                    </a:solidFill>
                    <a:latin typeface="微软雅黑" panose="020B0503020204020204" pitchFamily="34" charset="-122"/>
                    <a:ea typeface="微软雅黑" panose="020B0503020204020204" pitchFamily="34" charset="-122"/>
                  </a:rPr>
                  <a:t>N</a:t>
                </a:r>
                <a:r>
                  <a:rPr lang="zh-CN" altLang="en-US" sz="1350" b="1" dirty="0">
                    <a:solidFill>
                      <a:prstClr val="black"/>
                    </a:solidFill>
                    <a:latin typeface="微软雅黑" panose="020B0503020204020204" pitchFamily="34" charset="-122"/>
                    <a:ea typeface="微软雅黑" panose="020B0503020204020204" pitchFamily="34" charset="-122"/>
                  </a:rPr>
                  <a:t>区</a:t>
                </a:r>
              </a:p>
            </p:txBody>
          </p:sp>
          <p:grpSp>
            <p:nvGrpSpPr>
              <p:cNvPr id="15" name="组合 14"/>
              <p:cNvGrpSpPr>
                <a:grpSpLocks noChangeAspect="1"/>
              </p:cNvGrpSpPr>
              <p:nvPr/>
            </p:nvGrpSpPr>
            <p:grpSpPr>
              <a:xfrm>
                <a:off x="3265941" y="4428797"/>
                <a:ext cx="216000" cy="216000"/>
                <a:chOff x="2555560" y="5544000"/>
                <a:chExt cx="576000" cy="576000"/>
              </a:xfrm>
            </p:grpSpPr>
            <p:sp>
              <p:nvSpPr>
                <p:cNvPr id="16" name="椭圆 15"/>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 name="组合 17"/>
            <p:cNvGrpSpPr>
              <a:grpSpLocks noChangeAspect="1"/>
            </p:cNvGrpSpPr>
            <p:nvPr/>
          </p:nvGrpSpPr>
          <p:grpSpPr>
            <a:xfrm>
              <a:off x="1548000" y="3557250"/>
              <a:ext cx="108000" cy="108000"/>
              <a:chOff x="2555560" y="5544000"/>
              <a:chExt cx="576000" cy="576000"/>
            </a:xfrm>
          </p:grpSpPr>
          <p:sp>
            <p:nvSpPr>
              <p:cNvPr id="19" name="椭圆 18"/>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a:grpSpLocks noChangeAspect="1"/>
            </p:cNvGrpSpPr>
            <p:nvPr/>
          </p:nvGrpSpPr>
          <p:grpSpPr>
            <a:xfrm>
              <a:off x="1818000" y="3557250"/>
              <a:ext cx="108000" cy="108000"/>
              <a:chOff x="2555560" y="5544000"/>
              <a:chExt cx="576000" cy="576000"/>
            </a:xfrm>
          </p:grpSpPr>
          <p:sp>
            <p:nvSpPr>
              <p:cNvPr id="22" name="椭圆 21"/>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a:grpSpLocks noChangeAspect="1"/>
            </p:cNvGrpSpPr>
            <p:nvPr/>
          </p:nvGrpSpPr>
          <p:grpSpPr>
            <a:xfrm>
              <a:off x="2088000" y="3557250"/>
              <a:ext cx="108000" cy="108000"/>
              <a:chOff x="2555560" y="5544000"/>
              <a:chExt cx="576000" cy="576000"/>
            </a:xfrm>
          </p:grpSpPr>
          <p:sp>
            <p:nvSpPr>
              <p:cNvPr id="25" name="椭圆 24"/>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a:grpSpLocks noChangeAspect="1"/>
            </p:cNvGrpSpPr>
            <p:nvPr/>
          </p:nvGrpSpPr>
          <p:grpSpPr>
            <a:xfrm>
              <a:off x="2358000" y="3557250"/>
              <a:ext cx="108000" cy="108000"/>
              <a:chOff x="2555560" y="5544000"/>
              <a:chExt cx="576000" cy="576000"/>
            </a:xfrm>
          </p:grpSpPr>
          <p:sp>
            <p:nvSpPr>
              <p:cNvPr id="28" name="椭圆 27"/>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29" name="直接连接符 28"/>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a:grpSpLocks noChangeAspect="1"/>
            </p:cNvGrpSpPr>
            <p:nvPr/>
          </p:nvGrpSpPr>
          <p:grpSpPr>
            <a:xfrm>
              <a:off x="2628000" y="3557250"/>
              <a:ext cx="108000" cy="108000"/>
              <a:chOff x="2555560" y="5544000"/>
              <a:chExt cx="576000" cy="576000"/>
            </a:xfrm>
          </p:grpSpPr>
          <p:sp>
            <p:nvSpPr>
              <p:cNvPr id="31" name="椭圆 30"/>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a:grpSpLocks noChangeAspect="1"/>
            </p:cNvGrpSpPr>
            <p:nvPr/>
          </p:nvGrpSpPr>
          <p:grpSpPr>
            <a:xfrm>
              <a:off x="2898000" y="3557250"/>
              <a:ext cx="108000" cy="108000"/>
              <a:chOff x="2555560" y="5544000"/>
              <a:chExt cx="576000" cy="576000"/>
            </a:xfrm>
          </p:grpSpPr>
          <p:sp>
            <p:nvSpPr>
              <p:cNvPr id="34" name="椭圆 33"/>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a:grpSpLocks noChangeAspect="1"/>
            </p:cNvGrpSpPr>
            <p:nvPr/>
          </p:nvGrpSpPr>
          <p:grpSpPr>
            <a:xfrm>
              <a:off x="1548000" y="3989250"/>
              <a:ext cx="108000" cy="108000"/>
              <a:chOff x="2555560" y="5544000"/>
              <a:chExt cx="576000" cy="576000"/>
            </a:xfrm>
          </p:grpSpPr>
          <p:sp>
            <p:nvSpPr>
              <p:cNvPr id="37" name="椭圆 36"/>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2843560" y="5616000"/>
                <a:ext cx="0" cy="43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a:grpSpLocks noChangeAspect="1"/>
            </p:cNvGrpSpPr>
            <p:nvPr/>
          </p:nvGrpSpPr>
          <p:grpSpPr>
            <a:xfrm>
              <a:off x="2088000" y="3989250"/>
              <a:ext cx="108000" cy="108000"/>
              <a:chOff x="2555560" y="5544000"/>
              <a:chExt cx="576000" cy="576000"/>
            </a:xfrm>
          </p:grpSpPr>
          <p:sp>
            <p:nvSpPr>
              <p:cNvPr id="41" name="椭圆 40"/>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42" name="直接连接符 41"/>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2843560" y="5616000"/>
                <a:ext cx="0" cy="43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组合 43"/>
            <p:cNvGrpSpPr>
              <a:grpSpLocks noChangeAspect="1"/>
            </p:cNvGrpSpPr>
            <p:nvPr/>
          </p:nvGrpSpPr>
          <p:grpSpPr>
            <a:xfrm>
              <a:off x="2628000" y="3989250"/>
              <a:ext cx="108000" cy="108000"/>
              <a:chOff x="2555560" y="5544000"/>
              <a:chExt cx="576000" cy="576000"/>
            </a:xfrm>
          </p:grpSpPr>
          <p:sp>
            <p:nvSpPr>
              <p:cNvPr id="45" name="椭圆 44"/>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2843560" y="5616000"/>
                <a:ext cx="0" cy="43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8" name="组合 47"/>
            <p:cNvGrpSpPr>
              <a:grpSpLocks noChangeAspect="1"/>
            </p:cNvGrpSpPr>
            <p:nvPr/>
          </p:nvGrpSpPr>
          <p:grpSpPr>
            <a:xfrm>
              <a:off x="1818000" y="3989250"/>
              <a:ext cx="108000" cy="108000"/>
              <a:chOff x="2555560" y="5544000"/>
              <a:chExt cx="576000" cy="576000"/>
            </a:xfrm>
          </p:grpSpPr>
          <p:sp>
            <p:nvSpPr>
              <p:cNvPr id="49" name="椭圆 48"/>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50" name="直接连接符 49"/>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2843560" y="5616000"/>
                <a:ext cx="0" cy="43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组合 51"/>
            <p:cNvGrpSpPr>
              <a:grpSpLocks noChangeAspect="1"/>
            </p:cNvGrpSpPr>
            <p:nvPr/>
          </p:nvGrpSpPr>
          <p:grpSpPr>
            <a:xfrm>
              <a:off x="2358000" y="3989250"/>
              <a:ext cx="108000" cy="108000"/>
              <a:chOff x="2555560" y="5544000"/>
              <a:chExt cx="576000" cy="576000"/>
            </a:xfrm>
          </p:grpSpPr>
          <p:sp>
            <p:nvSpPr>
              <p:cNvPr id="53" name="椭圆 52"/>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54" name="直接连接符 53"/>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2843560" y="5616000"/>
                <a:ext cx="0" cy="43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组合 55"/>
            <p:cNvGrpSpPr>
              <a:grpSpLocks noChangeAspect="1"/>
            </p:cNvGrpSpPr>
            <p:nvPr/>
          </p:nvGrpSpPr>
          <p:grpSpPr>
            <a:xfrm>
              <a:off x="2898000" y="3989250"/>
              <a:ext cx="108000" cy="108000"/>
              <a:chOff x="2555560" y="5544000"/>
              <a:chExt cx="576000" cy="576000"/>
            </a:xfrm>
          </p:grpSpPr>
          <p:sp>
            <p:nvSpPr>
              <p:cNvPr id="57" name="椭圆 56"/>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58" name="直接连接符 57"/>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2843560" y="5616000"/>
                <a:ext cx="0" cy="43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直接箭头连接符 59"/>
            <p:cNvCxnSpPr/>
            <p:nvPr/>
          </p:nvCxnSpPr>
          <p:spPr>
            <a:xfrm>
              <a:off x="1601850" y="3692250"/>
              <a:ext cx="0" cy="270000"/>
            </a:xfrm>
            <a:prstGeom prst="straightConnector1">
              <a:avLst/>
            </a:prstGeom>
            <a:ln>
              <a:solidFill>
                <a:srgbClr val="00C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1871850" y="3692250"/>
              <a:ext cx="0" cy="270000"/>
            </a:xfrm>
            <a:prstGeom prst="straightConnector1">
              <a:avLst/>
            </a:prstGeom>
            <a:ln>
              <a:solidFill>
                <a:srgbClr val="00C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2141850" y="3692250"/>
              <a:ext cx="0" cy="270000"/>
            </a:xfrm>
            <a:prstGeom prst="straightConnector1">
              <a:avLst/>
            </a:prstGeom>
            <a:ln>
              <a:solidFill>
                <a:srgbClr val="00C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2411850" y="3692250"/>
              <a:ext cx="0" cy="270000"/>
            </a:xfrm>
            <a:prstGeom prst="straightConnector1">
              <a:avLst/>
            </a:prstGeom>
            <a:ln>
              <a:solidFill>
                <a:srgbClr val="00C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2681850" y="3692250"/>
              <a:ext cx="0" cy="270000"/>
            </a:xfrm>
            <a:prstGeom prst="straightConnector1">
              <a:avLst/>
            </a:prstGeom>
            <a:ln>
              <a:solidFill>
                <a:srgbClr val="00C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2951850" y="3692250"/>
              <a:ext cx="0" cy="270000"/>
            </a:xfrm>
            <a:prstGeom prst="straightConnector1">
              <a:avLst/>
            </a:prstGeom>
            <a:ln>
              <a:solidFill>
                <a:srgbClr val="00C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3157180" y="3683750"/>
              <a:ext cx="877163" cy="300082"/>
            </a:xfrm>
            <a:prstGeom prst="rect">
              <a:avLst/>
            </a:prstGeom>
          </p:spPr>
          <p:txBody>
            <a:bodyPr wrap="none">
              <a:spAutoFit/>
            </a:bodyPr>
            <a:lstStyle/>
            <a:p>
              <a:pPr algn="ctr" defTabSz="685800" eaLnBrk="1" fontAlgn="auto" hangingPunct="1">
                <a:spcBef>
                  <a:spcPts val="0"/>
                </a:spcBef>
                <a:spcAft>
                  <a:spcPts val="0"/>
                </a:spcAft>
              </a:pPr>
              <a:r>
                <a:rPr lang="zh-CN" altLang="en-US" sz="1350" b="1" dirty="0">
                  <a:solidFill>
                    <a:prstClr val="black"/>
                  </a:solidFill>
                  <a:latin typeface="微软雅黑" panose="020B0503020204020204" pitchFamily="34" charset="-122"/>
                  <a:ea typeface="微软雅黑" panose="020B0503020204020204" pitchFamily="34" charset="-122"/>
                </a:rPr>
                <a:t>内建电场</a:t>
              </a:r>
            </a:p>
          </p:txBody>
        </p:sp>
        <p:cxnSp>
          <p:nvCxnSpPr>
            <p:cNvPr id="68" name="直接箭头连接符 67"/>
            <p:cNvCxnSpPr/>
            <p:nvPr/>
          </p:nvCxnSpPr>
          <p:spPr>
            <a:xfrm>
              <a:off x="2141970" y="2672917"/>
              <a:ext cx="0" cy="57370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1871700" y="2672918"/>
              <a:ext cx="0" cy="184214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2411760" y="2672917"/>
              <a:ext cx="0" cy="17010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2681970" y="2672918"/>
              <a:ext cx="0" cy="77736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2951820" y="2672917"/>
              <a:ext cx="0" cy="17010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组合 72"/>
            <p:cNvGrpSpPr>
              <a:grpSpLocks noChangeAspect="1"/>
            </p:cNvGrpSpPr>
            <p:nvPr/>
          </p:nvGrpSpPr>
          <p:grpSpPr>
            <a:xfrm>
              <a:off x="1601682" y="3372848"/>
              <a:ext cx="108000" cy="108000"/>
              <a:chOff x="2555560" y="5544000"/>
              <a:chExt cx="576000" cy="576000"/>
            </a:xfrm>
          </p:grpSpPr>
          <p:sp>
            <p:nvSpPr>
              <p:cNvPr id="74" name="椭圆 73"/>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75" name="直接连接符 74"/>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2843560" y="5616000"/>
                <a:ext cx="0" cy="43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组合 76"/>
            <p:cNvGrpSpPr>
              <a:grpSpLocks noChangeAspect="1"/>
            </p:cNvGrpSpPr>
            <p:nvPr/>
          </p:nvGrpSpPr>
          <p:grpSpPr>
            <a:xfrm>
              <a:off x="1468733" y="3377115"/>
              <a:ext cx="108000" cy="108000"/>
              <a:chOff x="2555560" y="5544000"/>
              <a:chExt cx="576000" cy="576000"/>
            </a:xfrm>
          </p:grpSpPr>
          <p:sp>
            <p:nvSpPr>
              <p:cNvPr id="78" name="椭圆 77"/>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79" name="直接连接符 78"/>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0" name="组合 79"/>
            <p:cNvGrpSpPr>
              <a:grpSpLocks noChangeAspect="1"/>
            </p:cNvGrpSpPr>
            <p:nvPr/>
          </p:nvGrpSpPr>
          <p:grpSpPr>
            <a:xfrm>
              <a:off x="2165654" y="3210830"/>
              <a:ext cx="108000" cy="108000"/>
              <a:chOff x="2555560" y="5544000"/>
              <a:chExt cx="576000" cy="576000"/>
            </a:xfrm>
          </p:grpSpPr>
          <p:sp>
            <p:nvSpPr>
              <p:cNvPr id="81" name="椭圆 80"/>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82" name="直接连接符 81"/>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2843560" y="5616000"/>
                <a:ext cx="0" cy="43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4" name="组合 83"/>
            <p:cNvGrpSpPr>
              <a:grpSpLocks noChangeAspect="1"/>
            </p:cNvGrpSpPr>
            <p:nvPr/>
          </p:nvGrpSpPr>
          <p:grpSpPr>
            <a:xfrm>
              <a:off x="2032704" y="3215097"/>
              <a:ext cx="108000" cy="108000"/>
              <a:chOff x="2555560" y="5544000"/>
              <a:chExt cx="576000" cy="576000"/>
            </a:xfrm>
          </p:grpSpPr>
          <p:sp>
            <p:nvSpPr>
              <p:cNvPr id="85" name="椭圆 84"/>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86" name="直接连接符 85"/>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7" name="组合 86"/>
            <p:cNvGrpSpPr>
              <a:grpSpLocks noChangeAspect="1"/>
            </p:cNvGrpSpPr>
            <p:nvPr/>
          </p:nvGrpSpPr>
          <p:grpSpPr>
            <a:xfrm>
              <a:off x="2704300" y="3424745"/>
              <a:ext cx="108000" cy="108000"/>
              <a:chOff x="2555560" y="5544000"/>
              <a:chExt cx="576000" cy="576000"/>
            </a:xfrm>
          </p:grpSpPr>
          <p:sp>
            <p:nvSpPr>
              <p:cNvPr id="88" name="椭圆 87"/>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89" name="直接连接符 88"/>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2843560" y="5616000"/>
                <a:ext cx="0" cy="43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1" name="组合 90"/>
            <p:cNvGrpSpPr>
              <a:grpSpLocks noChangeAspect="1"/>
            </p:cNvGrpSpPr>
            <p:nvPr/>
          </p:nvGrpSpPr>
          <p:grpSpPr>
            <a:xfrm>
              <a:off x="2571350" y="3429012"/>
              <a:ext cx="108000" cy="108000"/>
              <a:chOff x="2555560" y="5544000"/>
              <a:chExt cx="576000" cy="576000"/>
            </a:xfrm>
          </p:grpSpPr>
          <p:sp>
            <p:nvSpPr>
              <p:cNvPr id="92" name="椭圆 91"/>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93" name="直接连接符 92"/>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4" name="直接箭头连接符 93"/>
            <p:cNvCxnSpPr/>
            <p:nvPr/>
          </p:nvCxnSpPr>
          <p:spPr>
            <a:xfrm>
              <a:off x="1601670" y="2693274"/>
              <a:ext cx="0" cy="73572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95" name="组合 94"/>
            <p:cNvGrpSpPr>
              <a:grpSpLocks noChangeAspect="1"/>
            </p:cNvGrpSpPr>
            <p:nvPr/>
          </p:nvGrpSpPr>
          <p:grpSpPr>
            <a:xfrm>
              <a:off x="1898970" y="4450859"/>
              <a:ext cx="108000" cy="108000"/>
              <a:chOff x="2555560" y="5544000"/>
              <a:chExt cx="576000" cy="576000"/>
            </a:xfrm>
          </p:grpSpPr>
          <p:sp>
            <p:nvSpPr>
              <p:cNvPr id="96" name="椭圆 95"/>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97" name="直接连接符 96"/>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2843560" y="5616000"/>
                <a:ext cx="0" cy="43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9" name="组合 98"/>
            <p:cNvGrpSpPr>
              <a:grpSpLocks noChangeAspect="1"/>
            </p:cNvGrpSpPr>
            <p:nvPr/>
          </p:nvGrpSpPr>
          <p:grpSpPr>
            <a:xfrm>
              <a:off x="1766021" y="4455126"/>
              <a:ext cx="108000" cy="108000"/>
              <a:chOff x="2555560" y="5544000"/>
              <a:chExt cx="576000" cy="576000"/>
            </a:xfrm>
          </p:grpSpPr>
          <p:sp>
            <p:nvSpPr>
              <p:cNvPr id="100" name="椭圆 99"/>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101" name="直接连接符 100"/>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p:cNvGrpSpPr>
              <a:grpSpLocks noChangeAspect="1"/>
            </p:cNvGrpSpPr>
            <p:nvPr/>
          </p:nvGrpSpPr>
          <p:grpSpPr>
            <a:xfrm>
              <a:off x="2431830" y="4359191"/>
              <a:ext cx="108000" cy="108000"/>
              <a:chOff x="2555560" y="5544000"/>
              <a:chExt cx="576000" cy="576000"/>
            </a:xfrm>
          </p:grpSpPr>
          <p:sp>
            <p:nvSpPr>
              <p:cNvPr id="103" name="椭圆 102"/>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104" name="直接连接符 103"/>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V="1">
                <a:off x="2843560" y="5616000"/>
                <a:ext cx="0" cy="43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6" name="组合 105"/>
            <p:cNvGrpSpPr>
              <a:grpSpLocks noChangeAspect="1"/>
            </p:cNvGrpSpPr>
            <p:nvPr/>
          </p:nvGrpSpPr>
          <p:grpSpPr>
            <a:xfrm>
              <a:off x="2298881" y="4363458"/>
              <a:ext cx="108000" cy="108000"/>
              <a:chOff x="2555560" y="5544000"/>
              <a:chExt cx="576000" cy="576000"/>
            </a:xfrm>
          </p:grpSpPr>
          <p:sp>
            <p:nvSpPr>
              <p:cNvPr id="107" name="椭圆 106"/>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108" name="直接连接符 107"/>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9" name="组合 108"/>
            <p:cNvGrpSpPr>
              <a:grpSpLocks noChangeAspect="1"/>
            </p:cNvGrpSpPr>
            <p:nvPr/>
          </p:nvGrpSpPr>
          <p:grpSpPr>
            <a:xfrm>
              <a:off x="2991653" y="4339889"/>
              <a:ext cx="108000" cy="108000"/>
              <a:chOff x="2555560" y="5544000"/>
              <a:chExt cx="576000" cy="576000"/>
            </a:xfrm>
          </p:grpSpPr>
          <p:sp>
            <p:nvSpPr>
              <p:cNvPr id="110" name="椭圆 109"/>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111" name="直接连接符 110"/>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V="1">
                <a:off x="2843560" y="5616000"/>
                <a:ext cx="0" cy="43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a:grpSpLocks noChangeAspect="1"/>
            </p:cNvGrpSpPr>
            <p:nvPr/>
          </p:nvGrpSpPr>
          <p:grpSpPr>
            <a:xfrm>
              <a:off x="2858703" y="4344157"/>
              <a:ext cx="108000" cy="108000"/>
              <a:chOff x="2555560" y="5544000"/>
              <a:chExt cx="576000" cy="576000"/>
            </a:xfrm>
          </p:grpSpPr>
          <p:sp>
            <p:nvSpPr>
              <p:cNvPr id="114" name="椭圆 113"/>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115" name="直接连接符 114"/>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6" name="直接箭头连接符 115"/>
            <p:cNvCxnSpPr/>
            <p:nvPr/>
          </p:nvCxnSpPr>
          <p:spPr>
            <a:xfrm>
              <a:off x="2493200" y="3519246"/>
              <a:ext cx="0" cy="441505"/>
            </a:xfrm>
            <a:prstGeom prst="straightConnector1">
              <a:avLst/>
            </a:prstGeom>
            <a:ln w="25400">
              <a:solidFill>
                <a:schemeClr val="bg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a:off x="2088000" y="3753036"/>
              <a:ext cx="0" cy="546840"/>
            </a:xfrm>
            <a:prstGeom prst="straightConnector1">
              <a:avLst/>
            </a:prstGeom>
            <a:ln w="25400">
              <a:solidFill>
                <a:schemeClr val="bg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1439970" y="2936250"/>
              <a:ext cx="54000" cy="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b="1">
                <a:solidFill>
                  <a:prstClr val="white"/>
                </a:solidFill>
                <a:latin typeface="微软雅黑" panose="020B0503020204020204" pitchFamily="34" charset="-122"/>
                <a:ea typeface="微软雅黑" panose="020B0503020204020204" pitchFamily="34" charset="-122"/>
              </a:endParaRPr>
            </a:p>
          </p:txBody>
        </p:sp>
        <p:sp>
          <p:nvSpPr>
            <p:cNvPr id="125" name="矩形 124"/>
            <p:cNvSpPr/>
            <p:nvPr/>
          </p:nvSpPr>
          <p:spPr>
            <a:xfrm>
              <a:off x="1709970" y="2936250"/>
              <a:ext cx="54000" cy="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b="1">
                <a:solidFill>
                  <a:prstClr val="white"/>
                </a:solidFill>
                <a:latin typeface="微软雅黑" panose="020B0503020204020204" pitchFamily="34" charset="-122"/>
                <a:ea typeface="微软雅黑" panose="020B0503020204020204" pitchFamily="34" charset="-122"/>
              </a:endParaRPr>
            </a:p>
          </p:txBody>
        </p:sp>
        <p:sp>
          <p:nvSpPr>
            <p:cNvPr id="126" name="矩形 125"/>
            <p:cNvSpPr/>
            <p:nvPr/>
          </p:nvSpPr>
          <p:spPr>
            <a:xfrm>
              <a:off x="1979970" y="2936250"/>
              <a:ext cx="54000" cy="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b="1">
                <a:solidFill>
                  <a:prstClr val="white"/>
                </a:solidFill>
                <a:latin typeface="微软雅黑" panose="020B0503020204020204" pitchFamily="34" charset="-122"/>
                <a:ea typeface="微软雅黑" panose="020B0503020204020204" pitchFamily="34" charset="-122"/>
              </a:endParaRPr>
            </a:p>
          </p:txBody>
        </p:sp>
        <p:sp>
          <p:nvSpPr>
            <p:cNvPr id="127" name="矩形 126"/>
            <p:cNvSpPr/>
            <p:nvPr/>
          </p:nvSpPr>
          <p:spPr>
            <a:xfrm>
              <a:off x="2249970" y="2936250"/>
              <a:ext cx="54000" cy="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b="1">
                <a:solidFill>
                  <a:prstClr val="white"/>
                </a:solidFill>
                <a:latin typeface="微软雅黑" panose="020B0503020204020204" pitchFamily="34" charset="-122"/>
                <a:ea typeface="微软雅黑" panose="020B0503020204020204" pitchFamily="34" charset="-122"/>
              </a:endParaRPr>
            </a:p>
          </p:txBody>
        </p:sp>
        <p:sp>
          <p:nvSpPr>
            <p:cNvPr id="128" name="矩形 127"/>
            <p:cNvSpPr/>
            <p:nvPr/>
          </p:nvSpPr>
          <p:spPr>
            <a:xfrm>
              <a:off x="2519970" y="2936250"/>
              <a:ext cx="54000" cy="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b="1">
                <a:solidFill>
                  <a:prstClr val="white"/>
                </a:solidFill>
                <a:latin typeface="微软雅黑" panose="020B0503020204020204" pitchFamily="34" charset="-122"/>
                <a:ea typeface="微软雅黑" panose="020B0503020204020204" pitchFamily="34" charset="-122"/>
              </a:endParaRPr>
            </a:p>
          </p:txBody>
        </p:sp>
        <p:sp>
          <p:nvSpPr>
            <p:cNvPr id="129" name="矩形 128"/>
            <p:cNvSpPr/>
            <p:nvPr/>
          </p:nvSpPr>
          <p:spPr>
            <a:xfrm>
              <a:off x="2789970" y="2936250"/>
              <a:ext cx="54000" cy="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b="1">
                <a:solidFill>
                  <a:prstClr val="white"/>
                </a:solidFill>
                <a:latin typeface="微软雅黑" panose="020B0503020204020204" pitchFamily="34" charset="-122"/>
                <a:ea typeface="微软雅黑" panose="020B0503020204020204" pitchFamily="34" charset="-122"/>
              </a:endParaRPr>
            </a:p>
          </p:txBody>
        </p:sp>
        <p:sp>
          <p:nvSpPr>
            <p:cNvPr id="130" name="矩形 129"/>
            <p:cNvSpPr/>
            <p:nvPr/>
          </p:nvSpPr>
          <p:spPr>
            <a:xfrm>
              <a:off x="3059970" y="2936250"/>
              <a:ext cx="54000" cy="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b="1">
                <a:solidFill>
                  <a:prstClr val="white"/>
                </a:solidFill>
                <a:latin typeface="微软雅黑" panose="020B0503020204020204" pitchFamily="34" charset="-122"/>
                <a:ea typeface="微软雅黑" panose="020B0503020204020204" pitchFamily="34" charset="-122"/>
              </a:endParaRPr>
            </a:p>
          </p:txBody>
        </p:sp>
        <p:sp>
          <p:nvSpPr>
            <p:cNvPr id="131" name="矩形 130"/>
            <p:cNvSpPr/>
            <p:nvPr/>
          </p:nvSpPr>
          <p:spPr>
            <a:xfrm>
              <a:off x="2418697" y="5058565"/>
              <a:ext cx="704040" cy="300082"/>
            </a:xfrm>
            <a:prstGeom prst="rect">
              <a:avLst/>
            </a:prstGeom>
          </p:spPr>
          <p:txBody>
            <a:bodyPr wrap="none">
              <a:spAutoFit/>
            </a:bodyPr>
            <a:lstStyle/>
            <a:p>
              <a:pPr algn="ctr" defTabSz="685800" eaLnBrk="1" fontAlgn="auto" hangingPunct="1">
                <a:spcBef>
                  <a:spcPts val="0"/>
                </a:spcBef>
                <a:spcAft>
                  <a:spcPts val="0"/>
                </a:spcAft>
              </a:pPr>
              <a:r>
                <a:rPr lang="zh-CN" altLang="en-US" sz="1350" b="1" dirty="0">
                  <a:solidFill>
                    <a:prstClr val="black"/>
                  </a:solidFill>
                  <a:latin typeface="微软雅黑" panose="020B0503020204020204" pitchFamily="34" charset="-122"/>
                  <a:ea typeface="微软雅黑" panose="020B0503020204020204" pitchFamily="34" charset="-122"/>
                </a:rPr>
                <a:t>负电极</a:t>
              </a:r>
            </a:p>
          </p:txBody>
        </p:sp>
        <p:sp>
          <p:nvSpPr>
            <p:cNvPr id="132" name="矩形 131"/>
            <p:cNvSpPr/>
            <p:nvPr/>
          </p:nvSpPr>
          <p:spPr>
            <a:xfrm>
              <a:off x="3295254" y="2693251"/>
              <a:ext cx="704040" cy="300082"/>
            </a:xfrm>
            <a:prstGeom prst="rect">
              <a:avLst/>
            </a:prstGeom>
          </p:spPr>
          <p:txBody>
            <a:bodyPr wrap="none">
              <a:spAutoFit/>
            </a:bodyPr>
            <a:lstStyle/>
            <a:p>
              <a:pPr algn="ctr" defTabSz="685800" eaLnBrk="1" fontAlgn="auto" hangingPunct="1">
                <a:spcBef>
                  <a:spcPts val="0"/>
                </a:spcBef>
                <a:spcAft>
                  <a:spcPts val="0"/>
                </a:spcAft>
              </a:pPr>
              <a:r>
                <a:rPr lang="zh-CN" altLang="en-US" sz="1350" b="1" dirty="0">
                  <a:solidFill>
                    <a:prstClr val="black"/>
                  </a:solidFill>
                  <a:latin typeface="微软雅黑" panose="020B0503020204020204" pitchFamily="34" charset="-122"/>
                  <a:ea typeface="微软雅黑" panose="020B0503020204020204" pitchFamily="34" charset="-122"/>
                </a:rPr>
                <a:t>正电极</a:t>
              </a:r>
            </a:p>
          </p:txBody>
        </p:sp>
        <p:cxnSp>
          <p:nvCxnSpPr>
            <p:cNvPr id="133" name="直接连接符 132"/>
            <p:cNvCxnSpPr/>
            <p:nvPr/>
          </p:nvCxnSpPr>
          <p:spPr>
            <a:xfrm>
              <a:off x="2249970" y="4887162"/>
              <a:ext cx="0" cy="56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2249969" y="5454162"/>
              <a:ext cx="1809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a:stCxn id="130" idx="0"/>
            </p:cNvCxnSpPr>
            <p:nvPr/>
          </p:nvCxnSpPr>
          <p:spPr>
            <a:xfrm flipH="1" flipV="1">
              <a:off x="3086235" y="2612250"/>
              <a:ext cx="735"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3086234" y="2612250"/>
              <a:ext cx="97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矩形 136"/>
            <p:cNvSpPr/>
            <p:nvPr/>
          </p:nvSpPr>
          <p:spPr>
            <a:xfrm>
              <a:off x="3977204" y="4003789"/>
              <a:ext cx="162000" cy="54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b="1">
                <a:solidFill>
                  <a:prstClr val="white"/>
                </a:solidFill>
                <a:latin typeface="微软雅黑" panose="020B0503020204020204" pitchFamily="34" charset="-122"/>
                <a:ea typeface="微软雅黑" panose="020B0503020204020204" pitchFamily="34" charset="-122"/>
              </a:endParaRPr>
            </a:p>
          </p:txBody>
        </p:sp>
        <p:grpSp>
          <p:nvGrpSpPr>
            <p:cNvPr id="138" name="组合 137"/>
            <p:cNvGrpSpPr>
              <a:grpSpLocks noChangeAspect="1"/>
            </p:cNvGrpSpPr>
            <p:nvPr/>
          </p:nvGrpSpPr>
          <p:grpSpPr>
            <a:xfrm>
              <a:off x="3178532" y="2740717"/>
              <a:ext cx="108000" cy="108000"/>
              <a:chOff x="2555560" y="5544000"/>
              <a:chExt cx="576000" cy="576000"/>
            </a:xfrm>
          </p:grpSpPr>
          <p:sp>
            <p:nvSpPr>
              <p:cNvPr id="139" name="椭圆 138"/>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140" name="直接连接符 139"/>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V="1">
                <a:off x="2843560" y="5616000"/>
                <a:ext cx="0" cy="43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组合 141"/>
            <p:cNvGrpSpPr>
              <a:grpSpLocks noChangeAspect="1"/>
            </p:cNvGrpSpPr>
            <p:nvPr/>
          </p:nvGrpSpPr>
          <p:grpSpPr>
            <a:xfrm>
              <a:off x="2322622" y="5166884"/>
              <a:ext cx="108000" cy="108000"/>
              <a:chOff x="2555560" y="5544000"/>
              <a:chExt cx="576000" cy="576000"/>
            </a:xfrm>
          </p:grpSpPr>
          <p:sp>
            <p:nvSpPr>
              <p:cNvPr id="143" name="椭圆 142"/>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144" name="直接连接符 143"/>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5" name="文本框 144"/>
            <p:cNvSpPr txBox="1"/>
            <p:nvPr/>
          </p:nvSpPr>
          <p:spPr>
            <a:xfrm>
              <a:off x="4046094" y="3935251"/>
              <a:ext cx="392415" cy="784830"/>
            </a:xfrm>
            <a:prstGeom prst="rect">
              <a:avLst/>
            </a:prstGeom>
            <a:noFill/>
          </p:spPr>
          <p:txBody>
            <a:bodyPr vert="eaVert" wrap="none" rtlCol="0">
              <a:spAutoFit/>
            </a:bodyPr>
            <a:lstStyle/>
            <a:p>
              <a:pPr defTabSz="685800" eaLnBrk="1" fontAlgn="auto" hangingPunct="1">
                <a:spcBef>
                  <a:spcPts val="0"/>
                </a:spcBef>
                <a:spcAft>
                  <a:spcPts val="0"/>
                </a:spcAft>
              </a:pPr>
              <a:r>
                <a:rPr lang="zh-CN" altLang="en-US" sz="1350" b="1" dirty="0">
                  <a:solidFill>
                    <a:prstClr val="black"/>
                  </a:solidFill>
                  <a:latin typeface="微软雅黑" panose="020B0503020204020204" pitchFamily="34" charset="-122"/>
                  <a:ea typeface="微软雅黑" panose="020B0503020204020204" pitchFamily="34" charset="-122"/>
                </a:rPr>
                <a:t>外部负载</a:t>
              </a:r>
            </a:p>
          </p:txBody>
        </p:sp>
        <p:sp>
          <p:nvSpPr>
            <p:cNvPr id="148" name="矩形 147"/>
            <p:cNvSpPr/>
            <p:nvPr/>
          </p:nvSpPr>
          <p:spPr>
            <a:xfrm>
              <a:off x="1438858" y="4891069"/>
              <a:ext cx="1728000" cy="10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b="1">
                <a:solidFill>
                  <a:prstClr val="white"/>
                </a:solidFill>
                <a:latin typeface="微软雅黑" panose="020B0503020204020204" pitchFamily="34" charset="-122"/>
                <a:ea typeface="微软雅黑" panose="020B0503020204020204" pitchFamily="34" charset="-122"/>
              </a:endParaRPr>
            </a:p>
          </p:txBody>
        </p:sp>
        <p:grpSp>
          <p:nvGrpSpPr>
            <p:cNvPr id="147" name="组合 83"/>
            <p:cNvGrpSpPr>
              <a:grpSpLocks noChangeAspect="1"/>
            </p:cNvGrpSpPr>
            <p:nvPr/>
          </p:nvGrpSpPr>
          <p:grpSpPr>
            <a:xfrm>
              <a:off x="2036316" y="4339548"/>
              <a:ext cx="108000" cy="108000"/>
              <a:chOff x="2555560" y="5544000"/>
              <a:chExt cx="576000" cy="576000"/>
            </a:xfrm>
          </p:grpSpPr>
          <p:sp>
            <p:nvSpPr>
              <p:cNvPr id="149" name="椭圆 84"/>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150" name="直接连接符 85"/>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5" name="组合 17"/>
            <p:cNvGrpSpPr>
              <a:grpSpLocks noChangeAspect="1"/>
            </p:cNvGrpSpPr>
            <p:nvPr/>
          </p:nvGrpSpPr>
          <p:grpSpPr>
            <a:xfrm>
              <a:off x="2035322" y="4324256"/>
              <a:ext cx="108000" cy="108000"/>
              <a:chOff x="2555560" y="5544000"/>
              <a:chExt cx="576000" cy="576000"/>
            </a:xfrm>
          </p:grpSpPr>
          <p:sp>
            <p:nvSpPr>
              <p:cNvPr id="156" name="椭圆 18"/>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157" name="直接连接符 19"/>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2" name="组合 43"/>
            <p:cNvGrpSpPr>
              <a:grpSpLocks noChangeAspect="1"/>
            </p:cNvGrpSpPr>
            <p:nvPr/>
          </p:nvGrpSpPr>
          <p:grpSpPr>
            <a:xfrm>
              <a:off x="2445435" y="3387645"/>
              <a:ext cx="108000" cy="108000"/>
              <a:chOff x="2555560" y="5544000"/>
              <a:chExt cx="576000" cy="576000"/>
            </a:xfrm>
          </p:grpSpPr>
          <p:sp>
            <p:nvSpPr>
              <p:cNvPr id="163" name="椭圆 44"/>
              <p:cNvSpPr>
                <a:spLocks noChangeAspect="1"/>
              </p:cNvSpPr>
              <p:nvPr/>
            </p:nvSpPr>
            <p:spPr>
              <a:xfrm>
                <a:off x="2555560" y="5544000"/>
                <a:ext cx="576000" cy="57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en-US" altLang="zh-CN" sz="1350" b="1" dirty="0">
                    <a:solidFill>
                      <a:prstClr val="white"/>
                    </a:solidFill>
                    <a:latin typeface="微软雅黑" panose="020B0503020204020204" pitchFamily="34" charset="-122"/>
                    <a:ea typeface="微软雅黑" panose="020B0503020204020204" pitchFamily="34" charset="-122"/>
                  </a:rPr>
                  <a:t>+</a:t>
                </a:r>
                <a:endParaRPr lang="zh-CN" altLang="en-US" sz="1350" b="1" dirty="0">
                  <a:solidFill>
                    <a:prstClr val="white"/>
                  </a:solidFill>
                  <a:latin typeface="微软雅黑" panose="020B0503020204020204" pitchFamily="34" charset="-122"/>
                  <a:ea typeface="微软雅黑" panose="020B0503020204020204" pitchFamily="34" charset="-122"/>
                </a:endParaRPr>
              </a:p>
            </p:txBody>
          </p:sp>
          <p:cxnSp>
            <p:nvCxnSpPr>
              <p:cNvPr id="164" name="直接连接符 45"/>
              <p:cNvCxnSpPr/>
              <p:nvPr/>
            </p:nvCxnSpPr>
            <p:spPr>
              <a:xfrm>
                <a:off x="2628000" y="5832000"/>
                <a:ext cx="43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46"/>
              <p:cNvCxnSpPr/>
              <p:nvPr/>
            </p:nvCxnSpPr>
            <p:spPr>
              <a:xfrm flipV="1">
                <a:off x="2843560" y="5616000"/>
                <a:ext cx="0" cy="43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 name="灯片编号占位符 2">
            <a:extLst>
              <a:ext uri="{FF2B5EF4-FFF2-40B4-BE49-F238E27FC236}">
                <a16:creationId xmlns:a16="http://schemas.microsoft.com/office/drawing/2014/main" id="{500EE1A5-F3C1-4A38-BDA7-0A37354F3421}"/>
              </a:ext>
            </a:extLst>
          </p:cNvPr>
          <p:cNvSpPr>
            <a:spLocks noGrp="1"/>
          </p:cNvSpPr>
          <p:nvPr>
            <p:ph type="sldNum" sz="quarter" idx="12"/>
          </p:nvPr>
        </p:nvSpPr>
        <p:spPr/>
        <p:txBody>
          <a:bodyPr/>
          <a:lstStyle/>
          <a:p>
            <a:pPr defTabSz="685800" eaLnBrk="1" fontAlgn="auto" hangingPunct="1">
              <a:spcBef>
                <a:spcPts val="0"/>
              </a:spcBef>
              <a:spcAft>
                <a:spcPts val="0"/>
              </a:spcAft>
              <a:defRPr/>
            </a:pPr>
            <a:fld id="{02702CBC-2EB8-420F-B519-07465FAAC6EF}" type="slidenum">
              <a:rPr lang="en-US" altLang="zh-CN">
                <a:solidFill>
                  <a:prstClr val="black">
                    <a:tint val="75000"/>
                  </a:prstClr>
                </a:solidFill>
              </a:rPr>
              <a:pPr defTabSz="685800" eaLnBrk="1" fontAlgn="auto" hangingPunct="1">
                <a:spcBef>
                  <a:spcPts val="0"/>
                </a:spcBef>
                <a:spcAft>
                  <a:spcPts val="0"/>
                </a:spcAft>
                <a:defRPr/>
              </a:pPr>
              <a:t>36</a:t>
            </a:fld>
            <a:endParaRPr lang="en-US" altLang="zh-CN">
              <a:solidFill>
                <a:prstClr val="black">
                  <a:tint val="75000"/>
                </a:prstClr>
              </a:solidFill>
            </a:endParaRPr>
          </a:p>
        </p:txBody>
      </p:sp>
      <p:sp>
        <p:nvSpPr>
          <p:cNvPr id="117" name="Title 116">
            <a:extLst>
              <a:ext uri="{FF2B5EF4-FFF2-40B4-BE49-F238E27FC236}">
                <a16:creationId xmlns:a16="http://schemas.microsoft.com/office/drawing/2014/main" id="{E73D4709-A596-4997-A7BA-5B63BA8CDD58}"/>
              </a:ext>
            </a:extLst>
          </p:cNvPr>
          <p:cNvSpPr>
            <a:spLocks noGrp="1"/>
          </p:cNvSpPr>
          <p:nvPr>
            <p:ph type="title"/>
          </p:nvPr>
        </p:nvSpPr>
        <p:spPr/>
        <p:txBody>
          <a:bodyPr>
            <a:noAutofit/>
          </a:bodyPr>
          <a:lstStyle/>
          <a:p>
            <a:r>
              <a:rPr lang="zh-CN" altLang="en-US" sz="3200" dirty="0">
                <a:ea typeface="宋体" panose="02010600030101010101" pitchFamily="2" charset="-122"/>
              </a:rPr>
              <a:t>光生伏特效应</a:t>
            </a:r>
            <a:r>
              <a:rPr lang="en-US" altLang="zh-CN" sz="3200" dirty="0">
                <a:ea typeface="宋体" panose="02010600030101010101" pitchFamily="2" charset="-122"/>
              </a:rPr>
              <a:t>——</a:t>
            </a:r>
            <a:r>
              <a:rPr lang="zh-CN" altLang="en-US" sz="3200" dirty="0">
                <a:ea typeface="宋体" panose="02010600030101010101" pitchFamily="2" charset="-122"/>
              </a:rPr>
              <a:t>太阳能电池的工作原理</a:t>
            </a:r>
            <a:endParaRPr lang="zh-CN" altLang="en-US" sz="3200" dirty="0"/>
          </a:p>
        </p:txBody>
      </p:sp>
    </p:spTree>
    <p:extLst>
      <p:ext uri="{BB962C8B-B14F-4D97-AF65-F5344CB8AC3E}">
        <p14:creationId xmlns:p14="http://schemas.microsoft.com/office/powerpoint/2010/main" val="186639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vert="horz" lIns="68580" tIns="34290" rIns="68580" bIns="34290" rtlCol="0" anchor="ctr">
            <a:normAutofit/>
          </a:bodyPr>
          <a:lstStyle/>
          <a:p>
            <a:pPr algn="ctr" defTabSz="914400"/>
            <a:r>
              <a:rPr lang="zh-CN" altLang="en-US" sz="3200" dirty="0">
                <a:ea typeface="宋体" panose="02010600030101010101" pitchFamily="2" charset="-122"/>
              </a:rPr>
              <a:t>影响太阳能电池转换效率的主要因素</a:t>
            </a:r>
          </a:p>
        </p:txBody>
      </p:sp>
      <p:sp>
        <p:nvSpPr>
          <p:cNvPr id="9219" name="Rectangle 3"/>
          <p:cNvSpPr>
            <a:spLocks noGrp="1" noChangeArrowheads="1"/>
          </p:cNvSpPr>
          <p:nvPr>
            <p:ph type="body" sz="half" idx="2"/>
          </p:nvPr>
        </p:nvSpPr>
        <p:spPr>
          <a:xfrm>
            <a:off x="2029865" y="4461973"/>
            <a:ext cx="5084271" cy="2040510"/>
          </a:xfrm>
        </p:spPr>
        <p:txBody>
          <a:bodyPr>
            <a:normAutofit/>
          </a:bodyPr>
          <a:lstStyle/>
          <a:p>
            <a:pPr>
              <a:lnSpc>
                <a:spcPct val="80000"/>
              </a:lnSpc>
              <a:buFontTx/>
              <a:buNone/>
            </a:pPr>
            <a:r>
              <a:rPr lang="en-US" altLang="zh-CN" sz="2400" b="1" dirty="0">
                <a:latin typeface="微软雅黑" panose="020B0503020204020204" pitchFamily="34" charset="-122"/>
                <a:ea typeface="微软雅黑" panose="020B0503020204020204" pitchFamily="34" charset="-122"/>
              </a:rPr>
              <a:t>①</a:t>
            </a:r>
            <a:r>
              <a:rPr lang="zh-CN" altLang="en-US" sz="2400" b="1" dirty="0">
                <a:latin typeface="微软雅黑" panose="020B0503020204020204" pitchFamily="34" charset="-122"/>
                <a:ea typeface="微软雅黑" panose="020B0503020204020204" pitchFamily="34" charset="-122"/>
              </a:rPr>
              <a:t>半导体表面反射</a:t>
            </a:r>
          </a:p>
          <a:p>
            <a:pPr>
              <a:lnSpc>
                <a:spcPct val="80000"/>
              </a:lnSpc>
              <a:buFontTx/>
              <a:buNone/>
            </a:pPr>
            <a:r>
              <a:rPr lang="zh-CN" altLang="en-US" sz="2400" b="1" dirty="0">
                <a:latin typeface="微软雅黑" panose="020B0503020204020204" pitchFamily="34" charset="-122"/>
                <a:ea typeface="微软雅黑" panose="020B0503020204020204" pitchFamily="34" charset="-122"/>
              </a:rPr>
              <a:t>②</a:t>
            </a:r>
            <a:r>
              <a:rPr lang="en-US" altLang="zh-CN" sz="2400" b="1" dirty="0" err="1">
                <a:latin typeface="微软雅黑" panose="020B0503020204020204" pitchFamily="34" charset="-122"/>
                <a:ea typeface="微软雅黑" panose="020B0503020204020204" pitchFamily="34" charset="-122"/>
              </a:rPr>
              <a:t>hv</a:t>
            </a:r>
            <a:r>
              <a:rPr lang="en-US" altLang="zh-CN" sz="2400" b="1" dirty="0">
                <a:latin typeface="微软雅黑" panose="020B0503020204020204" pitchFamily="34" charset="-122"/>
                <a:ea typeface="微软雅黑" panose="020B0503020204020204" pitchFamily="34" charset="-122"/>
              </a:rPr>
              <a:t>&lt;</a:t>
            </a:r>
            <a:r>
              <a:rPr lang="en-US" altLang="zh-CN" sz="2400" b="1" dirty="0" err="1">
                <a:latin typeface="微软雅黑" panose="020B0503020204020204" pitchFamily="34" charset="-122"/>
                <a:ea typeface="微软雅黑" panose="020B0503020204020204" pitchFamily="34" charset="-122"/>
              </a:rPr>
              <a:t>E</a:t>
            </a:r>
            <a:r>
              <a:rPr lang="en-US" altLang="zh-CN" sz="2400" b="1" baseline="-25000" dirty="0" err="1">
                <a:latin typeface="微软雅黑" panose="020B0503020204020204" pitchFamily="34" charset="-122"/>
                <a:ea typeface="微软雅黑" panose="020B0503020204020204" pitchFamily="34" charset="-122"/>
              </a:rPr>
              <a:t>g</a:t>
            </a:r>
            <a:r>
              <a:rPr lang="zh-CN" altLang="en-US" sz="2400" b="1" dirty="0">
                <a:latin typeface="微软雅黑" panose="020B0503020204020204" pitchFamily="34" charset="-122"/>
                <a:ea typeface="微软雅黑" panose="020B0503020204020204" pitchFamily="34" charset="-122"/>
              </a:rPr>
              <a:t>，不能激发电子空穴对</a:t>
            </a:r>
          </a:p>
          <a:p>
            <a:pPr>
              <a:lnSpc>
                <a:spcPct val="80000"/>
              </a:lnSpc>
              <a:buFontTx/>
              <a:buNone/>
            </a:pPr>
            <a:r>
              <a:rPr lang="zh-CN" altLang="en-US" sz="2400" b="1" dirty="0">
                <a:latin typeface="微软雅黑" panose="020B0503020204020204" pitchFamily="34" charset="-122"/>
                <a:ea typeface="微软雅黑" panose="020B0503020204020204" pitchFamily="34" charset="-122"/>
              </a:rPr>
              <a:t>③</a:t>
            </a:r>
            <a:r>
              <a:rPr lang="en-US" altLang="zh-CN" sz="2400" b="1" dirty="0" err="1">
                <a:latin typeface="微软雅黑" panose="020B0503020204020204" pitchFamily="34" charset="-122"/>
                <a:ea typeface="微软雅黑" panose="020B0503020204020204" pitchFamily="34" charset="-122"/>
              </a:rPr>
              <a:t>hv</a:t>
            </a:r>
            <a:r>
              <a:rPr lang="en-US" altLang="zh-CN" sz="2400" b="1" dirty="0">
                <a:latin typeface="微软雅黑" panose="020B0503020204020204" pitchFamily="34" charset="-122"/>
                <a:ea typeface="微软雅黑" panose="020B0503020204020204" pitchFamily="34" charset="-122"/>
              </a:rPr>
              <a:t>&gt;</a:t>
            </a:r>
            <a:r>
              <a:rPr lang="en-US" altLang="zh-CN" sz="2400" b="1" dirty="0" err="1">
                <a:latin typeface="微软雅黑" panose="020B0503020204020204" pitchFamily="34" charset="-122"/>
                <a:ea typeface="微软雅黑" panose="020B0503020204020204" pitchFamily="34" charset="-122"/>
              </a:rPr>
              <a:t>E</a:t>
            </a:r>
            <a:r>
              <a:rPr lang="en-US" altLang="zh-CN" sz="2400" b="1" baseline="-25000" dirty="0" err="1">
                <a:latin typeface="微软雅黑" panose="020B0503020204020204" pitchFamily="34" charset="-122"/>
                <a:ea typeface="微软雅黑" panose="020B0503020204020204" pitchFamily="34" charset="-122"/>
              </a:rPr>
              <a:t>g</a:t>
            </a:r>
            <a:r>
              <a:rPr lang="zh-CN" altLang="en-US"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hv-E</a:t>
            </a:r>
            <a:r>
              <a:rPr lang="en-US" altLang="zh-CN" sz="2400" b="1" baseline="-25000" dirty="0" err="1">
                <a:latin typeface="微软雅黑" panose="020B0503020204020204" pitchFamily="34" charset="-122"/>
                <a:ea typeface="微软雅黑" panose="020B0503020204020204" pitchFamily="34" charset="-122"/>
              </a:rPr>
              <a:t>g</a:t>
            </a:r>
            <a:r>
              <a:rPr lang="zh-CN" altLang="en-US" sz="2400" b="1" dirty="0">
                <a:latin typeface="微软雅黑" panose="020B0503020204020204" pitchFamily="34" charset="-122"/>
                <a:ea typeface="微软雅黑" panose="020B0503020204020204" pitchFamily="34" charset="-122"/>
              </a:rPr>
              <a:t>部分热损失</a:t>
            </a:r>
          </a:p>
          <a:p>
            <a:pPr>
              <a:lnSpc>
                <a:spcPct val="80000"/>
              </a:lnSpc>
              <a:buFontTx/>
              <a:buNone/>
            </a:pPr>
            <a:r>
              <a:rPr lang="zh-CN" altLang="en-US" sz="2400" b="1" dirty="0">
                <a:latin typeface="微软雅黑" panose="020B0503020204020204" pitchFamily="34" charset="-122"/>
                <a:ea typeface="微软雅黑" panose="020B0503020204020204" pitchFamily="34" charset="-122"/>
              </a:rPr>
              <a:t>④光生载流子</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电子、空穴</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复合</a:t>
            </a:r>
          </a:p>
          <a:p>
            <a:pPr>
              <a:lnSpc>
                <a:spcPct val="80000"/>
              </a:lnSpc>
              <a:buFontTx/>
              <a:buNone/>
            </a:pPr>
            <a:r>
              <a:rPr lang="zh-CN" altLang="en-US" sz="2400" b="1" dirty="0">
                <a:latin typeface="微软雅黑" panose="020B0503020204020204" pitchFamily="34" charset="-122"/>
                <a:ea typeface="微软雅黑" panose="020B0503020204020204" pitchFamily="34" charset="-122"/>
              </a:rPr>
              <a:t>⑤</a:t>
            </a:r>
            <a:r>
              <a:rPr lang="en-US" altLang="zh-CN" sz="2400" b="1" dirty="0" err="1">
                <a:latin typeface="微软雅黑" panose="020B0503020204020204" pitchFamily="34" charset="-122"/>
                <a:ea typeface="微软雅黑" panose="020B0503020204020204" pitchFamily="34" charset="-122"/>
              </a:rPr>
              <a:t>pn</a:t>
            </a:r>
            <a:r>
              <a:rPr lang="zh-CN" altLang="en-US" sz="2400" b="1" dirty="0">
                <a:latin typeface="微软雅黑" panose="020B0503020204020204" pitchFamily="34" charset="-122"/>
                <a:ea typeface="微软雅黑" panose="020B0503020204020204" pitchFamily="34" charset="-122"/>
              </a:rPr>
              <a:t>结和接触电阻损耗</a:t>
            </a:r>
          </a:p>
        </p:txBody>
      </p:sp>
      <p:sp>
        <p:nvSpPr>
          <p:cNvPr id="2" name="灯片编号占位符 1">
            <a:extLst>
              <a:ext uri="{FF2B5EF4-FFF2-40B4-BE49-F238E27FC236}">
                <a16:creationId xmlns:a16="http://schemas.microsoft.com/office/drawing/2014/main" id="{EF48C082-6865-4374-904B-DCBBEFD8F93B}"/>
              </a:ext>
            </a:extLst>
          </p:cNvPr>
          <p:cNvSpPr>
            <a:spLocks noGrp="1"/>
          </p:cNvSpPr>
          <p:nvPr>
            <p:ph type="sldNum" sz="quarter" idx="12"/>
          </p:nvPr>
        </p:nvSpPr>
        <p:spPr/>
        <p:txBody>
          <a:bodyPr/>
          <a:lstStyle/>
          <a:p>
            <a:pPr defTabSz="685800" eaLnBrk="1" fontAlgn="auto" hangingPunct="1">
              <a:spcBef>
                <a:spcPts val="0"/>
              </a:spcBef>
              <a:spcAft>
                <a:spcPts val="0"/>
              </a:spcAft>
              <a:defRPr/>
            </a:pPr>
            <a:fld id="{88DD8897-F0E3-4B9E-B0CE-1F26FB6C81B8}" type="slidenum">
              <a:rPr lang="en-US" altLang="zh-CN">
                <a:solidFill>
                  <a:prstClr val="black">
                    <a:tint val="75000"/>
                  </a:prstClr>
                </a:solidFill>
              </a:rPr>
              <a:pPr defTabSz="685800" eaLnBrk="1" fontAlgn="auto" hangingPunct="1">
                <a:spcBef>
                  <a:spcPts val="0"/>
                </a:spcBef>
                <a:spcAft>
                  <a:spcPts val="0"/>
                </a:spcAft>
                <a:defRPr/>
              </a:pPr>
              <a:t>37</a:t>
            </a:fld>
            <a:endParaRPr lang="en-US" altLang="zh-CN">
              <a:solidFill>
                <a:prstClr val="black">
                  <a:tint val="75000"/>
                </a:prstClr>
              </a:solidFill>
            </a:endParaRPr>
          </a:p>
        </p:txBody>
      </p:sp>
      <p:grpSp>
        <p:nvGrpSpPr>
          <p:cNvPr id="7" name="Group 6">
            <a:extLst>
              <a:ext uri="{FF2B5EF4-FFF2-40B4-BE49-F238E27FC236}">
                <a16:creationId xmlns:a16="http://schemas.microsoft.com/office/drawing/2014/main" id="{DF31656F-7DB4-46CF-8D4C-3E6974E3BFB5}"/>
              </a:ext>
            </a:extLst>
          </p:cNvPr>
          <p:cNvGrpSpPr/>
          <p:nvPr/>
        </p:nvGrpSpPr>
        <p:grpSpPr>
          <a:xfrm>
            <a:off x="2129432" y="1268760"/>
            <a:ext cx="4885135" cy="3243308"/>
            <a:chOff x="2303860" y="1683544"/>
            <a:chExt cx="4885135" cy="3243308"/>
          </a:xfrm>
        </p:grpSpPr>
        <p:sp>
          <p:nvSpPr>
            <p:cNvPr id="9222" name="Line 6"/>
            <p:cNvSpPr>
              <a:spLocks noChangeAspect="1" noChangeShapeType="1"/>
            </p:cNvSpPr>
            <p:nvPr/>
          </p:nvSpPr>
          <p:spPr bwMode="auto">
            <a:xfrm>
              <a:off x="3096816" y="2320529"/>
              <a:ext cx="166211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23" name="Line 7"/>
            <p:cNvSpPr>
              <a:spLocks noChangeAspect="1" noChangeShapeType="1"/>
            </p:cNvSpPr>
            <p:nvPr/>
          </p:nvSpPr>
          <p:spPr bwMode="auto">
            <a:xfrm>
              <a:off x="3119437" y="3860007"/>
              <a:ext cx="166211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24" name="Line 8"/>
            <p:cNvSpPr>
              <a:spLocks noChangeAspect="1" noChangeShapeType="1"/>
            </p:cNvSpPr>
            <p:nvPr/>
          </p:nvSpPr>
          <p:spPr bwMode="auto">
            <a:xfrm>
              <a:off x="3121819" y="3700463"/>
              <a:ext cx="166211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841671" y="1803359"/>
              <a:ext cx="399098" cy="369888"/>
              <a:chOff x="3598228" y="1261479"/>
              <a:chExt cx="532130" cy="493184"/>
            </a:xfrm>
          </p:grpSpPr>
          <p:sp>
            <p:nvSpPr>
              <p:cNvPr id="9226" name="Line 10"/>
              <p:cNvSpPr>
                <a:spLocks noChangeAspect="1" noChangeShapeType="1"/>
              </p:cNvSpPr>
              <p:nvPr/>
            </p:nvSpPr>
            <p:spPr bwMode="auto">
              <a:xfrm>
                <a:off x="3598228" y="1271648"/>
                <a:ext cx="1727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27" name="Line 11"/>
              <p:cNvSpPr>
                <a:spLocks noChangeAspect="1" noChangeShapeType="1"/>
              </p:cNvSpPr>
              <p:nvPr/>
            </p:nvSpPr>
            <p:spPr bwMode="auto">
              <a:xfrm>
                <a:off x="3770948" y="1261479"/>
                <a:ext cx="0" cy="1512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28" name="Line 12"/>
              <p:cNvSpPr>
                <a:spLocks noChangeAspect="1" noChangeShapeType="1"/>
              </p:cNvSpPr>
              <p:nvPr/>
            </p:nvSpPr>
            <p:spPr bwMode="auto">
              <a:xfrm>
                <a:off x="3777298" y="1419095"/>
                <a:ext cx="1727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29" name="Line 13"/>
              <p:cNvSpPr>
                <a:spLocks noChangeAspect="1" noChangeShapeType="1"/>
              </p:cNvSpPr>
              <p:nvPr/>
            </p:nvSpPr>
            <p:spPr bwMode="auto">
              <a:xfrm>
                <a:off x="3950018" y="1408926"/>
                <a:ext cx="0" cy="1512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30" name="Line 14"/>
              <p:cNvSpPr>
                <a:spLocks noChangeAspect="1" noChangeShapeType="1"/>
              </p:cNvSpPr>
              <p:nvPr/>
            </p:nvSpPr>
            <p:spPr bwMode="auto">
              <a:xfrm>
                <a:off x="3957638" y="1560186"/>
                <a:ext cx="1727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31" name="Line 15"/>
              <p:cNvSpPr>
                <a:spLocks noChangeAspect="1" noChangeShapeType="1"/>
              </p:cNvSpPr>
              <p:nvPr/>
            </p:nvSpPr>
            <p:spPr bwMode="auto">
              <a:xfrm>
                <a:off x="4130358" y="1550017"/>
                <a:ext cx="0" cy="20464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grpSp>
        <p:sp>
          <p:nvSpPr>
            <p:cNvPr id="9232" name="Oval 16"/>
            <p:cNvSpPr>
              <a:spLocks noChangeAspect="1" noChangeArrowheads="1"/>
            </p:cNvSpPr>
            <p:nvPr/>
          </p:nvSpPr>
          <p:spPr bwMode="auto">
            <a:xfrm>
              <a:off x="3715941" y="1758555"/>
              <a:ext cx="110490" cy="110585"/>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33" name="Oval 17"/>
            <p:cNvSpPr>
              <a:spLocks noChangeAspect="1" noChangeArrowheads="1"/>
            </p:cNvSpPr>
            <p:nvPr/>
          </p:nvSpPr>
          <p:spPr bwMode="auto">
            <a:xfrm>
              <a:off x="4191239" y="2202801"/>
              <a:ext cx="110490" cy="110585"/>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34" name="Line 18"/>
            <p:cNvSpPr>
              <a:spLocks noChangeAspect="1" noChangeShapeType="1"/>
            </p:cNvSpPr>
            <p:nvPr/>
          </p:nvSpPr>
          <p:spPr bwMode="auto">
            <a:xfrm>
              <a:off x="5409010" y="2689622"/>
              <a:ext cx="166211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35" name="Line 19"/>
            <p:cNvSpPr>
              <a:spLocks noChangeAspect="1" noChangeShapeType="1"/>
            </p:cNvSpPr>
            <p:nvPr/>
          </p:nvSpPr>
          <p:spPr bwMode="auto">
            <a:xfrm>
              <a:off x="5431631" y="4229101"/>
              <a:ext cx="166211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36" name="Line 20"/>
            <p:cNvSpPr>
              <a:spLocks noChangeAspect="1" noChangeShapeType="1"/>
            </p:cNvSpPr>
            <p:nvPr/>
          </p:nvSpPr>
          <p:spPr bwMode="auto">
            <a:xfrm>
              <a:off x="5409010" y="2924176"/>
              <a:ext cx="166211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37" name="Oval 21"/>
            <p:cNvSpPr>
              <a:spLocks noChangeAspect="1" noChangeArrowheads="1"/>
            </p:cNvSpPr>
            <p:nvPr/>
          </p:nvSpPr>
          <p:spPr bwMode="auto">
            <a:xfrm>
              <a:off x="5888832" y="2562226"/>
              <a:ext cx="110728" cy="110729"/>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38" name="Oval 22"/>
            <p:cNvSpPr>
              <a:spLocks noChangeAspect="1" noChangeArrowheads="1"/>
            </p:cNvSpPr>
            <p:nvPr/>
          </p:nvSpPr>
          <p:spPr bwMode="auto">
            <a:xfrm>
              <a:off x="6062664" y="2569369"/>
              <a:ext cx="110728" cy="110729"/>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39" name="Oval 23"/>
            <p:cNvSpPr>
              <a:spLocks noChangeAspect="1" noChangeArrowheads="1"/>
            </p:cNvSpPr>
            <p:nvPr/>
          </p:nvSpPr>
          <p:spPr bwMode="auto">
            <a:xfrm>
              <a:off x="6940155" y="2795588"/>
              <a:ext cx="110728" cy="109538"/>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47" name="Oval 31"/>
            <p:cNvSpPr>
              <a:spLocks noChangeAspect="1" noChangeArrowheads="1"/>
            </p:cNvSpPr>
            <p:nvPr/>
          </p:nvSpPr>
          <p:spPr bwMode="auto">
            <a:xfrm rot="10800000">
              <a:off x="6142435" y="4235053"/>
              <a:ext cx="109538" cy="109538"/>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48" name="Oval 32"/>
            <p:cNvSpPr>
              <a:spLocks noChangeAspect="1" noChangeArrowheads="1"/>
            </p:cNvSpPr>
            <p:nvPr/>
          </p:nvSpPr>
          <p:spPr bwMode="auto">
            <a:xfrm>
              <a:off x="3424239" y="1760935"/>
              <a:ext cx="110728" cy="110729"/>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49" name="Oval 33"/>
            <p:cNvSpPr>
              <a:spLocks noChangeAspect="1" noChangeArrowheads="1"/>
            </p:cNvSpPr>
            <p:nvPr/>
          </p:nvSpPr>
          <p:spPr bwMode="auto">
            <a:xfrm>
              <a:off x="3570686" y="1759744"/>
              <a:ext cx="110728" cy="110729"/>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50" name="Oval 34"/>
            <p:cNvSpPr>
              <a:spLocks noChangeAspect="1" noChangeArrowheads="1"/>
            </p:cNvSpPr>
            <p:nvPr/>
          </p:nvSpPr>
          <p:spPr bwMode="auto">
            <a:xfrm>
              <a:off x="4346973" y="2203847"/>
              <a:ext cx="110728" cy="110729"/>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51" name="Oval 35"/>
            <p:cNvSpPr>
              <a:spLocks noChangeAspect="1" noChangeArrowheads="1"/>
            </p:cNvSpPr>
            <p:nvPr/>
          </p:nvSpPr>
          <p:spPr bwMode="auto">
            <a:xfrm>
              <a:off x="4493420" y="2201466"/>
              <a:ext cx="110728" cy="110729"/>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52" name="Oval 36"/>
            <p:cNvSpPr>
              <a:spLocks noChangeAspect="1" noChangeArrowheads="1"/>
            </p:cNvSpPr>
            <p:nvPr/>
          </p:nvSpPr>
          <p:spPr bwMode="auto">
            <a:xfrm rot="10800000">
              <a:off x="6006705" y="4225528"/>
              <a:ext cx="110728" cy="110729"/>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53" name="Oval 37"/>
            <p:cNvSpPr>
              <a:spLocks noChangeAspect="1" noChangeArrowheads="1"/>
            </p:cNvSpPr>
            <p:nvPr/>
          </p:nvSpPr>
          <p:spPr bwMode="auto">
            <a:xfrm rot="10800000">
              <a:off x="5868592" y="4225528"/>
              <a:ext cx="110728" cy="109538"/>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54" name="Oval 38"/>
            <p:cNvSpPr>
              <a:spLocks noChangeAspect="1" noChangeArrowheads="1"/>
            </p:cNvSpPr>
            <p:nvPr/>
          </p:nvSpPr>
          <p:spPr bwMode="auto">
            <a:xfrm rot="10800000">
              <a:off x="3156348" y="3713560"/>
              <a:ext cx="110728" cy="110729"/>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55" name="AutoShape 39"/>
            <p:cNvSpPr>
              <a:spLocks noChangeAspect="1" noChangeArrowheads="1"/>
            </p:cNvSpPr>
            <p:nvPr/>
          </p:nvSpPr>
          <p:spPr bwMode="auto">
            <a:xfrm>
              <a:off x="2336006" y="2489597"/>
              <a:ext cx="585788" cy="710804"/>
            </a:xfrm>
            <a:prstGeom prst="rightArrow">
              <a:avLst>
                <a:gd name="adj1" fmla="val 50000"/>
                <a:gd name="adj2" fmla="val 25000"/>
              </a:avLst>
            </a:prstGeom>
            <a:noFill/>
            <a:ln w="9525">
              <a:solidFill>
                <a:schemeClr val="tx1"/>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56" name="AutoShape 40"/>
            <p:cNvSpPr>
              <a:spLocks noChangeAspect="1" noChangeArrowheads="1"/>
            </p:cNvSpPr>
            <p:nvPr/>
          </p:nvSpPr>
          <p:spPr bwMode="auto">
            <a:xfrm>
              <a:off x="3407569" y="1902620"/>
              <a:ext cx="432197" cy="2239566"/>
            </a:xfrm>
            <a:prstGeom prst="upArrow">
              <a:avLst>
                <a:gd name="adj1" fmla="val 50000"/>
                <a:gd name="adj2" fmla="val 129545"/>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57" name="AutoShape 41"/>
            <p:cNvSpPr>
              <a:spLocks noChangeAspect="1" noChangeArrowheads="1"/>
            </p:cNvSpPr>
            <p:nvPr/>
          </p:nvSpPr>
          <p:spPr bwMode="auto">
            <a:xfrm>
              <a:off x="3148014" y="2675335"/>
              <a:ext cx="226219" cy="1004888"/>
            </a:xfrm>
            <a:prstGeom prst="upArrow">
              <a:avLst>
                <a:gd name="adj1" fmla="val 50000"/>
                <a:gd name="adj2" fmla="val 111053"/>
              </a:avLst>
            </a:prstGeom>
            <a:solidFill>
              <a:srgbClr val="FF0000">
                <a:alpha val="89999"/>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58" name="Oval 42"/>
            <p:cNvSpPr>
              <a:spLocks noChangeAspect="1" noChangeArrowheads="1"/>
            </p:cNvSpPr>
            <p:nvPr/>
          </p:nvSpPr>
          <p:spPr bwMode="auto">
            <a:xfrm rot="10800000">
              <a:off x="4417220" y="3860007"/>
              <a:ext cx="110728" cy="110729"/>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59" name="Oval 43"/>
            <p:cNvSpPr>
              <a:spLocks noChangeAspect="1" noChangeArrowheads="1"/>
            </p:cNvSpPr>
            <p:nvPr/>
          </p:nvSpPr>
          <p:spPr bwMode="auto">
            <a:xfrm rot="10800000">
              <a:off x="4264819" y="3858816"/>
              <a:ext cx="109538" cy="110729"/>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60" name="AutoShape 44"/>
            <p:cNvSpPr>
              <a:spLocks noChangeAspect="1" noChangeArrowheads="1"/>
            </p:cNvSpPr>
            <p:nvPr/>
          </p:nvSpPr>
          <p:spPr bwMode="auto">
            <a:xfrm>
              <a:off x="4288632" y="2328863"/>
              <a:ext cx="216694" cy="1506141"/>
            </a:xfrm>
            <a:prstGeom prst="downArrow">
              <a:avLst>
                <a:gd name="adj1" fmla="val 50000"/>
                <a:gd name="adj2" fmla="val 173764"/>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61" name="AutoShape 45"/>
            <p:cNvSpPr>
              <a:spLocks noChangeAspect="1" noChangeArrowheads="1"/>
            </p:cNvSpPr>
            <p:nvPr/>
          </p:nvSpPr>
          <p:spPr bwMode="auto">
            <a:xfrm>
              <a:off x="6431758" y="2425304"/>
              <a:ext cx="431006" cy="2239566"/>
            </a:xfrm>
            <a:prstGeom prst="upArrow">
              <a:avLst>
                <a:gd name="adj1" fmla="val 50000"/>
                <a:gd name="adj2" fmla="val 129903"/>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62" name="AutoShape 46"/>
            <p:cNvSpPr>
              <a:spLocks noChangeAspect="1" noChangeArrowheads="1"/>
            </p:cNvSpPr>
            <p:nvPr/>
          </p:nvSpPr>
          <p:spPr bwMode="auto">
            <a:xfrm>
              <a:off x="6962776" y="3164682"/>
              <a:ext cx="226219" cy="1004888"/>
            </a:xfrm>
            <a:prstGeom prst="upArrow">
              <a:avLst>
                <a:gd name="adj1" fmla="val 50000"/>
                <a:gd name="adj2" fmla="val 111053"/>
              </a:avLst>
            </a:prstGeom>
            <a:solidFill>
              <a:srgbClr val="FF0000">
                <a:alpha val="89999"/>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63" name="AutoShape 47"/>
            <p:cNvSpPr>
              <a:spLocks noChangeAspect="1" noChangeArrowheads="1"/>
            </p:cNvSpPr>
            <p:nvPr/>
          </p:nvSpPr>
          <p:spPr bwMode="auto">
            <a:xfrm>
              <a:off x="5909073" y="2706291"/>
              <a:ext cx="215503" cy="1504950"/>
            </a:xfrm>
            <a:prstGeom prst="downArrow">
              <a:avLst>
                <a:gd name="adj1" fmla="val 50000"/>
                <a:gd name="adj2" fmla="val 174586"/>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64" name="AutoShape 48"/>
            <p:cNvSpPr>
              <a:spLocks noChangeAspect="1" noChangeArrowheads="1"/>
            </p:cNvSpPr>
            <p:nvPr/>
          </p:nvSpPr>
          <p:spPr bwMode="auto">
            <a:xfrm>
              <a:off x="2303860" y="3345657"/>
              <a:ext cx="585788" cy="291704"/>
            </a:xfrm>
            <a:prstGeom prst="leftArrow">
              <a:avLst>
                <a:gd name="adj1" fmla="val 50000"/>
                <a:gd name="adj2" fmla="val 50204"/>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65" name="Text Box 49"/>
            <p:cNvSpPr txBox="1">
              <a:spLocks noChangeAspect="1" noChangeArrowheads="1"/>
            </p:cNvSpPr>
            <p:nvPr/>
          </p:nvSpPr>
          <p:spPr bwMode="auto">
            <a:xfrm>
              <a:off x="2521744" y="3684985"/>
              <a:ext cx="35779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1" fontAlgn="auto" hangingPunct="1">
                <a:spcBef>
                  <a:spcPts val="0"/>
                </a:spcBef>
                <a:spcAft>
                  <a:spcPts val="0"/>
                </a:spcAft>
              </a:pPr>
              <a:r>
                <a:rPr lang="en-US" altLang="zh-CN" sz="1350" b="1" dirty="0">
                  <a:solidFill>
                    <a:prstClr val="black"/>
                  </a:solidFill>
                  <a:latin typeface="微软雅黑" panose="020B0503020204020204" pitchFamily="34" charset="-122"/>
                  <a:ea typeface="微软雅黑" panose="020B0503020204020204" pitchFamily="34" charset="-122"/>
                </a:rPr>
                <a:t>①</a:t>
              </a:r>
            </a:p>
          </p:txBody>
        </p:sp>
        <p:sp>
          <p:nvSpPr>
            <p:cNvPr id="9266" name="Text Box 50"/>
            <p:cNvSpPr txBox="1">
              <a:spLocks noChangeAspect="1" noChangeArrowheads="1"/>
            </p:cNvSpPr>
            <p:nvPr/>
          </p:nvSpPr>
          <p:spPr bwMode="auto">
            <a:xfrm>
              <a:off x="2964656" y="2995614"/>
              <a:ext cx="35779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1" fontAlgn="auto" hangingPunct="1">
                <a:spcBef>
                  <a:spcPts val="0"/>
                </a:spcBef>
                <a:spcAft>
                  <a:spcPts val="0"/>
                </a:spcAft>
              </a:pPr>
              <a:r>
                <a:rPr lang="en-US" altLang="zh-CN" sz="1350" b="1" dirty="0">
                  <a:solidFill>
                    <a:prstClr val="black"/>
                  </a:solidFill>
                  <a:latin typeface="微软雅黑" panose="020B0503020204020204" pitchFamily="34" charset="-122"/>
                  <a:ea typeface="微软雅黑" panose="020B0503020204020204" pitchFamily="34" charset="-122"/>
                </a:rPr>
                <a:t>②</a:t>
              </a:r>
            </a:p>
          </p:txBody>
        </p:sp>
        <p:sp>
          <p:nvSpPr>
            <p:cNvPr id="9267" name="Text Box 51"/>
            <p:cNvSpPr txBox="1">
              <a:spLocks noChangeAspect="1" noChangeArrowheads="1"/>
            </p:cNvSpPr>
            <p:nvPr/>
          </p:nvSpPr>
          <p:spPr bwMode="auto">
            <a:xfrm>
              <a:off x="4572000" y="2852739"/>
              <a:ext cx="35779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1" fontAlgn="auto" hangingPunct="1">
                <a:spcBef>
                  <a:spcPts val="0"/>
                </a:spcBef>
                <a:spcAft>
                  <a:spcPts val="0"/>
                </a:spcAft>
              </a:pPr>
              <a:r>
                <a:rPr lang="en-US" altLang="zh-CN" sz="1350" b="1" dirty="0">
                  <a:solidFill>
                    <a:prstClr val="black"/>
                  </a:solidFill>
                  <a:latin typeface="微软雅黑" panose="020B0503020204020204" pitchFamily="34" charset="-122"/>
                  <a:ea typeface="微软雅黑" panose="020B0503020204020204" pitchFamily="34" charset="-122"/>
                </a:rPr>
                <a:t>④</a:t>
              </a:r>
            </a:p>
          </p:txBody>
        </p:sp>
        <p:sp>
          <p:nvSpPr>
            <p:cNvPr id="9268" name="Text Box 52"/>
            <p:cNvSpPr txBox="1">
              <a:spLocks noChangeAspect="1" noChangeArrowheads="1"/>
            </p:cNvSpPr>
            <p:nvPr/>
          </p:nvSpPr>
          <p:spPr bwMode="auto">
            <a:xfrm>
              <a:off x="6772275" y="3543301"/>
              <a:ext cx="35779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1" fontAlgn="auto" hangingPunct="1">
                <a:spcBef>
                  <a:spcPts val="0"/>
                </a:spcBef>
                <a:spcAft>
                  <a:spcPts val="0"/>
                </a:spcAft>
              </a:pPr>
              <a:r>
                <a:rPr lang="en-US" altLang="zh-CN" sz="1350" b="1" dirty="0">
                  <a:solidFill>
                    <a:prstClr val="black"/>
                  </a:solidFill>
                  <a:latin typeface="微软雅黑" panose="020B0503020204020204" pitchFamily="34" charset="-122"/>
                  <a:ea typeface="微软雅黑" panose="020B0503020204020204" pitchFamily="34" charset="-122"/>
                </a:rPr>
                <a:t>②</a:t>
              </a:r>
            </a:p>
          </p:txBody>
        </p:sp>
        <p:grpSp>
          <p:nvGrpSpPr>
            <p:cNvPr id="4" name="组合 3"/>
            <p:cNvGrpSpPr/>
            <p:nvPr/>
          </p:nvGrpSpPr>
          <p:grpSpPr>
            <a:xfrm>
              <a:off x="5935527" y="4373166"/>
              <a:ext cx="472678" cy="553686"/>
              <a:chOff x="6621463" y="4687888"/>
              <a:chExt cx="630237" cy="738248"/>
            </a:xfrm>
          </p:grpSpPr>
          <p:sp>
            <p:nvSpPr>
              <p:cNvPr id="9240" name="Line 24"/>
              <p:cNvSpPr>
                <a:spLocks noChangeAspect="1" noChangeShapeType="1"/>
              </p:cNvSpPr>
              <p:nvPr/>
            </p:nvSpPr>
            <p:spPr bwMode="auto">
              <a:xfrm rot="10800000">
                <a:off x="7080250" y="5172076"/>
                <a:ext cx="1714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41" name="Line 25"/>
              <p:cNvSpPr>
                <a:spLocks noChangeAspect="1" noChangeShapeType="1"/>
              </p:cNvSpPr>
              <p:nvPr/>
            </p:nvSpPr>
            <p:spPr bwMode="auto">
              <a:xfrm rot="10800000">
                <a:off x="7080250" y="5030788"/>
                <a:ext cx="0" cy="1508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42" name="Line 26"/>
              <p:cNvSpPr>
                <a:spLocks noChangeAspect="1" noChangeShapeType="1"/>
              </p:cNvSpPr>
              <p:nvPr/>
            </p:nvSpPr>
            <p:spPr bwMode="auto">
              <a:xfrm rot="10800000">
                <a:off x="6900863" y="5026026"/>
                <a:ext cx="1730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43" name="Line 27"/>
              <p:cNvSpPr>
                <a:spLocks noChangeAspect="1" noChangeShapeType="1"/>
              </p:cNvSpPr>
              <p:nvPr/>
            </p:nvSpPr>
            <p:spPr bwMode="auto">
              <a:xfrm rot="10800000">
                <a:off x="6900863" y="4883151"/>
                <a:ext cx="0" cy="1508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44" name="Line 28"/>
              <p:cNvSpPr>
                <a:spLocks noChangeAspect="1" noChangeShapeType="1"/>
              </p:cNvSpPr>
              <p:nvPr/>
            </p:nvSpPr>
            <p:spPr bwMode="auto">
              <a:xfrm rot="10800000">
                <a:off x="6719888" y="4884738"/>
                <a:ext cx="1730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45" name="Line 29"/>
              <p:cNvSpPr>
                <a:spLocks noChangeAspect="1" noChangeShapeType="1"/>
              </p:cNvSpPr>
              <p:nvPr/>
            </p:nvSpPr>
            <p:spPr bwMode="auto">
              <a:xfrm rot="10800000">
                <a:off x="6719888" y="4687888"/>
                <a:ext cx="0" cy="204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69" name="Text Box 53"/>
              <p:cNvSpPr txBox="1">
                <a:spLocks noChangeAspect="1" noChangeArrowheads="1"/>
              </p:cNvSpPr>
              <p:nvPr/>
            </p:nvSpPr>
            <p:spPr bwMode="auto">
              <a:xfrm>
                <a:off x="6621463" y="5026027"/>
                <a:ext cx="477053" cy="400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1" fontAlgn="auto" hangingPunct="1">
                  <a:spcBef>
                    <a:spcPts val="0"/>
                  </a:spcBef>
                  <a:spcAft>
                    <a:spcPts val="0"/>
                  </a:spcAft>
                </a:pPr>
                <a:r>
                  <a:rPr lang="en-US" altLang="zh-CN" sz="1350" b="1">
                    <a:solidFill>
                      <a:prstClr val="black"/>
                    </a:solidFill>
                    <a:latin typeface="微软雅黑" panose="020B0503020204020204" pitchFamily="34" charset="-122"/>
                    <a:ea typeface="微软雅黑" panose="020B0503020204020204" pitchFamily="34" charset="-122"/>
                  </a:rPr>
                  <a:t>③</a:t>
                </a:r>
              </a:p>
            </p:txBody>
          </p:sp>
        </p:grpSp>
        <p:sp>
          <p:nvSpPr>
            <p:cNvPr id="9270" name="Text Box 54"/>
            <p:cNvSpPr txBox="1">
              <a:spLocks noChangeAspect="1" noChangeArrowheads="1"/>
            </p:cNvSpPr>
            <p:nvPr/>
          </p:nvSpPr>
          <p:spPr bwMode="auto">
            <a:xfrm>
              <a:off x="3870722" y="3640933"/>
              <a:ext cx="35779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1" fontAlgn="auto" hangingPunct="1">
                <a:spcBef>
                  <a:spcPts val="0"/>
                </a:spcBef>
                <a:spcAft>
                  <a:spcPts val="0"/>
                </a:spcAft>
              </a:pPr>
              <a:r>
                <a:rPr lang="en-US" altLang="zh-CN" sz="1350" b="1" dirty="0">
                  <a:solidFill>
                    <a:prstClr val="black"/>
                  </a:solidFill>
                  <a:latin typeface="微软雅黑" panose="020B0503020204020204" pitchFamily="34" charset="-122"/>
                  <a:ea typeface="微软雅黑" panose="020B0503020204020204" pitchFamily="34" charset="-122"/>
                </a:rPr>
                <a:t>⑤</a:t>
              </a:r>
            </a:p>
          </p:txBody>
        </p:sp>
        <p:sp>
          <p:nvSpPr>
            <p:cNvPr id="9271" name="Text Box 55"/>
            <p:cNvSpPr txBox="1">
              <a:spLocks noChangeAspect="1" noChangeArrowheads="1"/>
            </p:cNvSpPr>
            <p:nvPr/>
          </p:nvSpPr>
          <p:spPr bwMode="auto">
            <a:xfrm>
              <a:off x="6248400" y="2681289"/>
              <a:ext cx="35779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1" fontAlgn="auto" hangingPunct="1">
                <a:spcBef>
                  <a:spcPts val="0"/>
                </a:spcBef>
                <a:spcAft>
                  <a:spcPts val="0"/>
                </a:spcAft>
              </a:pPr>
              <a:r>
                <a:rPr lang="en-US" altLang="zh-CN" sz="1350" b="1" dirty="0">
                  <a:solidFill>
                    <a:prstClr val="black"/>
                  </a:solidFill>
                  <a:latin typeface="微软雅黑" panose="020B0503020204020204" pitchFamily="34" charset="-122"/>
                  <a:ea typeface="微软雅黑" panose="020B0503020204020204" pitchFamily="34" charset="-122"/>
                </a:rPr>
                <a:t>⑤</a:t>
              </a:r>
            </a:p>
          </p:txBody>
        </p:sp>
        <p:sp>
          <p:nvSpPr>
            <p:cNvPr id="9272" name="Freeform 56"/>
            <p:cNvSpPr>
              <a:spLocks noChangeAspect="1"/>
            </p:cNvSpPr>
            <p:nvPr/>
          </p:nvSpPr>
          <p:spPr bwMode="auto">
            <a:xfrm>
              <a:off x="4741069" y="2320530"/>
              <a:ext cx="661988" cy="364331"/>
            </a:xfrm>
            <a:custGeom>
              <a:avLst/>
              <a:gdLst>
                <a:gd name="T0" fmla="*/ 0 w 695"/>
                <a:gd name="T1" fmla="*/ 0 h 382"/>
                <a:gd name="T2" fmla="*/ 229 w 695"/>
                <a:gd name="T3" fmla="*/ 102 h 382"/>
                <a:gd name="T4" fmla="*/ 440 w 695"/>
                <a:gd name="T5" fmla="*/ 288 h 382"/>
                <a:gd name="T6" fmla="*/ 695 w 695"/>
                <a:gd name="T7" fmla="*/ 382 h 382"/>
              </a:gdLst>
              <a:ahLst/>
              <a:cxnLst>
                <a:cxn ang="0">
                  <a:pos x="T0" y="T1"/>
                </a:cxn>
                <a:cxn ang="0">
                  <a:pos x="T2" y="T3"/>
                </a:cxn>
                <a:cxn ang="0">
                  <a:pos x="T4" y="T5"/>
                </a:cxn>
                <a:cxn ang="0">
                  <a:pos x="T6" y="T7"/>
                </a:cxn>
              </a:cxnLst>
              <a:rect l="0" t="0" r="r" b="b"/>
              <a:pathLst>
                <a:path w="695" h="382">
                  <a:moveTo>
                    <a:pt x="0" y="0"/>
                  </a:moveTo>
                  <a:cubicBezTo>
                    <a:pt x="78" y="27"/>
                    <a:pt x="156" y="54"/>
                    <a:pt x="229" y="102"/>
                  </a:cubicBezTo>
                  <a:cubicBezTo>
                    <a:pt x="302" y="150"/>
                    <a:pt x="362" y="241"/>
                    <a:pt x="440" y="288"/>
                  </a:cubicBezTo>
                  <a:cubicBezTo>
                    <a:pt x="518" y="335"/>
                    <a:pt x="633" y="379"/>
                    <a:pt x="695" y="382"/>
                  </a:cubicBezTo>
                </a:path>
              </a:pathLst>
            </a:cu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73" name="Freeform 57"/>
            <p:cNvSpPr>
              <a:spLocks noChangeAspect="1"/>
            </p:cNvSpPr>
            <p:nvPr/>
          </p:nvSpPr>
          <p:spPr bwMode="auto">
            <a:xfrm>
              <a:off x="4779169" y="3860008"/>
              <a:ext cx="661988" cy="364331"/>
            </a:xfrm>
            <a:custGeom>
              <a:avLst/>
              <a:gdLst>
                <a:gd name="T0" fmla="*/ 0 w 695"/>
                <a:gd name="T1" fmla="*/ 0 h 382"/>
                <a:gd name="T2" fmla="*/ 229 w 695"/>
                <a:gd name="T3" fmla="*/ 102 h 382"/>
                <a:gd name="T4" fmla="*/ 440 w 695"/>
                <a:gd name="T5" fmla="*/ 288 h 382"/>
                <a:gd name="T6" fmla="*/ 695 w 695"/>
                <a:gd name="T7" fmla="*/ 382 h 382"/>
              </a:gdLst>
              <a:ahLst/>
              <a:cxnLst>
                <a:cxn ang="0">
                  <a:pos x="T0" y="T1"/>
                </a:cxn>
                <a:cxn ang="0">
                  <a:pos x="T2" y="T3"/>
                </a:cxn>
                <a:cxn ang="0">
                  <a:pos x="T4" y="T5"/>
                </a:cxn>
                <a:cxn ang="0">
                  <a:pos x="T6" y="T7"/>
                </a:cxn>
              </a:cxnLst>
              <a:rect l="0" t="0" r="r" b="b"/>
              <a:pathLst>
                <a:path w="695" h="382">
                  <a:moveTo>
                    <a:pt x="0" y="0"/>
                  </a:moveTo>
                  <a:cubicBezTo>
                    <a:pt x="78" y="27"/>
                    <a:pt x="156" y="54"/>
                    <a:pt x="229" y="102"/>
                  </a:cubicBezTo>
                  <a:cubicBezTo>
                    <a:pt x="302" y="150"/>
                    <a:pt x="362" y="241"/>
                    <a:pt x="440" y="288"/>
                  </a:cubicBezTo>
                  <a:cubicBezTo>
                    <a:pt x="518" y="335"/>
                    <a:pt x="633" y="379"/>
                    <a:pt x="695" y="382"/>
                  </a:cubicBezTo>
                </a:path>
              </a:pathLst>
            </a:cu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9275" name="Text Box 59"/>
            <p:cNvSpPr txBox="1">
              <a:spLocks noChangeAspect="1" noChangeArrowheads="1"/>
            </p:cNvSpPr>
            <p:nvPr/>
          </p:nvSpPr>
          <p:spPr bwMode="auto">
            <a:xfrm>
              <a:off x="2990850" y="2071689"/>
              <a:ext cx="37382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1" fontAlgn="auto" hangingPunct="1">
                <a:spcBef>
                  <a:spcPts val="0"/>
                </a:spcBef>
                <a:spcAft>
                  <a:spcPts val="0"/>
                </a:spcAft>
              </a:pPr>
              <a:r>
                <a:rPr lang="en-US" altLang="zh-CN" sz="1350" b="1">
                  <a:solidFill>
                    <a:prstClr val="black"/>
                  </a:solidFill>
                  <a:latin typeface="微软雅黑" panose="020B0503020204020204" pitchFamily="34" charset="-122"/>
                  <a:ea typeface="微软雅黑" panose="020B0503020204020204" pitchFamily="34" charset="-122"/>
                </a:rPr>
                <a:t>Ec</a:t>
              </a:r>
            </a:p>
          </p:txBody>
        </p:sp>
        <p:sp>
          <p:nvSpPr>
            <p:cNvPr id="9276" name="Text Box 60"/>
            <p:cNvSpPr txBox="1">
              <a:spLocks noChangeAspect="1" noChangeArrowheads="1"/>
            </p:cNvSpPr>
            <p:nvPr/>
          </p:nvSpPr>
          <p:spPr bwMode="auto">
            <a:xfrm>
              <a:off x="3101578" y="3893345"/>
              <a:ext cx="383438"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1" fontAlgn="auto" hangingPunct="1">
                <a:spcBef>
                  <a:spcPts val="0"/>
                </a:spcBef>
                <a:spcAft>
                  <a:spcPts val="0"/>
                </a:spcAft>
              </a:pPr>
              <a:r>
                <a:rPr lang="en-US" altLang="zh-CN" sz="1350" b="1">
                  <a:solidFill>
                    <a:prstClr val="black"/>
                  </a:solidFill>
                  <a:latin typeface="微软雅黑" panose="020B0503020204020204" pitchFamily="34" charset="-122"/>
                  <a:ea typeface="微软雅黑" panose="020B0503020204020204" pitchFamily="34" charset="-122"/>
                </a:rPr>
                <a:t>Ev</a:t>
              </a:r>
            </a:p>
          </p:txBody>
        </p:sp>
        <p:sp>
          <p:nvSpPr>
            <p:cNvPr id="9277" name="Text Box 61"/>
            <p:cNvSpPr txBox="1">
              <a:spLocks noChangeAspect="1" noChangeArrowheads="1"/>
            </p:cNvSpPr>
            <p:nvPr/>
          </p:nvSpPr>
          <p:spPr bwMode="auto">
            <a:xfrm>
              <a:off x="4823222" y="3518298"/>
              <a:ext cx="45762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1" fontAlgn="auto" hangingPunct="1">
                <a:spcBef>
                  <a:spcPts val="0"/>
                </a:spcBef>
                <a:spcAft>
                  <a:spcPts val="0"/>
                </a:spcAft>
              </a:pPr>
              <a:r>
                <a:rPr lang="en-US" altLang="zh-CN" sz="1350" b="1">
                  <a:solidFill>
                    <a:prstClr val="black"/>
                  </a:solidFill>
                  <a:latin typeface="微软雅黑" panose="020B0503020204020204" pitchFamily="34" charset="-122"/>
                  <a:ea typeface="微软雅黑" panose="020B0503020204020204" pitchFamily="34" charset="-122"/>
                </a:rPr>
                <a:t>Efv</a:t>
              </a:r>
            </a:p>
          </p:txBody>
        </p:sp>
        <p:sp>
          <p:nvSpPr>
            <p:cNvPr id="9278" name="Text Box 62"/>
            <p:cNvSpPr txBox="1">
              <a:spLocks noChangeAspect="1" noChangeArrowheads="1"/>
            </p:cNvSpPr>
            <p:nvPr/>
          </p:nvSpPr>
          <p:spPr bwMode="auto">
            <a:xfrm>
              <a:off x="5003006" y="2808685"/>
              <a:ext cx="444352"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1" fontAlgn="auto" hangingPunct="1">
                <a:spcBef>
                  <a:spcPts val="0"/>
                </a:spcBef>
                <a:spcAft>
                  <a:spcPts val="0"/>
                </a:spcAft>
              </a:pPr>
              <a:r>
                <a:rPr lang="en-US" altLang="zh-CN" sz="1350" b="1">
                  <a:solidFill>
                    <a:prstClr val="black"/>
                  </a:solidFill>
                  <a:latin typeface="微软雅黑" panose="020B0503020204020204" pitchFamily="34" charset="-122"/>
                  <a:ea typeface="微软雅黑" panose="020B0503020204020204" pitchFamily="34" charset="-122"/>
                </a:rPr>
                <a:t>Efc</a:t>
              </a:r>
            </a:p>
          </p:txBody>
        </p:sp>
        <p:sp>
          <p:nvSpPr>
            <p:cNvPr id="9280" name="Text Box 64"/>
            <p:cNvSpPr txBox="1">
              <a:spLocks noChangeArrowheads="1"/>
            </p:cNvSpPr>
            <p:nvPr/>
          </p:nvSpPr>
          <p:spPr bwMode="auto">
            <a:xfrm>
              <a:off x="3764757" y="2812256"/>
              <a:ext cx="5693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1" fontAlgn="auto" hangingPunct="1">
                <a:spcBef>
                  <a:spcPts val="0"/>
                </a:spcBef>
                <a:spcAft>
                  <a:spcPts val="0"/>
                </a:spcAft>
              </a:pPr>
              <a:r>
                <a:rPr lang="en-US" altLang="zh-CN" b="1">
                  <a:solidFill>
                    <a:prstClr val="black"/>
                  </a:solidFill>
                  <a:latin typeface="微软雅黑" panose="020B0503020204020204" pitchFamily="34" charset="-122"/>
                  <a:ea typeface="微软雅黑" panose="020B0503020204020204" pitchFamily="34" charset="-122"/>
                </a:rPr>
                <a:t>p</a:t>
              </a:r>
              <a:r>
                <a:rPr lang="zh-CN" altLang="en-US" b="1">
                  <a:solidFill>
                    <a:prstClr val="black"/>
                  </a:solidFill>
                  <a:latin typeface="微软雅黑" panose="020B0503020204020204" pitchFamily="34" charset="-122"/>
                  <a:ea typeface="微软雅黑" panose="020B0503020204020204" pitchFamily="34" charset="-122"/>
                </a:rPr>
                <a:t>区</a:t>
              </a:r>
            </a:p>
          </p:txBody>
        </p:sp>
        <p:sp>
          <p:nvSpPr>
            <p:cNvPr id="9281" name="Text Box 65"/>
            <p:cNvSpPr txBox="1">
              <a:spLocks noChangeArrowheads="1"/>
            </p:cNvSpPr>
            <p:nvPr/>
          </p:nvSpPr>
          <p:spPr bwMode="auto">
            <a:xfrm>
              <a:off x="5428060" y="3231356"/>
              <a:ext cx="5645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1" fontAlgn="auto" hangingPunct="1">
                <a:spcBef>
                  <a:spcPts val="0"/>
                </a:spcBef>
                <a:spcAft>
                  <a:spcPts val="0"/>
                </a:spcAft>
              </a:pPr>
              <a:r>
                <a:rPr lang="en-US" altLang="zh-CN" b="1" dirty="0">
                  <a:solidFill>
                    <a:prstClr val="black"/>
                  </a:solidFill>
                  <a:latin typeface="微软雅黑" panose="020B0503020204020204" pitchFamily="34" charset="-122"/>
                  <a:ea typeface="微软雅黑" panose="020B0503020204020204" pitchFamily="34" charset="-122"/>
                </a:rPr>
                <a:t>n</a:t>
              </a:r>
              <a:r>
                <a:rPr lang="zh-CN" altLang="en-US" b="1" dirty="0">
                  <a:solidFill>
                    <a:prstClr val="black"/>
                  </a:solidFill>
                  <a:latin typeface="微软雅黑" panose="020B0503020204020204" pitchFamily="34" charset="-122"/>
                  <a:ea typeface="微软雅黑" panose="020B0503020204020204" pitchFamily="34" charset="-122"/>
                </a:rPr>
                <a:t>区</a:t>
              </a:r>
            </a:p>
          </p:txBody>
        </p:sp>
        <p:sp>
          <p:nvSpPr>
            <p:cNvPr id="9282" name="Text Box 66"/>
            <p:cNvSpPr txBox="1">
              <a:spLocks noChangeArrowheads="1"/>
            </p:cNvSpPr>
            <p:nvPr/>
          </p:nvSpPr>
          <p:spPr bwMode="auto">
            <a:xfrm>
              <a:off x="4067175" y="1683544"/>
              <a:ext cx="35779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1" fontAlgn="auto" hangingPunct="1">
                <a:spcBef>
                  <a:spcPts val="0"/>
                </a:spcBef>
                <a:spcAft>
                  <a:spcPts val="0"/>
                </a:spcAft>
              </a:pPr>
              <a:r>
                <a:rPr lang="en-US" altLang="zh-CN" sz="1350" b="1" dirty="0">
                  <a:solidFill>
                    <a:prstClr val="black"/>
                  </a:solidFill>
                  <a:latin typeface="微软雅黑" panose="020B0503020204020204" pitchFamily="34" charset="-122"/>
                  <a:ea typeface="微软雅黑" panose="020B0503020204020204" pitchFamily="34" charset="-122"/>
                </a:rPr>
                <a:t>③</a:t>
              </a:r>
            </a:p>
          </p:txBody>
        </p:sp>
        <p:sp>
          <p:nvSpPr>
            <p:cNvPr id="67" name="Oval 31"/>
            <p:cNvSpPr>
              <a:spLocks noChangeAspect="1" noChangeArrowheads="1"/>
            </p:cNvSpPr>
            <p:nvPr/>
          </p:nvSpPr>
          <p:spPr bwMode="auto">
            <a:xfrm rot="10800000">
              <a:off x="6736054" y="4663936"/>
              <a:ext cx="109538" cy="109538"/>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68" name="Oval 36"/>
            <p:cNvSpPr>
              <a:spLocks noChangeAspect="1" noChangeArrowheads="1"/>
            </p:cNvSpPr>
            <p:nvPr/>
          </p:nvSpPr>
          <p:spPr bwMode="auto">
            <a:xfrm rot="10800000">
              <a:off x="6600324" y="4671138"/>
              <a:ext cx="110728" cy="110729"/>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69" name="Oval 37"/>
            <p:cNvSpPr>
              <a:spLocks noChangeAspect="1" noChangeArrowheads="1"/>
            </p:cNvSpPr>
            <p:nvPr/>
          </p:nvSpPr>
          <p:spPr bwMode="auto">
            <a:xfrm rot="10800000">
              <a:off x="6462212" y="4671138"/>
              <a:ext cx="110728" cy="109538"/>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1" fontAlgn="auto" hangingPunct="1">
                <a:spcBef>
                  <a:spcPts val="0"/>
                </a:spcBef>
                <a:spcAft>
                  <a:spcPts val="0"/>
                </a:spcAft>
              </a:pPr>
              <a:endParaRPr lang="zh-CN" altLang="en-US" sz="1350" b="1">
                <a:solidFill>
                  <a:prstClr val="black"/>
                </a:solidFill>
                <a:latin typeface="微软雅黑" panose="020B0503020204020204" pitchFamily="34" charset="-122"/>
                <a:ea typeface="微软雅黑" panose="020B0503020204020204" pitchFamily="34" charset="-122"/>
              </a:endParaRPr>
            </a:p>
          </p:txBody>
        </p:sp>
        <p:sp>
          <p:nvSpPr>
            <p:cNvPr id="71" name="Text Box 51"/>
            <p:cNvSpPr txBox="1">
              <a:spLocks noChangeAspect="1" noChangeArrowheads="1"/>
            </p:cNvSpPr>
            <p:nvPr/>
          </p:nvSpPr>
          <p:spPr bwMode="auto">
            <a:xfrm>
              <a:off x="6082030" y="3265289"/>
              <a:ext cx="35779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1" fontAlgn="auto" hangingPunct="1">
                <a:spcBef>
                  <a:spcPts val="0"/>
                </a:spcBef>
                <a:spcAft>
                  <a:spcPts val="0"/>
                </a:spcAft>
              </a:pPr>
              <a:r>
                <a:rPr lang="en-US" altLang="zh-CN" sz="1350" b="1" dirty="0">
                  <a:solidFill>
                    <a:prstClr val="black"/>
                  </a:solidFill>
                  <a:latin typeface="微软雅黑" panose="020B0503020204020204" pitchFamily="34" charset="-122"/>
                  <a:ea typeface="微软雅黑" panose="020B0503020204020204" pitchFamily="34" charset="-122"/>
                </a:rPr>
                <a:t>④</a:t>
              </a:r>
            </a:p>
          </p:txBody>
        </p:sp>
      </p:grpSp>
    </p:spTree>
    <p:extLst>
      <p:ext uri="{BB962C8B-B14F-4D97-AF65-F5344CB8AC3E}">
        <p14:creationId xmlns:p14="http://schemas.microsoft.com/office/powerpoint/2010/main" val="213802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wipe(up)">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wipe(up)">
                                      <p:cBhvr>
                                        <p:cTn id="12" dur="500"/>
                                        <p:tgtEl>
                                          <p:spTgt spid="9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Effect transition="in" filter="wipe(up)">
                                      <p:cBhvr>
                                        <p:cTn id="17" dur="500"/>
                                        <p:tgtEl>
                                          <p:spTgt spid="92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219">
                                            <p:txEl>
                                              <p:pRg st="3" end="3"/>
                                            </p:txEl>
                                          </p:spTgt>
                                        </p:tgtEl>
                                        <p:attrNameLst>
                                          <p:attrName>style.visibility</p:attrName>
                                        </p:attrNameLst>
                                      </p:cBhvr>
                                      <p:to>
                                        <p:strVal val="visible"/>
                                      </p:to>
                                    </p:set>
                                    <p:animEffect transition="in" filter="wipe(up)">
                                      <p:cBhvr>
                                        <p:cTn id="22" dur="500"/>
                                        <p:tgtEl>
                                          <p:spTgt spid="92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219">
                                            <p:txEl>
                                              <p:pRg st="4" end="4"/>
                                            </p:txEl>
                                          </p:spTgt>
                                        </p:tgtEl>
                                        <p:attrNameLst>
                                          <p:attrName>style.visibility</p:attrName>
                                        </p:attrNameLst>
                                      </p:cBhvr>
                                      <p:to>
                                        <p:strVal val="visible"/>
                                      </p:to>
                                    </p:set>
                                    <p:animEffect transition="in" filter="wipe(up)">
                                      <p:cBhvr>
                                        <p:cTn id="27" dur="500"/>
                                        <p:tgtEl>
                                          <p:spTgt spid="92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body" idx="4294967295"/>
          </p:nvPr>
        </p:nvSpPr>
        <p:spPr>
          <a:xfrm>
            <a:off x="457200" y="1470484"/>
            <a:ext cx="8229600" cy="3917032"/>
          </a:xfrm>
        </p:spPr>
        <p:txBody>
          <a:bodyPr>
            <a:normAutofit/>
          </a:bodyPr>
          <a:lstStyle/>
          <a:p>
            <a:pPr algn="just" eaLnBrk="1" hangingPunct="1"/>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当光照射太阳电池时，将产生一个由</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区到</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p</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区的光生电流</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baseline="-25000" dirty="0" err="1">
                <a:latin typeface="Times New Roman" panose="02020603050405020304" pitchFamily="18" charset="0"/>
                <a:ea typeface="宋体" panose="02010600030101010101" pitchFamily="2" charset="-122"/>
                <a:cs typeface="Times New Roman" panose="02020603050405020304" pitchFamily="18" charset="0"/>
              </a:rPr>
              <a:t>ph</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。同时</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由于</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pn</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结二极管的特性，存在正向二极管电流</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D</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此电流方向从</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p</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区到</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区，与光生电流相反。因此</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实际获得的电流</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I</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为</a:t>
            </a:r>
          </a:p>
          <a:p>
            <a:pPr algn="just" eaLnBrk="1" hangingPunct="1">
              <a:lnSpc>
                <a:spcPct val="80000"/>
              </a:lnSpc>
            </a:pP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lnSpc>
                <a:spcPct val="80000"/>
              </a:lnSpc>
            </a:pP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lnSpc>
                <a:spcPct val="80000"/>
              </a:lnSpc>
            </a:pP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V</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D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为结电压</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如果忽略太阳电池的串联电阻</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s</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V</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即为太阳电池的端电压</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V</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，即</a:t>
            </a:r>
          </a:p>
        </p:txBody>
      </p:sp>
      <p:sp>
        <p:nvSpPr>
          <p:cNvPr id="47106" name="Rectangle 2"/>
          <p:cNvSpPr>
            <a:spLocks noGrp="1" noChangeArrowheads="1"/>
          </p:cNvSpPr>
          <p:nvPr>
            <p:ph type="title"/>
          </p:nvPr>
        </p:nvSpPr>
        <p:spPr/>
        <p:txBody>
          <a:bodyPr>
            <a:normAutofit/>
          </a:bodyPr>
          <a:lstStyle/>
          <a:p>
            <a:pPr eaLnBrk="1" hangingPunct="1"/>
            <a:r>
              <a:rPr lang="zh-CN" altLang="en-US" sz="4000" b="0" dirty="0">
                <a:latin typeface="Times New Roman" panose="02020603050405020304" pitchFamily="18" charset="0"/>
                <a:ea typeface="宋体" panose="02010600030101010101" pitchFamily="2" charset="-122"/>
                <a:cs typeface="Times New Roman" panose="02020603050405020304" pitchFamily="18" charset="0"/>
              </a:rPr>
              <a:t>太阳能电池的电学特性</a:t>
            </a:r>
            <a:r>
              <a:rPr lang="en-US" altLang="zh-CN" sz="4000" b="0" dirty="0">
                <a:latin typeface="Times New Roman" panose="02020603050405020304" pitchFamily="18" charset="0"/>
                <a:ea typeface="宋体" panose="02010600030101010101" pitchFamily="2" charset="-122"/>
                <a:cs typeface="Times New Roman" panose="02020603050405020304" pitchFamily="18" charset="0"/>
              </a:rPr>
              <a:t>1</a:t>
            </a:r>
          </a:p>
        </p:txBody>
      </p:sp>
      <p:graphicFrame>
        <p:nvGraphicFramePr>
          <p:cNvPr id="47108" name="Object 4"/>
          <p:cNvGraphicFramePr>
            <a:graphicFrameLocks noGrp="1" noChangeAspect="1"/>
          </p:cNvGraphicFramePr>
          <p:nvPr>
            <p:ph idx="1"/>
            <p:extLst>
              <p:ext uri="{D42A27DB-BD31-4B8C-83A1-F6EECF244321}">
                <p14:modId xmlns:p14="http://schemas.microsoft.com/office/powerpoint/2010/main" val="3093602886"/>
              </p:ext>
            </p:extLst>
          </p:nvPr>
        </p:nvGraphicFramePr>
        <p:xfrm>
          <a:off x="2468338" y="2996952"/>
          <a:ext cx="4207323" cy="871984"/>
        </p:xfrm>
        <a:graphic>
          <a:graphicData uri="http://schemas.openxmlformats.org/presentationml/2006/ole">
            <mc:AlternateContent xmlns:mc="http://schemas.openxmlformats.org/markup-compatibility/2006">
              <mc:Choice xmlns:v="urn:schemas-microsoft-com:vml" Requires="v">
                <p:oleObj spid="_x0000_s4168" name="Equation" r:id="rId3" imgW="2451100" imgH="508000" progId="Equation.DSMT4">
                  <p:embed/>
                </p:oleObj>
              </mc:Choice>
              <mc:Fallback>
                <p:oleObj name="Equation" r:id="rId3" imgW="2451100" imgH="5080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8338" y="2996952"/>
                        <a:ext cx="4207323" cy="871984"/>
                      </a:xfrm>
                      <a:prstGeom prst="rect">
                        <a:avLst/>
                      </a:prstGeom>
                      <a:solidFill>
                        <a:srgbClr val="FFFF00"/>
                      </a:solidFill>
                      <a:ln>
                        <a:noFill/>
                      </a:ln>
                      <a:effectLst/>
                    </p:spPr>
                  </p:pic>
                </p:oleObj>
              </mc:Fallback>
            </mc:AlternateContent>
          </a:graphicData>
        </a:graphic>
      </p:graphicFrame>
      <p:graphicFrame>
        <p:nvGraphicFramePr>
          <p:cNvPr id="47109" name="Object 5"/>
          <p:cNvGraphicFramePr>
            <a:graphicFrameLocks noGrp="1" noChangeAspect="1"/>
          </p:cNvGraphicFramePr>
          <p:nvPr>
            <p:ph sz="quarter" idx="4294967295"/>
            <p:extLst>
              <p:ext uri="{D42A27DB-BD31-4B8C-83A1-F6EECF244321}">
                <p14:modId xmlns:p14="http://schemas.microsoft.com/office/powerpoint/2010/main" val="1427326472"/>
              </p:ext>
            </p:extLst>
          </p:nvPr>
        </p:nvGraphicFramePr>
        <p:xfrm>
          <a:off x="2992574" y="4992298"/>
          <a:ext cx="3158852" cy="896128"/>
        </p:xfrm>
        <a:graphic>
          <a:graphicData uri="http://schemas.openxmlformats.org/presentationml/2006/ole">
            <mc:AlternateContent xmlns:mc="http://schemas.openxmlformats.org/markup-compatibility/2006">
              <mc:Choice xmlns:v="urn:schemas-microsoft-com:vml" Requires="v">
                <p:oleObj spid="_x0000_s4169" name="Equation" r:id="rId5" imgW="1790700" imgH="508000" progId="Equation.DSMT4">
                  <p:embed/>
                </p:oleObj>
              </mc:Choice>
              <mc:Fallback>
                <p:oleObj name="Equation" r:id="rId5" imgW="1790700" imgH="5080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2574" y="4992298"/>
                        <a:ext cx="3158852" cy="896128"/>
                      </a:xfrm>
                      <a:prstGeom prst="rect">
                        <a:avLst/>
                      </a:prstGeom>
                      <a:solidFill>
                        <a:srgbClr val="FFFF00"/>
                      </a:solidFill>
                      <a:ln>
                        <a:noFill/>
                      </a:ln>
                      <a:effectLst/>
                    </p:spPr>
                  </p:pic>
                </p:oleObj>
              </mc:Fallback>
            </mc:AlternateContent>
          </a:graphicData>
        </a:graphic>
      </p:graphicFrame>
      <p:sp>
        <p:nvSpPr>
          <p:cNvPr id="2" name="页脚占位符 1">
            <a:extLst>
              <a:ext uri="{FF2B5EF4-FFF2-40B4-BE49-F238E27FC236}">
                <a16:creationId xmlns:a16="http://schemas.microsoft.com/office/drawing/2014/main" id="{E1CBC07A-735C-4E18-B2A5-B9CBE0A15020}"/>
              </a:ext>
            </a:extLst>
          </p:cNvPr>
          <p:cNvSpPr>
            <a:spLocks noGrp="1"/>
          </p:cNvSpPr>
          <p:nvPr>
            <p:ph type="ftr" sz="quarter" idx="11"/>
          </p:nvPr>
        </p:nvSpPr>
        <p:spPr/>
        <p:txBody>
          <a:bodyPr/>
          <a:lstStyle/>
          <a:p>
            <a:r>
              <a:rPr lang="zh-CN" altLang="en-US"/>
              <a:t>集成光电子学概论</a:t>
            </a:r>
            <a:endParaRPr lang="zh-CN" altLang="en-US" dirty="0"/>
          </a:p>
        </p:txBody>
      </p:sp>
      <p:sp>
        <p:nvSpPr>
          <p:cNvPr id="3" name="灯片编号占位符 2">
            <a:extLst>
              <a:ext uri="{FF2B5EF4-FFF2-40B4-BE49-F238E27FC236}">
                <a16:creationId xmlns:a16="http://schemas.microsoft.com/office/drawing/2014/main" id="{7CC7B316-BD70-4DBA-A1D9-AF257230E6F5}"/>
              </a:ext>
            </a:extLst>
          </p:cNvPr>
          <p:cNvSpPr>
            <a:spLocks noGrp="1"/>
          </p:cNvSpPr>
          <p:nvPr>
            <p:ph type="sldNum" sz="quarter" idx="12"/>
          </p:nvPr>
        </p:nvSpPr>
        <p:spPr/>
        <p:txBody>
          <a:bodyPr/>
          <a:lstStyle/>
          <a:p>
            <a:fld id="{0C913308-F349-4B6D-A68A-DD1791B4A57B}" type="slidenum">
              <a:rPr lang="zh-CN" altLang="en-US" smtClean="0"/>
              <a:pPr/>
              <a:t>38</a:t>
            </a:fld>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84213" y="269776"/>
            <a:ext cx="7772400" cy="1143000"/>
          </a:xfrm>
          <a:noFill/>
        </p:spPr>
        <p:txBody>
          <a:bodyPr>
            <a:normAutofit/>
          </a:bodyPr>
          <a:lstStyle/>
          <a:p>
            <a:pPr defTabSz="958850" eaLnBrk="1" hangingPunct="1"/>
            <a:r>
              <a:rPr lang="zh-CN" altLang="en-US" sz="4000" b="0" dirty="0">
                <a:latin typeface="Times New Roman" panose="02020603050405020304" pitchFamily="18" charset="0"/>
                <a:ea typeface="宋体" panose="02010600030101010101" pitchFamily="2" charset="-122"/>
                <a:cs typeface="Times New Roman" panose="02020603050405020304" pitchFamily="18" charset="0"/>
              </a:rPr>
              <a:t>太阳能电池的电学特性</a:t>
            </a:r>
            <a:r>
              <a:rPr lang="en-US" altLang="zh-CN" sz="4000" b="0" dirty="0">
                <a:latin typeface="Times New Roman" panose="02020603050405020304" pitchFamily="18" charset="0"/>
                <a:ea typeface="宋体" panose="02010600030101010101" pitchFamily="2" charset="-122"/>
                <a:cs typeface="Times New Roman" panose="02020603050405020304" pitchFamily="18" charset="0"/>
              </a:rPr>
              <a:t>2</a:t>
            </a:r>
          </a:p>
        </p:txBody>
      </p:sp>
      <p:graphicFrame>
        <p:nvGraphicFramePr>
          <p:cNvPr id="48131" name="Object 3"/>
          <p:cNvGraphicFramePr>
            <a:graphicFrameLocks noGrp="1" noChangeAspect="1"/>
          </p:cNvGraphicFramePr>
          <p:nvPr>
            <p:ph sz="half" idx="1"/>
            <p:extLst>
              <p:ext uri="{D42A27DB-BD31-4B8C-83A1-F6EECF244321}">
                <p14:modId xmlns:p14="http://schemas.microsoft.com/office/powerpoint/2010/main" val="3606503068"/>
              </p:ext>
            </p:extLst>
          </p:nvPr>
        </p:nvGraphicFramePr>
        <p:xfrm>
          <a:off x="3795991" y="2121484"/>
          <a:ext cx="1552018" cy="670625"/>
        </p:xfrm>
        <a:graphic>
          <a:graphicData uri="http://schemas.openxmlformats.org/presentationml/2006/ole">
            <mc:AlternateContent xmlns:mc="http://schemas.openxmlformats.org/markup-compatibility/2006">
              <mc:Choice xmlns:v="urn:schemas-microsoft-com:vml" Requires="v">
                <p:oleObj spid="_x0000_s5192" name="Equation" r:id="rId4" imgW="558558" imgH="241195" progId="Equation.DSMT4">
                  <p:embed/>
                </p:oleObj>
              </mc:Choice>
              <mc:Fallback>
                <p:oleObj name="Equation" r:id="rId4" imgW="558558" imgH="241195"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5991" y="2121484"/>
                        <a:ext cx="1552018" cy="670625"/>
                      </a:xfrm>
                      <a:prstGeom prst="rect">
                        <a:avLst/>
                      </a:prstGeom>
                      <a:solidFill>
                        <a:srgbClr val="FFFF00"/>
                      </a:solidFill>
                      <a:ln>
                        <a:noFill/>
                      </a:ln>
                      <a:effectLst/>
                    </p:spPr>
                  </p:pic>
                </p:oleObj>
              </mc:Fallback>
            </mc:AlternateContent>
          </a:graphicData>
        </a:graphic>
      </p:graphicFrame>
      <p:graphicFrame>
        <p:nvGraphicFramePr>
          <p:cNvPr id="48135" name="Object 7"/>
          <p:cNvGraphicFramePr>
            <a:graphicFrameLocks noGrp="1" noChangeAspect="1"/>
          </p:cNvGraphicFramePr>
          <p:nvPr>
            <p:ph sz="half" idx="2"/>
            <p:extLst>
              <p:ext uri="{D42A27DB-BD31-4B8C-83A1-F6EECF244321}">
                <p14:modId xmlns:p14="http://schemas.microsoft.com/office/powerpoint/2010/main" val="1308674552"/>
              </p:ext>
            </p:extLst>
          </p:nvPr>
        </p:nvGraphicFramePr>
        <p:xfrm>
          <a:off x="2950040" y="4850605"/>
          <a:ext cx="3243920" cy="1100462"/>
        </p:xfrm>
        <a:graphic>
          <a:graphicData uri="http://schemas.openxmlformats.org/presentationml/2006/ole">
            <mc:AlternateContent xmlns:mc="http://schemas.openxmlformats.org/markup-compatibility/2006">
              <mc:Choice xmlns:v="urn:schemas-microsoft-com:vml" Requires="v">
                <p:oleObj spid="_x0000_s5193" name="Equation" r:id="rId6" imgW="1422400" imgH="482600" progId="Equation.DSMT4">
                  <p:embed/>
                </p:oleObj>
              </mc:Choice>
              <mc:Fallback>
                <p:oleObj name="Equation" r:id="rId6" imgW="1422400" imgH="48260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0040" y="4850605"/>
                        <a:ext cx="3243920" cy="1100462"/>
                      </a:xfrm>
                      <a:prstGeom prst="rect">
                        <a:avLst/>
                      </a:prstGeom>
                      <a:solidFill>
                        <a:srgbClr val="FFFF00"/>
                      </a:solidFill>
                      <a:ln>
                        <a:noFill/>
                      </a:ln>
                      <a:effectLst/>
                    </p:spPr>
                  </p:pic>
                </p:oleObj>
              </mc:Fallback>
            </mc:AlternateContent>
          </a:graphicData>
        </a:graphic>
      </p:graphicFrame>
      <p:sp>
        <p:nvSpPr>
          <p:cNvPr id="350212" name="Rectangle 4"/>
          <p:cNvSpPr>
            <a:spLocks noChangeArrowheads="1"/>
          </p:cNvSpPr>
          <p:nvPr/>
        </p:nvSpPr>
        <p:spPr bwMode="auto">
          <a:xfrm>
            <a:off x="647699" y="1371023"/>
            <a:ext cx="7772401" cy="86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gn="just" eaLnBrk="1" hangingPunct="1">
              <a:lnSpc>
                <a:spcPct val="90000"/>
              </a:lnSpc>
              <a:spcBef>
                <a:spcPct val="20000"/>
              </a:spcBef>
              <a:buFont typeface="Arial" panose="020B0604020202020204" pitchFamily="34" charset="0"/>
              <a:buChar char="•"/>
              <a:defRPr/>
            </a:pPr>
            <a:r>
              <a:rPr kumimoji="1" lang="zh-CN" altLang="en-US" sz="2800" dirty="0">
                <a:latin typeface="Times New Roman" panose="02020603050405020304" pitchFamily="18" charset="0"/>
                <a:cs typeface="Times New Roman" panose="02020603050405020304" pitchFamily="18" charset="0"/>
              </a:rPr>
              <a:t>当太阳电池的输出端短路时，</a:t>
            </a:r>
            <a:r>
              <a:rPr kumimoji="1" lang="en-US" altLang="zh-CN" sz="2800" i="1" dirty="0">
                <a:latin typeface="Times New Roman" panose="02020603050405020304" pitchFamily="18" charset="0"/>
                <a:cs typeface="Times New Roman" panose="02020603050405020304" pitchFamily="18" charset="0"/>
              </a:rPr>
              <a:t>V </a:t>
            </a:r>
            <a:r>
              <a:rPr kumimoji="1" lang="en-US" altLang="zh-CN" sz="2800" dirty="0">
                <a:latin typeface="Times New Roman" panose="02020603050405020304" pitchFamily="18" charset="0"/>
                <a:cs typeface="Times New Roman" panose="02020603050405020304" pitchFamily="18" charset="0"/>
              </a:rPr>
              <a:t>= 0 </a:t>
            </a:r>
            <a:r>
              <a:rPr kumimoji="1" lang="zh-CN" altLang="en-US" sz="2800" dirty="0">
                <a:latin typeface="Times New Roman" panose="02020603050405020304" pitchFamily="18" charset="0"/>
                <a:cs typeface="Times New Roman" panose="02020603050405020304" pitchFamily="18" charset="0"/>
              </a:rPr>
              <a:t>（</a:t>
            </a:r>
            <a:r>
              <a:rPr kumimoji="1" lang="en-US" altLang="zh-CN" sz="2800" i="1" dirty="0">
                <a:latin typeface="Times New Roman" panose="02020603050405020304" pitchFamily="18" charset="0"/>
                <a:cs typeface="Times New Roman" panose="02020603050405020304" pitchFamily="18" charset="0"/>
              </a:rPr>
              <a:t>V</a:t>
            </a:r>
            <a:r>
              <a:rPr kumimoji="1" lang="en-US" altLang="zh-CN" sz="2800" baseline="-25000" dirty="0">
                <a:latin typeface="Times New Roman" panose="02020603050405020304" pitchFamily="18" charset="0"/>
                <a:cs typeface="Times New Roman" panose="02020603050405020304" pitchFamily="18" charset="0"/>
              </a:rPr>
              <a:t>D</a:t>
            </a:r>
            <a:r>
              <a:rPr kumimoji="1" lang="en-US" altLang="zh-CN" sz="2800" dirty="0">
                <a:latin typeface="Times New Roman" panose="02020603050405020304" pitchFamily="18" charset="0"/>
                <a:cs typeface="Times New Roman" panose="02020603050405020304" pitchFamily="18" charset="0"/>
              </a:rPr>
              <a:t>≈0</a:t>
            </a:r>
            <a:r>
              <a:rPr kumimoji="1" lang="zh-CN" altLang="en-US" sz="2800" dirty="0">
                <a:latin typeface="Times New Roman" panose="02020603050405020304" pitchFamily="18" charset="0"/>
                <a:cs typeface="Times New Roman" panose="02020603050405020304" pitchFamily="18" charset="0"/>
              </a:rPr>
              <a:t>），得短路电流</a:t>
            </a:r>
          </a:p>
        </p:txBody>
      </p:sp>
      <p:sp>
        <p:nvSpPr>
          <p:cNvPr id="48133" name="Rectangle 5"/>
          <p:cNvSpPr>
            <a:spLocks noChangeArrowheads="1"/>
          </p:cNvSpPr>
          <p:nvPr/>
        </p:nvSpPr>
        <p:spPr bwMode="auto">
          <a:xfrm>
            <a:off x="684212" y="2997200"/>
            <a:ext cx="7772402" cy="86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marL="457200" indent="-457200" algn="just" eaLnBrk="1" hangingPunct="1">
              <a:lnSpc>
                <a:spcPct val="90000"/>
              </a:lnSpc>
              <a:buFont typeface="Arial" panose="020B0604020202020204" pitchFamily="34" charset="0"/>
              <a:buChar char="•"/>
              <a:defRPr/>
            </a:pPr>
            <a:r>
              <a:rPr kumimoji="1" lang="zh-CN" altLang="en-US" sz="2800" b="0" dirty="0">
                <a:ea typeface="宋体" panose="02010600030101010101" pitchFamily="2" charset="-122"/>
              </a:rPr>
              <a:t>即太阳电池的短路电流等于光生电流，与入射光的强度成正比。</a:t>
            </a:r>
          </a:p>
        </p:txBody>
      </p:sp>
      <p:sp>
        <p:nvSpPr>
          <p:cNvPr id="48134" name="Rectangle 6"/>
          <p:cNvSpPr>
            <a:spLocks noChangeArrowheads="1"/>
          </p:cNvSpPr>
          <p:nvPr/>
        </p:nvSpPr>
        <p:spPr bwMode="auto">
          <a:xfrm>
            <a:off x="684212" y="3933056"/>
            <a:ext cx="7772402" cy="86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marL="457200" indent="-457200" algn="just" eaLnBrk="1" hangingPunct="1">
              <a:lnSpc>
                <a:spcPct val="90000"/>
              </a:lnSpc>
              <a:buFont typeface="Arial" panose="020B0604020202020204" pitchFamily="34" charset="0"/>
              <a:buChar char="•"/>
              <a:defRPr/>
            </a:pPr>
            <a:r>
              <a:rPr kumimoji="1" lang="zh-CN" altLang="en-US" sz="2800" b="0" dirty="0">
                <a:ea typeface="宋体" panose="02010600030101010101" pitchFamily="2" charset="-122"/>
              </a:rPr>
              <a:t>当太阳电池的输出端开路时，</a:t>
            </a:r>
            <a:r>
              <a:rPr kumimoji="1" lang="en-US" altLang="zh-CN" sz="2800" b="0" dirty="0">
                <a:ea typeface="宋体" panose="02010600030101010101" pitchFamily="2" charset="-122"/>
              </a:rPr>
              <a:t>I = 0</a:t>
            </a:r>
            <a:r>
              <a:rPr kumimoji="1" lang="zh-CN" altLang="en-US" sz="2800" b="0" dirty="0">
                <a:ea typeface="宋体" panose="02010600030101010101" pitchFamily="2" charset="-122"/>
              </a:rPr>
              <a:t>，得开路电压</a:t>
            </a:r>
          </a:p>
        </p:txBody>
      </p:sp>
      <p:sp>
        <p:nvSpPr>
          <p:cNvPr id="2" name="页脚占位符 1">
            <a:extLst>
              <a:ext uri="{FF2B5EF4-FFF2-40B4-BE49-F238E27FC236}">
                <a16:creationId xmlns:a16="http://schemas.microsoft.com/office/drawing/2014/main" id="{5DB1A7F7-86DA-4170-B133-53E6E63FAE99}"/>
              </a:ext>
            </a:extLst>
          </p:cNvPr>
          <p:cNvSpPr>
            <a:spLocks noGrp="1"/>
          </p:cNvSpPr>
          <p:nvPr>
            <p:ph type="ftr" sz="quarter" idx="11"/>
          </p:nvPr>
        </p:nvSpPr>
        <p:spPr/>
        <p:txBody>
          <a:bodyPr/>
          <a:lstStyle/>
          <a:p>
            <a:r>
              <a:rPr lang="zh-CN" altLang="en-US"/>
              <a:t>集成光电子学概论</a:t>
            </a:r>
            <a:endParaRPr lang="zh-CN" altLang="en-US" dirty="0"/>
          </a:p>
        </p:txBody>
      </p:sp>
      <p:sp>
        <p:nvSpPr>
          <p:cNvPr id="3" name="灯片编号占位符 2">
            <a:extLst>
              <a:ext uri="{FF2B5EF4-FFF2-40B4-BE49-F238E27FC236}">
                <a16:creationId xmlns:a16="http://schemas.microsoft.com/office/drawing/2014/main" id="{0F74211B-8F10-441C-AEBF-592AA2FA824C}"/>
              </a:ext>
            </a:extLst>
          </p:cNvPr>
          <p:cNvSpPr>
            <a:spLocks noGrp="1"/>
          </p:cNvSpPr>
          <p:nvPr>
            <p:ph type="sldNum" sz="quarter" idx="12"/>
          </p:nvPr>
        </p:nvSpPr>
        <p:spPr/>
        <p:txBody>
          <a:bodyPr/>
          <a:lstStyle/>
          <a:p>
            <a:fld id="{0C913308-F349-4B6D-A68A-DD1791B4A57B}" type="slidenum">
              <a:rPr lang="zh-CN" altLang="en-US" smtClean="0"/>
              <a:pPr/>
              <a:t>39</a:t>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eaLnBrk="1" hangingPunct="1"/>
            <a:r>
              <a:rPr lang="zh-CN" altLang="en-US" sz="4000" dirty="0">
                <a:latin typeface="Times New Roman" panose="02020603050405020304" pitchFamily="18" charset="0"/>
                <a:ea typeface="宋体" panose="02010600030101010101" pitchFamily="2" charset="-122"/>
                <a:cs typeface="Times New Roman" panose="02020603050405020304" pitchFamily="18" charset="0"/>
              </a:rPr>
              <a:t>传统化石能源的缺点</a:t>
            </a:r>
          </a:p>
        </p:txBody>
      </p:sp>
      <p:sp>
        <p:nvSpPr>
          <p:cNvPr id="6147" name="Rectangle 3"/>
          <p:cNvSpPr>
            <a:spLocks noGrp="1" noChangeArrowheads="1"/>
          </p:cNvSpPr>
          <p:nvPr>
            <p:ph type="body" sz="half" idx="1"/>
          </p:nvPr>
        </p:nvSpPr>
        <p:spPr>
          <a:xfrm>
            <a:off x="457200" y="1600200"/>
            <a:ext cx="4258816" cy="4525963"/>
          </a:xfrm>
        </p:spPr>
        <p:txBody>
          <a:bodyPr>
            <a:normAutofit lnSpcReduction="10000"/>
          </a:bodyPr>
          <a:lstStyle/>
          <a:p>
            <a:pPr eaLnBrk="1" hangingPunct="1"/>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不可再生</a:t>
            </a:r>
          </a:p>
          <a:p>
            <a:pPr lvl="1" eaLnBrk="1" hangingPunct="1"/>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能源接近枯竭，开采高峰</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2020~2030</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年</a:t>
            </a:r>
          </a:p>
          <a:p>
            <a:pPr lvl="1" eaLnBrk="1" hangingPunct="1"/>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各国为能源冲突不断</a:t>
            </a:r>
          </a:p>
          <a:p>
            <a:pPr eaLnBrk="1" hangingPunct="1"/>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破坏环境</a:t>
            </a:r>
          </a:p>
          <a:p>
            <a:pPr lvl="1" eaLnBrk="1" hangingPunct="1"/>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CO</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温室气体排放五大国</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lvl="2"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中国，</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亿吨</a:t>
            </a:r>
          </a:p>
          <a:p>
            <a:pPr lvl="2"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美国，</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59</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亿吨</a:t>
            </a:r>
          </a:p>
          <a:p>
            <a:pPr lvl="2"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俄罗斯，</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19</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亿吨</a:t>
            </a:r>
          </a:p>
          <a:p>
            <a:pPr lvl="2"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印度，</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12.9</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亿吨</a:t>
            </a:r>
          </a:p>
          <a:p>
            <a:pPr lvl="2"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日本，</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12.47</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亿吨</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148" name="Picture 5" descr="图片1"/>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a:xfrm>
            <a:off x="4716016" y="1831944"/>
            <a:ext cx="4258815" cy="319411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9" name="Text Box 6"/>
          <p:cNvSpPr txBox="1">
            <a:spLocks noChangeArrowheads="1"/>
          </p:cNvSpPr>
          <p:nvPr/>
        </p:nvSpPr>
        <p:spPr bwMode="auto">
          <a:xfrm>
            <a:off x="4914969" y="5432240"/>
            <a:ext cx="386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lang="zh-CN" altLang="en-US" sz="1800">
                <a:latin typeface="Arial" panose="020B0604020202020204" pitchFamily="34" charset="0"/>
                <a:ea typeface="宋体" panose="02010600030101010101" pitchFamily="2" charset="-122"/>
              </a:rPr>
              <a:t>各主要能源可供人类的预计使用年限</a:t>
            </a:r>
          </a:p>
        </p:txBody>
      </p:sp>
      <p:sp>
        <p:nvSpPr>
          <p:cNvPr id="2" name="页脚占位符 1">
            <a:extLst>
              <a:ext uri="{FF2B5EF4-FFF2-40B4-BE49-F238E27FC236}">
                <a16:creationId xmlns:a16="http://schemas.microsoft.com/office/drawing/2014/main" id="{A24769B5-E288-45C0-B161-FA8524EDF34E}"/>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8BE122D6-C0F5-470F-B4CE-0738D2DDDEA4}"/>
              </a:ext>
            </a:extLst>
          </p:cNvPr>
          <p:cNvSpPr>
            <a:spLocks noGrp="1"/>
          </p:cNvSpPr>
          <p:nvPr>
            <p:ph type="sldNum" sz="quarter" idx="12"/>
          </p:nvPr>
        </p:nvSpPr>
        <p:spPr/>
        <p:txBody>
          <a:bodyPr/>
          <a:lstStyle/>
          <a:p>
            <a:pPr>
              <a:defRPr/>
            </a:pPr>
            <a:fld id="{3DD16F57-B376-4E9E-8924-BACF42A9DC4B}" type="slidenum">
              <a:rPr lang="en-US" altLang="zh-CN" smtClean="0"/>
              <a:pPr>
                <a:defRPr/>
              </a:pPr>
              <a:t>4</a:t>
            </a:fld>
            <a:endParaRPr lang="en-US" altLang="zh-C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normAutofit/>
          </a:bodyPr>
          <a:lstStyle/>
          <a:p>
            <a:pPr eaLnBrk="1" hangingPunct="1"/>
            <a:r>
              <a:rPr lang="zh-CN" altLang="en-US" sz="4000" dirty="0">
                <a:latin typeface="Times New Roman" panose="02020603050405020304" pitchFamily="18" charset="0"/>
                <a:ea typeface="宋体" panose="02010600030101010101" pitchFamily="2" charset="-122"/>
                <a:cs typeface="Times New Roman" panose="02020603050405020304" pitchFamily="18" charset="0"/>
              </a:rPr>
              <a:t>太阳能电池的电学特性</a:t>
            </a:r>
            <a:r>
              <a:rPr lang="en-US" altLang="zh-CN" sz="4000" dirty="0">
                <a:latin typeface="Times New Roman" panose="02020603050405020304" pitchFamily="18" charset="0"/>
                <a:ea typeface="宋体" panose="02010600030101010101" pitchFamily="2" charset="-122"/>
                <a:cs typeface="Times New Roman" panose="02020603050405020304" pitchFamily="18" charset="0"/>
              </a:rPr>
              <a:t>3</a:t>
            </a:r>
          </a:p>
        </p:txBody>
      </p:sp>
      <p:pic>
        <p:nvPicPr>
          <p:cNvPr id="50179" name="Picture 4" descr="图片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15776" y="1159864"/>
            <a:ext cx="4464298" cy="410518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181" name="Rectangle 6"/>
          <p:cNvSpPr>
            <a:spLocks noGrp="1" noChangeArrowheads="1"/>
          </p:cNvSpPr>
          <p:nvPr>
            <p:ph type="body" sz="half" idx="2"/>
          </p:nvPr>
        </p:nvSpPr>
        <p:spPr>
          <a:xfrm>
            <a:off x="4781872" y="1430550"/>
            <a:ext cx="4038600" cy="4525963"/>
          </a:xfrm>
        </p:spPr>
        <p:txBody>
          <a:bodyPr/>
          <a:lstStyle/>
          <a:p>
            <a:pPr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负载</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可以从零到无穷大。当负载</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baseline="-25000" dirty="0">
                <a:latin typeface="Times New Roman" panose="02020603050405020304" pitchFamily="18" charset="0"/>
                <a:ea typeface="宋体" panose="02010600030101010101" pitchFamily="2" charset="-122"/>
                <a:cs typeface="Times New Roman" panose="02020603050405020304" pitchFamily="18" charset="0"/>
              </a:rPr>
              <a:t>m</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使太阳电池的功率输出为最大时，它对应的最大功率</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sz="2000" baseline="-25000" dirty="0">
                <a:latin typeface="Times New Roman" panose="02020603050405020304" pitchFamily="18" charset="0"/>
                <a:ea typeface="宋体" panose="02010600030101010101" pitchFamily="2" charset="-122"/>
                <a:cs typeface="Times New Roman" panose="02020603050405020304" pitchFamily="18" charset="0"/>
              </a:rPr>
              <a:t>m</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aseline="-25000" dirty="0" err="1">
                <a:latin typeface="Times New Roman" panose="02020603050405020304" pitchFamily="18" charset="0"/>
                <a:ea typeface="宋体" panose="02010600030101010101" pitchFamily="2" charset="-122"/>
                <a:cs typeface="Times New Roman" panose="02020603050405020304" pitchFamily="18" charset="0"/>
              </a:rPr>
              <a:t>m</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V</a:t>
            </a:r>
            <a:r>
              <a:rPr lang="en-US" altLang="zh-CN" sz="2000" baseline="-25000" dirty="0" err="1">
                <a:latin typeface="Times New Roman" panose="02020603050405020304" pitchFamily="18" charset="0"/>
                <a:ea typeface="宋体" panose="02010600030101010101" pitchFamily="2" charset="-122"/>
                <a:cs typeface="Times New Roman" panose="02020603050405020304" pitchFamily="18" charset="0"/>
              </a:rPr>
              <a:t>m</a:t>
            </a:r>
            <a:endParaRPr lang="en-US" altLang="zh-CN" sz="2000" baseline="-250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aseline="-25000" dirty="0" err="1">
                <a:latin typeface="Times New Roman" panose="02020603050405020304" pitchFamily="18" charset="0"/>
                <a:ea typeface="宋体" panose="02010600030101010101" pitchFamily="2" charset="-122"/>
                <a:cs typeface="Times New Roman" panose="02020603050405020304" pitchFamily="18" charset="0"/>
              </a:rPr>
              <a:t>m</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V</a:t>
            </a:r>
            <a:r>
              <a:rPr lang="en-US" altLang="zh-CN" sz="2000" baseline="-25000" dirty="0" err="1">
                <a:latin typeface="Times New Roman" panose="02020603050405020304" pitchFamily="18" charset="0"/>
                <a:ea typeface="宋体" panose="02010600030101010101" pitchFamily="2" charset="-122"/>
                <a:cs typeface="Times New Roman" panose="02020603050405020304" pitchFamily="18" charset="0"/>
              </a:rPr>
              <a:t>m</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分别为最佳工作电流和最佳工作电压</a:t>
            </a:r>
          </a:p>
          <a:p>
            <a:pPr eaLnBrk="1" hangingPunct="1"/>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V</a:t>
            </a:r>
            <a:r>
              <a:rPr lang="en-US" altLang="zh-CN" sz="2000" baseline="-25000" dirty="0" err="1">
                <a:latin typeface="Times New Roman" panose="02020603050405020304" pitchFamily="18" charset="0"/>
                <a:ea typeface="宋体" panose="02010600030101010101" pitchFamily="2" charset="-122"/>
                <a:cs typeface="Times New Roman" panose="02020603050405020304" pitchFamily="18" charset="0"/>
              </a:rPr>
              <a:t>oc</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aseline="-25000" dirty="0" err="1">
                <a:latin typeface="Times New Roman" panose="02020603050405020304" pitchFamily="18" charset="0"/>
                <a:ea typeface="宋体" panose="02010600030101010101" pitchFamily="2" charset="-122"/>
                <a:cs typeface="Times New Roman" panose="02020603050405020304" pitchFamily="18" charset="0"/>
              </a:rPr>
              <a:t>sc</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的乘积与最大功率</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Pm</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之比定义为填充因子</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FF</a:t>
            </a:r>
          </a:p>
          <a:p>
            <a:pPr eaLnBrk="1" hangingPunct="1"/>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FF=P</a:t>
            </a:r>
            <a:r>
              <a:rPr lang="en-US" altLang="zh-CN" sz="2000" baseline="-25000" dirty="0">
                <a:latin typeface="Times New Roman" panose="02020603050405020304" pitchFamily="18" charset="0"/>
                <a:ea typeface="宋体" panose="02010600030101010101" pitchFamily="2" charset="-122"/>
                <a:cs typeface="Times New Roman" panose="02020603050405020304" pitchFamily="18" charset="0"/>
              </a:rPr>
              <a:t>m</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V</a:t>
            </a:r>
            <a:r>
              <a:rPr lang="en-US" altLang="zh-CN" sz="2000" baseline="-25000" dirty="0" err="1">
                <a:latin typeface="Times New Roman" panose="02020603050405020304" pitchFamily="18" charset="0"/>
                <a:ea typeface="宋体" panose="02010600030101010101" pitchFamily="2" charset="-122"/>
                <a:cs typeface="Times New Roman" panose="02020603050405020304" pitchFamily="18" charset="0"/>
              </a:rPr>
              <a:t>oc</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aseline="-25000" dirty="0" err="1">
                <a:latin typeface="Times New Roman" panose="02020603050405020304" pitchFamily="18" charset="0"/>
                <a:ea typeface="宋体" panose="02010600030101010101" pitchFamily="2" charset="-122"/>
                <a:cs typeface="Times New Roman" panose="02020603050405020304" pitchFamily="18" charset="0"/>
              </a:rPr>
              <a:t>sc</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V</a:t>
            </a:r>
            <a:r>
              <a:rPr lang="en-US" altLang="zh-CN" sz="2000" baseline="-25000" dirty="0" err="1">
                <a:latin typeface="Times New Roman" panose="02020603050405020304" pitchFamily="18" charset="0"/>
                <a:ea typeface="宋体" panose="02010600030101010101" pitchFamily="2" charset="-122"/>
                <a:cs typeface="Times New Roman" panose="02020603050405020304" pitchFamily="18" charset="0"/>
              </a:rPr>
              <a:t>m</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aseline="-25000" dirty="0" err="1">
                <a:latin typeface="Times New Roman" panose="02020603050405020304" pitchFamily="18" charset="0"/>
                <a:ea typeface="宋体" panose="02010600030101010101" pitchFamily="2" charset="-122"/>
                <a:cs typeface="Times New Roman" panose="02020603050405020304" pitchFamily="18" charset="0"/>
              </a:rPr>
              <a:t>m</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V</a:t>
            </a:r>
            <a:r>
              <a:rPr lang="en-US" altLang="zh-CN" sz="2000" baseline="-25000" dirty="0" err="1">
                <a:latin typeface="Times New Roman" panose="02020603050405020304" pitchFamily="18" charset="0"/>
                <a:ea typeface="宋体" panose="02010600030101010101" pitchFamily="2" charset="-122"/>
                <a:cs typeface="Times New Roman" panose="02020603050405020304" pitchFamily="18" charset="0"/>
              </a:rPr>
              <a:t>oc</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aseline="-25000" dirty="0" err="1">
                <a:latin typeface="Times New Roman" panose="02020603050405020304" pitchFamily="18" charset="0"/>
                <a:ea typeface="宋体" panose="02010600030101010101" pitchFamily="2" charset="-122"/>
                <a:cs typeface="Times New Roman" panose="02020603050405020304" pitchFamily="18" charset="0"/>
              </a:rPr>
              <a:t>sc</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p>
          <a:p>
            <a:pPr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太阳电池的转换效率</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η</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定义为太阳电池的最大输出功率与照射到太阳电池的总辐射能</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Pin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之比</a:t>
            </a:r>
          </a:p>
          <a:p>
            <a:pPr eaLnBrk="1" hangingPunct="1"/>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η=P</a:t>
            </a:r>
            <a:r>
              <a:rPr lang="en-US" altLang="zh-CN" sz="2000" baseline="-25000" dirty="0">
                <a:latin typeface="Times New Roman" panose="02020603050405020304" pitchFamily="18" charset="0"/>
                <a:ea typeface="宋体" panose="02010600030101010101" pitchFamily="2" charset="-122"/>
                <a:cs typeface="Times New Roman" panose="02020603050405020304" pitchFamily="18" charset="0"/>
              </a:rPr>
              <a:t>m</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sz="2000" baseline="-25000" dirty="0">
                <a:latin typeface="Times New Roman" panose="02020603050405020304" pitchFamily="18" charset="0"/>
                <a:ea typeface="宋体" panose="02010600030101010101" pitchFamily="2" charset="-122"/>
                <a:cs typeface="Times New Roman" panose="02020603050405020304" pitchFamily="18" charset="0"/>
              </a:rPr>
              <a:t>in</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0180" name="Rectangle 5"/>
          <p:cNvSpPr>
            <a:spLocks noChangeArrowheads="1"/>
          </p:cNvSpPr>
          <p:nvPr/>
        </p:nvSpPr>
        <p:spPr bwMode="auto">
          <a:xfrm>
            <a:off x="811808" y="5249743"/>
            <a:ext cx="324036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lang="zh-CN" altLang="en-US" sz="1800" b="0" dirty="0">
                <a:ea typeface="宋体" panose="02010600030101010101" pitchFamily="2" charset="-122"/>
              </a:rPr>
              <a:t>太阳电池接上负载</a:t>
            </a:r>
            <a:r>
              <a:rPr lang="en-US" altLang="zh-CN" sz="1800" b="0" dirty="0">
                <a:ea typeface="宋体" panose="02010600030101010101" pitchFamily="2" charset="-122"/>
              </a:rPr>
              <a:t>R</a:t>
            </a:r>
            <a:r>
              <a:rPr lang="zh-CN" altLang="en-US" sz="1800" b="0" dirty="0">
                <a:ea typeface="宋体" panose="02010600030101010101" pitchFamily="2" charset="-122"/>
              </a:rPr>
              <a:t>时所得的负载伏</a:t>
            </a:r>
            <a:r>
              <a:rPr lang="en-US" altLang="zh-CN" sz="1800" b="0" dirty="0">
                <a:ea typeface="宋体" panose="02010600030101010101" pitchFamily="2" charset="-122"/>
              </a:rPr>
              <a:t>–</a:t>
            </a:r>
            <a:r>
              <a:rPr lang="zh-CN" altLang="en-US" sz="1800" b="0" dirty="0">
                <a:ea typeface="宋体" panose="02010600030101010101" pitchFamily="2" charset="-122"/>
              </a:rPr>
              <a:t>安特性曲线</a:t>
            </a:r>
          </a:p>
        </p:txBody>
      </p:sp>
      <p:sp>
        <p:nvSpPr>
          <p:cNvPr id="2" name="页脚占位符 1">
            <a:extLst>
              <a:ext uri="{FF2B5EF4-FFF2-40B4-BE49-F238E27FC236}">
                <a16:creationId xmlns:a16="http://schemas.microsoft.com/office/drawing/2014/main" id="{64AEE0DB-B358-41E6-86D2-5719438B027E}"/>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FDF9BBF7-5EF8-4D6A-8891-536C046D3C91}"/>
              </a:ext>
            </a:extLst>
          </p:cNvPr>
          <p:cNvSpPr>
            <a:spLocks noGrp="1"/>
          </p:cNvSpPr>
          <p:nvPr>
            <p:ph type="sldNum" sz="quarter" idx="12"/>
          </p:nvPr>
        </p:nvSpPr>
        <p:spPr/>
        <p:txBody>
          <a:bodyPr/>
          <a:lstStyle/>
          <a:p>
            <a:pPr>
              <a:defRPr/>
            </a:pPr>
            <a:fld id="{50339B87-1188-4F40-A8BD-ED004CEF9026}" type="slidenum">
              <a:rPr lang="en-US" altLang="zh-CN" smtClean="0"/>
              <a:pPr>
                <a:defRPr/>
              </a:pPr>
              <a:t>40</a:t>
            </a:fld>
            <a:endParaRPr lang="en-US" altLang="zh-C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noGrp="1" noChangeArrowheads="1"/>
          </p:cNvSpPr>
          <p:nvPr>
            <p:ph type="body" sz="half" idx="3"/>
          </p:nvPr>
        </p:nvSpPr>
        <p:spPr>
          <a:xfrm>
            <a:off x="4618398" y="1830387"/>
            <a:ext cx="4130065" cy="4525963"/>
          </a:xfrm>
        </p:spPr>
        <p:txBody>
          <a:bodyPr/>
          <a:lstStyle/>
          <a:p>
            <a:pPr algn="just" eaLnBrk="1" hangingPunct="1"/>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太阳电池两端的电流和电压的关系为</a:t>
            </a:r>
          </a:p>
          <a:p>
            <a:pPr algn="just" eaLnBrk="1" hangingPunct="1"/>
            <a:endParaRPr lang="zh-CN" altLang="en-US" sz="2800" dirty="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endParaRPr lang="zh-CN" altLang="en-US" sz="2800" dirty="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提高太阳电池输出功率</a:t>
            </a:r>
          </a:p>
          <a:p>
            <a:pPr lvl="1" algn="just" eaLnBrk="1" hangingPunct="1"/>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提高光生电流</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baseline="-25000" dirty="0" err="1">
                <a:latin typeface="Times New Roman" panose="02020603050405020304" pitchFamily="18" charset="0"/>
                <a:ea typeface="宋体" panose="02010600030101010101" pitchFamily="2" charset="-122"/>
                <a:cs typeface="Times New Roman" panose="02020603050405020304" pitchFamily="18" charset="0"/>
              </a:rPr>
              <a:t>ph</a:t>
            </a:r>
            <a:endPar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endParaRPr>
          </a:p>
          <a:p>
            <a:pPr lvl="1" algn="just" eaLnBrk="1" hangingPunct="1"/>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减小串联电阻</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s</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lvl="1" algn="just" eaLnBrk="1" hangingPunct="1"/>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增大并联电阻</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R</a:t>
            </a:r>
            <a:r>
              <a:rPr lang="en-US" altLang="zh-CN" sz="2400" baseline="-25000" dirty="0" err="1">
                <a:latin typeface="Times New Roman" panose="02020603050405020304" pitchFamily="18" charset="0"/>
                <a:ea typeface="宋体" panose="02010600030101010101" pitchFamily="2" charset="-122"/>
                <a:cs typeface="Times New Roman" panose="02020603050405020304" pitchFamily="18" charset="0"/>
              </a:rPr>
              <a:t>sh</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202" name="Rectangle 2"/>
          <p:cNvSpPr>
            <a:spLocks noGrp="1" noChangeArrowheads="1"/>
          </p:cNvSpPr>
          <p:nvPr>
            <p:ph type="title"/>
          </p:nvPr>
        </p:nvSpPr>
        <p:spPr/>
        <p:txBody>
          <a:bodyPr>
            <a:normAutofit/>
          </a:bodyPr>
          <a:lstStyle/>
          <a:p>
            <a:pPr eaLnBrk="1" hangingPunct="1"/>
            <a:r>
              <a:rPr lang="zh-CN" altLang="en-US" sz="4000" dirty="0">
                <a:latin typeface="Times New Roman" panose="02020603050405020304" pitchFamily="18" charset="0"/>
                <a:ea typeface="宋体" panose="02010600030101010101" pitchFamily="2" charset="-122"/>
                <a:cs typeface="Times New Roman" panose="02020603050405020304" pitchFamily="18" charset="0"/>
              </a:rPr>
              <a:t>太阳能电池的电学特性</a:t>
            </a:r>
            <a:r>
              <a:rPr lang="en-US" altLang="zh-CN" sz="4000" dirty="0">
                <a:latin typeface="Times New Roman" panose="02020603050405020304" pitchFamily="18" charset="0"/>
                <a:ea typeface="宋体" panose="02010600030101010101" pitchFamily="2" charset="-122"/>
                <a:cs typeface="Times New Roman" panose="02020603050405020304" pitchFamily="18" charset="0"/>
              </a:rPr>
              <a:t>4</a:t>
            </a:r>
          </a:p>
        </p:txBody>
      </p:sp>
      <p:graphicFrame>
        <p:nvGraphicFramePr>
          <p:cNvPr id="51203" name="Object 3"/>
          <p:cNvGraphicFramePr>
            <a:graphicFrameLocks noGrp="1" noChangeAspect="1"/>
          </p:cNvGraphicFramePr>
          <p:nvPr>
            <p:ph sz="quarter" idx="1"/>
            <p:extLst>
              <p:ext uri="{D42A27DB-BD31-4B8C-83A1-F6EECF244321}">
                <p14:modId xmlns:p14="http://schemas.microsoft.com/office/powerpoint/2010/main" val="1792561656"/>
              </p:ext>
            </p:extLst>
          </p:nvPr>
        </p:nvGraphicFramePr>
        <p:xfrm>
          <a:off x="12701" y="1557338"/>
          <a:ext cx="4356100" cy="2511425"/>
        </p:xfrm>
        <a:graphic>
          <a:graphicData uri="http://schemas.openxmlformats.org/presentationml/2006/ole">
            <mc:AlternateContent xmlns:mc="http://schemas.openxmlformats.org/markup-compatibility/2006">
              <mc:Choice xmlns:v="urn:schemas-microsoft-com:vml" Requires="v">
                <p:oleObj spid="_x0000_s6216" name="Visio" r:id="rId3" imgW="2993136" imgH="1674876" progId="Visio.Drawing.6">
                  <p:embed/>
                </p:oleObj>
              </mc:Choice>
              <mc:Fallback>
                <p:oleObj name="Visio" r:id="rId3" imgW="2993136" imgH="1674876" progId="Visio.Drawing.6">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1" y="1557338"/>
                        <a:ext cx="4356100" cy="2511425"/>
                      </a:xfrm>
                      <a:prstGeom prst="rect">
                        <a:avLst/>
                      </a:prstGeom>
                      <a:solidFill>
                        <a:schemeClr val="bg1"/>
                      </a:solidFill>
                      <a:ln>
                        <a:noFill/>
                      </a:ln>
                      <a:effectLst/>
                    </p:spPr>
                  </p:pic>
                </p:oleObj>
              </mc:Fallback>
            </mc:AlternateContent>
          </a:graphicData>
        </a:graphic>
      </p:graphicFrame>
      <p:graphicFrame>
        <p:nvGraphicFramePr>
          <p:cNvPr id="51206" name="Object 6"/>
          <p:cNvGraphicFramePr>
            <a:graphicFrameLocks noGrp="1" noChangeAspect="1"/>
          </p:cNvGraphicFramePr>
          <p:nvPr>
            <p:ph sz="quarter" idx="2"/>
            <p:extLst>
              <p:ext uri="{D42A27DB-BD31-4B8C-83A1-F6EECF244321}">
                <p14:modId xmlns:p14="http://schemas.microsoft.com/office/powerpoint/2010/main" val="1393223522"/>
              </p:ext>
            </p:extLst>
          </p:nvPr>
        </p:nvGraphicFramePr>
        <p:xfrm>
          <a:off x="4554076" y="2944139"/>
          <a:ext cx="4194388" cy="766153"/>
        </p:xfrm>
        <a:graphic>
          <a:graphicData uri="http://schemas.openxmlformats.org/presentationml/2006/ole">
            <mc:AlternateContent xmlns:mc="http://schemas.openxmlformats.org/markup-compatibility/2006">
              <mc:Choice xmlns:v="urn:schemas-microsoft-com:vml" Requires="v">
                <p:oleObj spid="_x0000_s6217" name="Equation" r:id="rId5" imgW="2781300" imgH="508000" progId="Equation.DSMT4">
                  <p:embed/>
                </p:oleObj>
              </mc:Choice>
              <mc:Fallback>
                <p:oleObj name="Equation" r:id="rId5" imgW="2781300" imgH="5080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076" y="2944139"/>
                        <a:ext cx="4194388" cy="766153"/>
                      </a:xfrm>
                      <a:prstGeom prst="rect">
                        <a:avLst/>
                      </a:prstGeom>
                      <a:solidFill>
                        <a:srgbClr val="FFFF00"/>
                      </a:solidFill>
                      <a:ln>
                        <a:noFill/>
                      </a:ln>
                      <a:effectLst/>
                    </p:spPr>
                  </p:pic>
                </p:oleObj>
              </mc:Fallback>
            </mc:AlternateContent>
          </a:graphicData>
        </a:graphic>
      </p:graphicFrame>
      <p:sp>
        <p:nvSpPr>
          <p:cNvPr id="51205" name="Rectangle 5"/>
          <p:cNvSpPr>
            <a:spLocks noChangeArrowheads="1"/>
          </p:cNvSpPr>
          <p:nvPr/>
        </p:nvSpPr>
        <p:spPr bwMode="auto">
          <a:xfrm>
            <a:off x="169504" y="4294188"/>
            <a:ext cx="43561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lang="zh-CN" altLang="en-US" sz="1800" b="0" dirty="0">
                <a:latin typeface="Arial" panose="020B0604020202020204" pitchFamily="34" charset="0"/>
                <a:ea typeface="宋体" panose="02010600030101010101" pitchFamily="2" charset="-122"/>
              </a:rPr>
              <a:t>太阳电池的等效电路</a:t>
            </a:r>
          </a:p>
        </p:txBody>
      </p:sp>
      <p:sp>
        <p:nvSpPr>
          <p:cNvPr id="2" name="页脚占位符 1">
            <a:extLst>
              <a:ext uri="{FF2B5EF4-FFF2-40B4-BE49-F238E27FC236}">
                <a16:creationId xmlns:a16="http://schemas.microsoft.com/office/drawing/2014/main" id="{FF69373D-6866-47C7-AB23-34881DC7CF7B}"/>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96355A38-0425-4627-9D95-9CBB5822DCF9}"/>
              </a:ext>
            </a:extLst>
          </p:cNvPr>
          <p:cNvSpPr>
            <a:spLocks noGrp="1"/>
          </p:cNvSpPr>
          <p:nvPr>
            <p:ph type="sldNum" sz="quarter" idx="12"/>
          </p:nvPr>
        </p:nvSpPr>
        <p:spPr/>
        <p:txBody>
          <a:bodyPr/>
          <a:lstStyle/>
          <a:p>
            <a:pPr>
              <a:defRPr/>
            </a:pPr>
            <a:fld id="{DD036120-AF4A-4E3F-92C0-D97C786B11F8}" type="slidenum">
              <a:rPr lang="en-US" altLang="zh-CN" smtClean="0"/>
              <a:pPr>
                <a:defRPr/>
              </a:pPr>
              <a:t>41</a:t>
            </a:fld>
            <a:endParaRPr lang="en-US" altLang="zh-CN"/>
          </a:p>
        </p:txBody>
      </p:sp>
      <p:sp>
        <p:nvSpPr>
          <p:cNvPr id="4" name="矩形 3">
            <a:extLst>
              <a:ext uri="{FF2B5EF4-FFF2-40B4-BE49-F238E27FC236}">
                <a16:creationId xmlns:a16="http://schemas.microsoft.com/office/drawing/2014/main" id="{80C84608-BBB0-49D9-8580-AC0E82CF7DB7}"/>
              </a:ext>
            </a:extLst>
          </p:cNvPr>
          <p:cNvSpPr/>
          <p:nvPr/>
        </p:nvSpPr>
        <p:spPr>
          <a:xfrm>
            <a:off x="237913" y="4859858"/>
            <a:ext cx="4449763" cy="923330"/>
          </a:xfrm>
          <a:prstGeom prst="rect">
            <a:avLst/>
          </a:prstGeom>
        </p:spPr>
        <p:txBody>
          <a:bodyPr wrap="square">
            <a:spAutoFit/>
          </a:bodyPr>
          <a:lstStyle/>
          <a:p>
            <a:pPr marL="285750" indent="-285750" algn="just" eaLnBrk="1" hangingPunct="1">
              <a:buFont typeface="Arial" panose="020B0604020202020204" pitchFamily="34" charset="0"/>
              <a:buChar char="•"/>
            </a:pPr>
            <a:r>
              <a:rPr lang="en-US" altLang="zh-CN" dirty="0">
                <a:latin typeface="Times New Roman" panose="02020603050405020304" pitchFamily="18" charset="0"/>
              </a:rPr>
              <a:t>PN</a:t>
            </a:r>
            <a:r>
              <a:rPr lang="zh-CN" altLang="en-US" dirty="0">
                <a:latin typeface="Times New Roman" panose="02020603050405020304" pitchFamily="18" charset="0"/>
              </a:rPr>
              <a:t>结</a:t>
            </a:r>
            <a:r>
              <a:rPr lang="zh-CN" altLang="en-US" dirty="0">
                <a:latin typeface="Times New Roman" panose="02020603050405020304" pitchFamily="18" charset="0"/>
                <a:sym typeface="Wingdings" panose="05000000000000000000" pitchFamily="2" charset="2"/>
              </a:rPr>
              <a:t></a:t>
            </a:r>
            <a:r>
              <a:rPr lang="zh-CN" altLang="en-US" dirty="0">
                <a:latin typeface="Times New Roman" panose="02020603050405020304" pitchFamily="18" charset="0"/>
              </a:rPr>
              <a:t>二极管</a:t>
            </a:r>
            <a:r>
              <a:rPr lang="en-US" altLang="zh-CN" dirty="0">
                <a:latin typeface="Times New Roman" panose="02020603050405020304" pitchFamily="18" charset="0"/>
              </a:rPr>
              <a:t>D</a:t>
            </a:r>
            <a:r>
              <a:rPr lang="en-US" altLang="zh-CN" dirty="0">
                <a:latin typeface="Times New Roman" panose="02020603050405020304" pitchFamily="18" charset="0"/>
                <a:sym typeface="Wingdings" panose="05000000000000000000" pitchFamily="2" charset="2"/>
              </a:rPr>
              <a:t> </a:t>
            </a:r>
            <a:r>
              <a:rPr lang="zh-CN" altLang="en-US" dirty="0">
                <a:latin typeface="Times New Roman" panose="02020603050405020304" pitchFamily="18" charset="0"/>
              </a:rPr>
              <a:t>、光生电流</a:t>
            </a:r>
            <a:r>
              <a:rPr lang="zh-CN" altLang="en-US" dirty="0">
                <a:latin typeface="Times New Roman" panose="02020603050405020304" pitchFamily="18" charset="0"/>
                <a:sym typeface="Wingdings" panose="05000000000000000000" pitchFamily="2" charset="2"/>
              </a:rPr>
              <a:t></a:t>
            </a:r>
            <a:r>
              <a:rPr lang="zh-CN" altLang="en-US" dirty="0">
                <a:latin typeface="Times New Roman" panose="02020603050405020304" pitchFamily="18" charset="0"/>
              </a:rPr>
              <a:t>恒流源</a:t>
            </a:r>
            <a:r>
              <a:rPr lang="en-US" altLang="zh-CN" dirty="0" err="1">
                <a:latin typeface="Times New Roman" panose="02020603050405020304" pitchFamily="18" charset="0"/>
              </a:rPr>
              <a:t>I</a:t>
            </a:r>
            <a:r>
              <a:rPr lang="en-US" altLang="zh-CN" baseline="-25000" dirty="0" err="1">
                <a:latin typeface="Times New Roman" panose="02020603050405020304" pitchFamily="18" charset="0"/>
              </a:rPr>
              <a:t>ph</a:t>
            </a:r>
            <a:endParaRPr lang="en-US" altLang="zh-CN" dirty="0">
              <a:latin typeface="Times New Roman" panose="02020603050405020304" pitchFamily="18" charset="0"/>
            </a:endParaRPr>
          </a:p>
          <a:p>
            <a:pPr marL="285750" indent="-285750" algn="just" eaLnBrk="1" hangingPunct="1">
              <a:buFont typeface="Arial" panose="020B0604020202020204" pitchFamily="34" charset="0"/>
              <a:buChar char="•"/>
            </a:pPr>
            <a:r>
              <a:rPr lang="en-US" altLang="zh-CN" dirty="0">
                <a:latin typeface="Times New Roman" panose="02020603050405020304" pitchFamily="18" charset="0"/>
              </a:rPr>
              <a:t>P</a:t>
            </a:r>
            <a:r>
              <a:rPr lang="zh-CN" altLang="en-US" dirty="0">
                <a:latin typeface="Times New Roman" panose="02020603050405020304" pitchFamily="18" charset="0"/>
              </a:rPr>
              <a:t>区、</a:t>
            </a:r>
            <a:r>
              <a:rPr lang="en-US" altLang="zh-CN" dirty="0">
                <a:latin typeface="Times New Roman" panose="02020603050405020304" pitchFamily="18" charset="0"/>
              </a:rPr>
              <a:t>N</a:t>
            </a:r>
            <a:r>
              <a:rPr lang="zh-CN" altLang="en-US" dirty="0">
                <a:latin typeface="Times New Roman" panose="02020603050405020304" pitchFamily="18" charset="0"/>
              </a:rPr>
              <a:t>区体电阻、电极</a:t>
            </a:r>
            <a:r>
              <a:rPr lang="zh-CN" altLang="en-US" dirty="0">
                <a:latin typeface="Times New Roman" panose="02020603050405020304" pitchFamily="18" charset="0"/>
                <a:sym typeface="Wingdings" panose="05000000000000000000" pitchFamily="2" charset="2"/>
              </a:rPr>
              <a:t></a:t>
            </a:r>
            <a:r>
              <a:rPr lang="zh-CN" altLang="en-US" dirty="0">
                <a:latin typeface="Times New Roman" panose="02020603050405020304" pitchFamily="18" charset="0"/>
              </a:rPr>
              <a:t>串联电阻</a:t>
            </a:r>
            <a:r>
              <a:rPr lang="en-US" altLang="zh-CN" dirty="0">
                <a:latin typeface="Times New Roman" panose="02020603050405020304" pitchFamily="18" charset="0"/>
              </a:rPr>
              <a:t>Rs</a:t>
            </a:r>
          </a:p>
          <a:p>
            <a:pPr marL="285750" indent="-285750" algn="just" eaLnBrk="1" hangingPunct="1">
              <a:buFont typeface="Arial" panose="020B0604020202020204" pitchFamily="34" charset="0"/>
              <a:buChar char="•"/>
            </a:pPr>
            <a:r>
              <a:rPr lang="zh-CN" altLang="en-US" dirty="0">
                <a:latin typeface="Times New Roman" panose="02020603050405020304" pitchFamily="18" charset="0"/>
              </a:rPr>
              <a:t>漏电流</a:t>
            </a:r>
            <a:r>
              <a:rPr lang="zh-CN" altLang="en-US" dirty="0">
                <a:latin typeface="Times New Roman" panose="02020603050405020304" pitchFamily="18" charset="0"/>
                <a:sym typeface="Wingdings" panose="05000000000000000000" pitchFamily="2" charset="2"/>
              </a:rPr>
              <a:t></a:t>
            </a:r>
            <a:r>
              <a:rPr lang="zh-CN" altLang="en-US" dirty="0">
                <a:latin typeface="Times New Roman" panose="02020603050405020304" pitchFamily="18" charset="0"/>
              </a:rPr>
              <a:t>并联电阻</a:t>
            </a:r>
            <a:r>
              <a:rPr lang="en-US" altLang="zh-CN" dirty="0" err="1">
                <a:latin typeface="Times New Roman" panose="02020603050405020304" pitchFamily="18" charset="0"/>
              </a:rPr>
              <a:t>R</a:t>
            </a:r>
            <a:r>
              <a:rPr lang="en-US" altLang="zh-CN" baseline="-25000" dirty="0" err="1">
                <a:latin typeface="Times New Roman" panose="02020603050405020304" pitchFamily="18" charset="0"/>
              </a:rPr>
              <a:t>sh</a:t>
            </a:r>
            <a:r>
              <a:rPr lang="zh-CN" altLang="en-US" dirty="0">
                <a:latin typeface="Times New Roman" panose="02020603050405020304" pitchFamily="18" charset="0"/>
              </a:rPr>
              <a:t>组成。</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3" name="Rectangle 9"/>
          <p:cNvSpPr>
            <a:spLocks noGrp="1" noChangeArrowheads="1"/>
          </p:cNvSpPr>
          <p:nvPr>
            <p:ph type="title"/>
          </p:nvPr>
        </p:nvSpPr>
        <p:spPr>
          <a:xfrm>
            <a:off x="539750" y="269776"/>
            <a:ext cx="7772400" cy="1143000"/>
          </a:xfrm>
          <a:noFill/>
        </p:spPr>
        <p:txBody>
          <a:bodyPr>
            <a:normAutofit/>
          </a:bodyPr>
          <a:lstStyle/>
          <a:p>
            <a:pPr defTabSz="958850" eaLnBrk="1" hangingPunct="1"/>
            <a:r>
              <a:rPr lang="zh-CN" altLang="en-US" sz="4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太阳能电池分类</a:t>
            </a:r>
          </a:p>
        </p:txBody>
      </p:sp>
      <p:sp>
        <p:nvSpPr>
          <p:cNvPr id="52226" name="Rectangle 2"/>
          <p:cNvSpPr>
            <a:spLocks noGrp="1" noChangeArrowheads="1"/>
          </p:cNvSpPr>
          <p:nvPr>
            <p:ph idx="1"/>
          </p:nvPr>
        </p:nvSpPr>
        <p:spPr>
          <a:xfrm>
            <a:off x="1952504" y="2255118"/>
            <a:ext cx="2663825" cy="4198218"/>
          </a:xfrm>
        </p:spPr>
        <p:txBody>
          <a:bodyPr/>
          <a:lstStyle/>
          <a:p>
            <a:pPr algn="just" eaLnBrk="1" hangingPunct="1">
              <a:lnSpc>
                <a:spcPct val="90000"/>
              </a:lnSpc>
              <a:spcBef>
                <a:spcPct val="0"/>
              </a:spcBef>
              <a:buFontTx/>
              <a:buNone/>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硅系太阳能电池</a:t>
            </a:r>
          </a:p>
          <a:p>
            <a:pPr algn="just" eaLnBrk="1" hangingPunct="1">
              <a:lnSpc>
                <a:spcPct val="90000"/>
              </a:lnSpc>
              <a:spcBef>
                <a:spcPct val="0"/>
              </a:spcBef>
              <a:buFontTx/>
              <a:buNone/>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p>
          <a:p>
            <a:pPr algn="just" eaLnBrk="1" hangingPunct="1">
              <a:lnSpc>
                <a:spcPct val="90000"/>
              </a:lnSpc>
              <a:spcBef>
                <a:spcPct val="0"/>
              </a:spcBef>
              <a:buFontTx/>
              <a:buNone/>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lnSpc>
                <a:spcPct val="90000"/>
              </a:lnSpc>
              <a:spcBef>
                <a:spcPct val="0"/>
              </a:spcBef>
              <a:buFontTx/>
              <a:buNone/>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lnSpc>
                <a:spcPct val="90000"/>
              </a:lnSpc>
              <a:spcBef>
                <a:spcPct val="0"/>
              </a:spcBef>
              <a:buFontTx/>
              <a:buNone/>
            </a:pP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lnSpc>
                <a:spcPct val="90000"/>
              </a:lnSpc>
              <a:spcBef>
                <a:spcPct val="0"/>
              </a:spcBef>
              <a:buFontTx/>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p>
          <a:p>
            <a:pPr algn="just" eaLnBrk="1" hangingPunct="1">
              <a:lnSpc>
                <a:spcPct val="90000"/>
              </a:lnSpc>
              <a:spcBef>
                <a:spcPct val="0"/>
              </a:spcBef>
              <a:buFontTx/>
              <a:buNone/>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化合物太阳能电池</a:t>
            </a:r>
          </a:p>
          <a:p>
            <a:pPr algn="just" eaLnBrk="1" hangingPunct="1">
              <a:lnSpc>
                <a:spcPct val="90000"/>
              </a:lnSpc>
              <a:spcBef>
                <a:spcPct val="0"/>
              </a:spcBef>
              <a:buFontTx/>
              <a:buNone/>
            </a:pP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lnSpc>
                <a:spcPct val="90000"/>
              </a:lnSpc>
              <a:spcBef>
                <a:spcPct val="0"/>
              </a:spcBef>
              <a:buFontTx/>
              <a:buNone/>
            </a:pPr>
            <a:endParaRPr lang="zh-CN" altLang="en-US" sz="500" dirty="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lnSpc>
                <a:spcPct val="90000"/>
              </a:lnSpc>
              <a:spcBef>
                <a:spcPct val="0"/>
              </a:spcBef>
              <a:buFontTx/>
              <a:buNone/>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lnSpc>
                <a:spcPct val="90000"/>
              </a:lnSpc>
              <a:spcBef>
                <a:spcPct val="0"/>
              </a:spcBef>
              <a:buFontTx/>
              <a:buNone/>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lnSpc>
                <a:spcPct val="90000"/>
              </a:lnSpc>
              <a:spcBef>
                <a:spcPct val="0"/>
              </a:spcBef>
              <a:buFontTx/>
              <a:buNone/>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有机太阳能电池   </a:t>
            </a:r>
          </a:p>
          <a:p>
            <a:pPr algn="just" eaLnBrk="1" hangingPunct="1">
              <a:lnSpc>
                <a:spcPct val="90000"/>
              </a:lnSpc>
              <a:spcBef>
                <a:spcPct val="0"/>
              </a:spcBef>
              <a:buFontTx/>
              <a:buNone/>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p>
          <a:p>
            <a:pPr eaLnBrk="1" hangingPunct="1">
              <a:lnSpc>
                <a:spcPct val="90000"/>
              </a:lnSpc>
            </a:pP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90000"/>
              </a:lnSpc>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2227" name="AutoShape 3"/>
          <p:cNvSpPr>
            <a:spLocks/>
          </p:cNvSpPr>
          <p:nvPr/>
        </p:nvSpPr>
        <p:spPr bwMode="auto">
          <a:xfrm>
            <a:off x="1547813" y="2489349"/>
            <a:ext cx="381000" cy="2971800"/>
          </a:xfrm>
          <a:prstGeom prst="leftBrace">
            <a:avLst>
              <a:gd name="adj1" fmla="val 65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endParaRPr kumimoji="1" lang="zh-CN" altLang="zh-CN" sz="2400">
              <a:ea typeface="华文行楷" panose="02010800040101010101" pitchFamily="2" charset="-122"/>
            </a:endParaRPr>
          </a:p>
        </p:txBody>
      </p:sp>
      <p:sp>
        <p:nvSpPr>
          <p:cNvPr id="52228" name="Text Box 4"/>
          <p:cNvSpPr txBox="1">
            <a:spLocks noChangeArrowheads="1"/>
          </p:cNvSpPr>
          <p:nvPr/>
        </p:nvSpPr>
        <p:spPr bwMode="auto">
          <a:xfrm>
            <a:off x="752079" y="2823084"/>
            <a:ext cx="615553" cy="2304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50000"/>
              </a:spcBef>
              <a:buFontTx/>
              <a:buNone/>
            </a:pPr>
            <a:r>
              <a:rPr kumimoji="1" lang="zh-CN" altLang="en-US" sz="2800" b="0" dirty="0">
                <a:latin typeface="宋体" panose="02010600030101010101" pitchFamily="2" charset="-122"/>
                <a:ea typeface="宋体" panose="02010600030101010101" pitchFamily="2" charset="-122"/>
              </a:rPr>
              <a:t>据所用材料分</a:t>
            </a:r>
          </a:p>
        </p:txBody>
      </p:sp>
      <p:sp>
        <p:nvSpPr>
          <p:cNvPr id="52229" name="AutoShape 5"/>
          <p:cNvSpPr>
            <a:spLocks/>
          </p:cNvSpPr>
          <p:nvPr/>
        </p:nvSpPr>
        <p:spPr bwMode="auto">
          <a:xfrm>
            <a:off x="4788024" y="3453135"/>
            <a:ext cx="152400" cy="1538287"/>
          </a:xfrm>
          <a:prstGeom prst="leftBrace">
            <a:avLst>
              <a:gd name="adj1" fmla="val 5416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52230" name="Text Box 6"/>
          <p:cNvSpPr txBox="1">
            <a:spLocks noChangeArrowheads="1"/>
          </p:cNvSpPr>
          <p:nvPr/>
        </p:nvSpPr>
        <p:spPr bwMode="auto">
          <a:xfrm>
            <a:off x="5148263" y="3294955"/>
            <a:ext cx="33115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just" eaLnBrk="1" hangingPunct="1">
              <a:spcBef>
                <a:spcPct val="50000"/>
              </a:spcBef>
              <a:buFontTx/>
              <a:buNone/>
            </a:pPr>
            <a:r>
              <a:rPr kumimoji="1" lang="en-US" altLang="zh-CN" sz="2000" b="0" dirty="0" err="1">
                <a:ea typeface="宋体" panose="02010600030101010101" pitchFamily="2" charset="-122"/>
              </a:rPr>
              <a:t>CdS</a:t>
            </a:r>
            <a:r>
              <a:rPr kumimoji="1" lang="en-US" altLang="zh-CN" sz="2000" b="0" dirty="0">
                <a:ea typeface="宋体" panose="02010600030101010101" pitchFamily="2" charset="-122"/>
              </a:rPr>
              <a:t>, </a:t>
            </a:r>
            <a:r>
              <a:rPr kumimoji="1" lang="en-US" altLang="zh-CN" sz="2000" b="0" dirty="0" err="1">
                <a:ea typeface="宋体" panose="02010600030101010101" pitchFamily="2" charset="-122"/>
              </a:rPr>
              <a:t>CdTe</a:t>
            </a:r>
            <a:r>
              <a:rPr kumimoji="1" lang="en-US" altLang="zh-CN" sz="2000" b="0" dirty="0">
                <a:ea typeface="宋体" panose="02010600030101010101" pitchFamily="2" charset="-122"/>
              </a:rPr>
              <a:t> </a:t>
            </a:r>
            <a:r>
              <a:rPr kumimoji="1" lang="zh-CN" altLang="en-US" sz="2000" b="0" dirty="0">
                <a:ea typeface="宋体" panose="02010600030101010101" pitchFamily="2" charset="-122"/>
              </a:rPr>
              <a:t>太阳能电池</a:t>
            </a:r>
          </a:p>
          <a:p>
            <a:pPr algn="just" eaLnBrk="1" hangingPunct="1">
              <a:spcBef>
                <a:spcPct val="50000"/>
              </a:spcBef>
              <a:buFontTx/>
              <a:buNone/>
            </a:pPr>
            <a:r>
              <a:rPr kumimoji="1" lang="en-US" altLang="zh-CN" sz="2000" b="0" dirty="0">
                <a:ea typeface="宋体" panose="02010600030101010101" pitchFamily="2" charset="-122"/>
              </a:rPr>
              <a:t>GaAs</a:t>
            </a:r>
            <a:r>
              <a:rPr kumimoji="1" lang="zh-CN" altLang="en-US" sz="2000" b="0" dirty="0">
                <a:ea typeface="宋体" panose="02010600030101010101" pitchFamily="2" charset="-122"/>
              </a:rPr>
              <a:t>太阳能电池</a:t>
            </a:r>
          </a:p>
          <a:p>
            <a:pPr algn="just" eaLnBrk="1" hangingPunct="1">
              <a:spcBef>
                <a:spcPct val="50000"/>
              </a:spcBef>
              <a:buFontTx/>
              <a:buNone/>
            </a:pPr>
            <a:r>
              <a:rPr kumimoji="1" lang="en-US" altLang="zh-CN" sz="2000" b="0" dirty="0">
                <a:ea typeface="宋体" panose="02010600030101010101" pitchFamily="2" charset="-122"/>
              </a:rPr>
              <a:t>CIGS(CuInSe</a:t>
            </a:r>
            <a:r>
              <a:rPr kumimoji="1" lang="en-US" altLang="zh-CN" sz="2000" b="0" baseline="-25000" dirty="0">
                <a:ea typeface="宋体" panose="02010600030101010101" pitchFamily="2" charset="-122"/>
              </a:rPr>
              <a:t>2</a:t>
            </a:r>
            <a:r>
              <a:rPr kumimoji="1" lang="en-US" altLang="zh-CN" sz="2000" b="0" dirty="0">
                <a:ea typeface="宋体" panose="02010600030101010101" pitchFamily="2" charset="-122"/>
              </a:rPr>
              <a:t>)</a:t>
            </a:r>
            <a:r>
              <a:rPr kumimoji="1" lang="zh-CN" altLang="en-US" sz="2000" b="0" dirty="0">
                <a:ea typeface="宋体" panose="02010600030101010101" pitchFamily="2" charset="-122"/>
              </a:rPr>
              <a:t>太阳能电池</a:t>
            </a:r>
          </a:p>
          <a:p>
            <a:pPr algn="just" eaLnBrk="1" hangingPunct="1">
              <a:spcBef>
                <a:spcPct val="50000"/>
              </a:spcBef>
              <a:buFontTx/>
              <a:buNone/>
            </a:pPr>
            <a:r>
              <a:rPr kumimoji="1" lang="en-US" altLang="zh-CN" sz="2000" b="0" dirty="0" err="1">
                <a:ea typeface="宋体" panose="02010600030101010101" pitchFamily="2" charset="-122"/>
              </a:rPr>
              <a:t>InP</a:t>
            </a:r>
            <a:r>
              <a:rPr kumimoji="1" lang="zh-CN" altLang="en-US" sz="2000" b="0" dirty="0">
                <a:ea typeface="宋体" panose="02010600030101010101" pitchFamily="2" charset="-122"/>
              </a:rPr>
              <a:t>太阳能电池</a:t>
            </a:r>
          </a:p>
        </p:txBody>
      </p:sp>
      <p:sp>
        <p:nvSpPr>
          <p:cNvPr id="52231" name="AutoShape 7"/>
          <p:cNvSpPr>
            <a:spLocks/>
          </p:cNvSpPr>
          <p:nvPr/>
        </p:nvSpPr>
        <p:spPr bwMode="auto">
          <a:xfrm>
            <a:off x="4787900" y="1751161"/>
            <a:ext cx="152400" cy="1296988"/>
          </a:xfrm>
          <a:prstGeom prst="leftBrace">
            <a:avLst>
              <a:gd name="adj1" fmla="val 4999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52232" name="Text Box 8"/>
          <p:cNvSpPr txBox="1">
            <a:spLocks noChangeArrowheads="1"/>
          </p:cNvSpPr>
          <p:nvPr/>
        </p:nvSpPr>
        <p:spPr bwMode="auto">
          <a:xfrm>
            <a:off x="5076824" y="1606699"/>
            <a:ext cx="331152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just" eaLnBrk="1" hangingPunct="1">
              <a:spcBef>
                <a:spcPct val="50000"/>
              </a:spcBef>
              <a:buFontTx/>
              <a:buNone/>
            </a:pPr>
            <a:r>
              <a:rPr kumimoji="1" lang="zh-CN" altLang="en-US" sz="2000" b="0" dirty="0">
                <a:ea typeface="宋体" panose="02010600030101010101" pitchFamily="2" charset="-122"/>
              </a:rPr>
              <a:t>晶硅太阳能电池（单晶硅、多晶硅）</a:t>
            </a:r>
          </a:p>
          <a:p>
            <a:pPr algn="just" eaLnBrk="1" hangingPunct="1">
              <a:spcBef>
                <a:spcPct val="50000"/>
              </a:spcBef>
              <a:buFontTx/>
              <a:buNone/>
            </a:pPr>
            <a:r>
              <a:rPr kumimoji="1" lang="zh-CN" altLang="en-US" sz="2000" b="0" dirty="0">
                <a:ea typeface="宋体" panose="02010600030101010101" pitchFamily="2" charset="-122"/>
              </a:rPr>
              <a:t>薄膜太阳能电池（非晶硅、多晶硅、微晶硅）</a:t>
            </a:r>
          </a:p>
        </p:txBody>
      </p:sp>
      <p:sp>
        <p:nvSpPr>
          <p:cNvPr id="2" name="页脚占位符 1">
            <a:extLst>
              <a:ext uri="{FF2B5EF4-FFF2-40B4-BE49-F238E27FC236}">
                <a16:creationId xmlns:a16="http://schemas.microsoft.com/office/drawing/2014/main" id="{F13E3F9C-0F89-48BB-AA8E-A19BB0F4D9FE}"/>
              </a:ext>
            </a:extLst>
          </p:cNvPr>
          <p:cNvSpPr>
            <a:spLocks noGrp="1"/>
          </p:cNvSpPr>
          <p:nvPr>
            <p:ph type="ftr" sz="quarter" idx="11"/>
          </p:nvPr>
        </p:nvSpPr>
        <p:spPr/>
        <p:txBody>
          <a:bodyPr/>
          <a:lstStyle/>
          <a:p>
            <a:r>
              <a:rPr lang="zh-CN" altLang="en-US"/>
              <a:t>集成光电子学概论</a:t>
            </a:r>
            <a:endParaRPr lang="zh-CN" altLang="en-US" dirty="0"/>
          </a:p>
        </p:txBody>
      </p:sp>
      <p:sp>
        <p:nvSpPr>
          <p:cNvPr id="3" name="灯片编号占位符 2">
            <a:extLst>
              <a:ext uri="{FF2B5EF4-FFF2-40B4-BE49-F238E27FC236}">
                <a16:creationId xmlns:a16="http://schemas.microsoft.com/office/drawing/2014/main" id="{8246EEEC-0097-43D4-A58D-7AFDF3EDBFA7}"/>
              </a:ext>
            </a:extLst>
          </p:cNvPr>
          <p:cNvSpPr>
            <a:spLocks noGrp="1"/>
          </p:cNvSpPr>
          <p:nvPr>
            <p:ph type="sldNum" sz="quarter" idx="12"/>
          </p:nvPr>
        </p:nvSpPr>
        <p:spPr/>
        <p:txBody>
          <a:bodyPr/>
          <a:lstStyle/>
          <a:p>
            <a:fld id="{0C913308-F349-4B6D-A68A-DD1791B4A57B}" type="slidenum">
              <a:rPr lang="zh-CN" altLang="en-US" smtClean="0"/>
              <a:pPr/>
              <a:t>42</a:t>
            </a:fld>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idx="1"/>
          </p:nvPr>
        </p:nvSpPr>
        <p:spPr/>
        <p:txBody>
          <a:bodyPr/>
          <a:lstStyle/>
          <a:p>
            <a:pPr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按用途分类</a:t>
            </a:r>
          </a:p>
          <a:p>
            <a:pPr lvl="1"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空间太阳能电池</a:t>
            </a:r>
          </a:p>
          <a:p>
            <a:pPr lvl="1"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地面太阳能电池</a:t>
            </a:r>
          </a:p>
          <a:p>
            <a:pPr lvl="1"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光伏传感器</a:t>
            </a:r>
          </a:p>
          <a:p>
            <a:pPr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按工作方式分类</a:t>
            </a:r>
          </a:p>
          <a:p>
            <a:pPr lvl="1"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平板太阳能电池</a:t>
            </a:r>
          </a:p>
          <a:p>
            <a:pPr lvl="1"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聚光太阳能电池</a:t>
            </a:r>
          </a:p>
          <a:p>
            <a:pPr lvl="1"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分光太阳能电池</a:t>
            </a:r>
          </a:p>
        </p:txBody>
      </p:sp>
      <p:sp>
        <p:nvSpPr>
          <p:cNvPr id="2" name="页脚占位符 1">
            <a:extLst>
              <a:ext uri="{FF2B5EF4-FFF2-40B4-BE49-F238E27FC236}">
                <a16:creationId xmlns:a16="http://schemas.microsoft.com/office/drawing/2014/main" id="{89757B7B-E5BF-445B-9251-8AAA14B41FE8}"/>
              </a:ext>
            </a:extLst>
          </p:cNvPr>
          <p:cNvSpPr>
            <a:spLocks noGrp="1"/>
          </p:cNvSpPr>
          <p:nvPr>
            <p:ph type="ftr" sz="quarter" idx="11"/>
          </p:nvPr>
        </p:nvSpPr>
        <p:spPr/>
        <p:txBody>
          <a:bodyPr/>
          <a:lstStyle/>
          <a:p>
            <a:r>
              <a:rPr lang="zh-CN" altLang="en-US"/>
              <a:t>集成光电子学概论</a:t>
            </a:r>
            <a:endParaRPr lang="zh-CN" altLang="en-US" dirty="0"/>
          </a:p>
        </p:txBody>
      </p:sp>
      <p:sp>
        <p:nvSpPr>
          <p:cNvPr id="3" name="灯片编号占位符 2">
            <a:extLst>
              <a:ext uri="{FF2B5EF4-FFF2-40B4-BE49-F238E27FC236}">
                <a16:creationId xmlns:a16="http://schemas.microsoft.com/office/drawing/2014/main" id="{03AC8424-655D-4B95-B80F-970AB6A7CED2}"/>
              </a:ext>
            </a:extLst>
          </p:cNvPr>
          <p:cNvSpPr>
            <a:spLocks noGrp="1"/>
          </p:cNvSpPr>
          <p:nvPr>
            <p:ph type="sldNum" sz="quarter" idx="12"/>
          </p:nvPr>
        </p:nvSpPr>
        <p:spPr/>
        <p:txBody>
          <a:bodyPr/>
          <a:lstStyle/>
          <a:p>
            <a:fld id="{0C913308-F349-4B6D-A68A-DD1791B4A57B}" type="slidenum">
              <a:rPr lang="zh-CN" altLang="en-US" smtClean="0"/>
              <a:pPr/>
              <a:t>43</a:t>
            </a:fld>
            <a:endParaRPr lang="zh-CN" altLang="en-US"/>
          </a:p>
        </p:txBody>
      </p:sp>
      <p:sp>
        <p:nvSpPr>
          <p:cNvPr id="8" name="Rectangle 9">
            <a:extLst>
              <a:ext uri="{FF2B5EF4-FFF2-40B4-BE49-F238E27FC236}">
                <a16:creationId xmlns:a16="http://schemas.microsoft.com/office/drawing/2014/main" id="{D3DF4E99-1DF5-4492-829A-57F9FA965A5A}"/>
              </a:ext>
            </a:extLst>
          </p:cNvPr>
          <p:cNvSpPr>
            <a:spLocks noGrp="1" noChangeArrowheads="1"/>
          </p:cNvSpPr>
          <p:nvPr>
            <p:ph type="title"/>
          </p:nvPr>
        </p:nvSpPr>
        <p:spPr>
          <a:xfrm>
            <a:off x="539750" y="269776"/>
            <a:ext cx="7772400" cy="1143000"/>
          </a:xfrm>
          <a:noFill/>
        </p:spPr>
        <p:txBody>
          <a:bodyPr>
            <a:normAutofit/>
          </a:bodyPr>
          <a:lstStyle/>
          <a:p>
            <a:pPr defTabSz="958850" eaLnBrk="1" hangingPunct="1"/>
            <a:r>
              <a:rPr lang="zh-CN" altLang="en-US" sz="4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太阳能电池分类</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normAutofit/>
          </a:bodyPr>
          <a:lstStyle/>
          <a:p>
            <a:pPr eaLnBrk="1" hangingPunct="1"/>
            <a:r>
              <a:rPr lang="zh-CN" altLang="en-US" sz="4000" b="0" dirty="0">
                <a:latin typeface="Times New Roman" panose="02020603050405020304" pitchFamily="18" charset="0"/>
                <a:ea typeface="宋体" panose="02010600030101010101" pitchFamily="2" charset="-122"/>
                <a:cs typeface="Times New Roman" panose="02020603050405020304" pitchFamily="18" charset="0"/>
              </a:rPr>
              <a:t>太阳能电池对材料的要求</a:t>
            </a:r>
          </a:p>
        </p:txBody>
      </p:sp>
      <p:sp>
        <p:nvSpPr>
          <p:cNvPr id="55299" name="Rectangle 3"/>
          <p:cNvSpPr>
            <a:spLocks noGrp="1" noChangeArrowheads="1"/>
          </p:cNvSpPr>
          <p:nvPr>
            <p:ph idx="1"/>
          </p:nvPr>
        </p:nvSpPr>
        <p:spPr/>
        <p:txBody>
          <a:bodyPr/>
          <a:lstStyle/>
          <a:p>
            <a:pPr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半导体材料的禁带宽度合适</a:t>
            </a:r>
          </a:p>
          <a:p>
            <a:pPr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要有较高的光电转换效率</a:t>
            </a:r>
          </a:p>
          <a:p>
            <a:pPr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制作成本较低</a:t>
            </a:r>
          </a:p>
          <a:p>
            <a:pPr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材料本身对环境不造成污染</a:t>
            </a:r>
          </a:p>
          <a:p>
            <a:pPr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材料便于工业化生产且材料性能稳定</a:t>
            </a:r>
          </a:p>
        </p:txBody>
      </p:sp>
      <p:sp>
        <p:nvSpPr>
          <p:cNvPr id="2" name="页脚占位符 1">
            <a:extLst>
              <a:ext uri="{FF2B5EF4-FFF2-40B4-BE49-F238E27FC236}">
                <a16:creationId xmlns:a16="http://schemas.microsoft.com/office/drawing/2014/main" id="{88F2B420-1580-4D5F-A557-BCFD3C541167}"/>
              </a:ext>
            </a:extLst>
          </p:cNvPr>
          <p:cNvSpPr>
            <a:spLocks noGrp="1"/>
          </p:cNvSpPr>
          <p:nvPr>
            <p:ph type="ftr" sz="quarter" idx="11"/>
          </p:nvPr>
        </p:nvSpPr>
        <p:spPr/>
        <p:txBody>
          <a:bodyPr/>
          <a:lstStyle/>
          <a:p>
            <a:r>
              <a:rPr lang="zh-CN" altLang="en-US"/>
              <a:t>集成光电子学概论</a:t>
            </a:r>
            <a:endParaRPr lang="zh-CN" altLang="en-US" dirty="0"/>
          </a:p>
        </p:txBody>
      </p:sp>
      <p:sp>
        <p:nvSpPr>
          <p:cNvPr id="3" name="灯片编号占位符 2">
            <a:extLst>
              <a:ext uri="{FF2B5EF4-FFF2-40B4-BE49-F238E27FC236}">
                <a16:creationId xmlns:a16="http://schemas.microsoft.com/office/drawing/2014/main" id="{98343B11-C19D-49CD-B366-3E5D02642AE6}"/>
              </a:ext>
            </a:extLst>
          </p:cNvPr>
          <p:cNvSpPr>
            <a:spLocks noGrp="1"/>
          </p:cNvSpPr>
          <p:nvPr>
            <p:ph type="sldNum" sz="quarter" idx="12"/>
          </p:nvPr>
        </p:nvSpPr>
        <p:spPr/>
        <p:txBody>
          <a:bodyPr/>
          <a:lstStyle/>
          <a:p>
            <a:fld id="{0C913308-F349-4B6D-A68A-DD1791B4A57B}" type="slidenum">
              <a:rPr lang="zh-CN" altLang="en-US" smtClean="0"/>
              <a:pPr/>
              <a:t>44</a:t>
            </a:fld>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539750" y="269776"/>
            <a:ext cx="7772400" cy="1143000"/>
          </a:xfrm>
          <a:noFill/>
        </p:spPr>
        <p:txBody>
          <a:bodyPr>
            <a:normAutofit/>
          </a:bodyPr>
          <a:lstStyle/>
          <a:p>
            <a:pPr algn="l" defTabSz="958850" eaLnBrk="1" hangingPunct="1"/>
            <a:r>
              <a:rPr lang="zh-CN" altLang="en-US" sz="4000" b="0" dirty="0">
                <a:solidFill>
                  <a:schemeClr val="tx1"/>
                </a:solidFill>
                <a:ea typeface="宋体" panose="02010600030101010101" pitchFamily="2" charset="-122"/>
              </a:rPr>
              <a:t>太阳能光伏电池的发展现状</a:t>
            </a:r>
          </a:p>
        </p:txBody>
      </p:sp>
      <p:grpSp>
        <p:nvGrpSpPr>
          <p:cNvPr id="5" name="组合 4">
            <a:extLst>
              <a:ext uri="{FF2B5EF4-FFF2-40B4-BE49-F238E27FC236}">
                <a16:creationId xmlns:a16="http://schemas.microsoft.com/office/drawing/2014/main" id="{2785B2FA-9300-422F-A5EC-FAA02C3FF040}"/>
              </a:ext>
            </a:extLst>
          </p:cNvPr>
          <p:cNvGrpSpPr/>
          <p:nvPr/>
        </p:nvGrpSpPr>
        <p:grpSpPr>
          <a:xfrm>
            <a:off x="219075" y="1628800"/>
            <a:ext cx="8705850" cy="4104456"/>
            <a:chOff x="42863" y="1489075"/>
            <a:chExt cx="8705850" cy="4454525"/>
          </a:xfrm>
        </p:grpSpPr>
        <p:grpSp>
          <p:nvGrpSpPr>
            <p:cNvPr id="130067" name="Group 43"/>
            <p:cNvGrpSpPr>
              <a:grpSpLocks/>
            </p:cNvGrpSpPr>
            <p:nvPr/>
          </p:nvGrpSpPr>
          <p:grpSpPr bwMode="auto">
            <a:xfrm>
              <a:off x="1041400" y="3413125"/>
              <a:ext cx="911225" cy="1417638"/>
              <a:chOff x="393" y="1092"/>
              <a:chExt cx="358" cy="804"/>
            </a:xfrm>
          </p:grpSpPr>
          <p:sp>
            <p:nvSpPr>
              <p:cNvPr id="130098" name="Rectangle 44"/>
              <p:cNvSpPr>
                <a:spLocks noChangeArrowheads="1"/>
              </p:cNvSpPr>
              <p:nvPr/>
            </p:nvSpPr>
            <p:spPr bwMode="auto">
              <a:xfrm>
                <a:off x="436" y="1092"/>
                <a:ext cx="272" cy="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zh-CN" altLang="en-US" sz="1600" dirty="0">
                    <a:ea typeface="宋体" panose="02010600030101010101" pitchFamily="2" charset="-122"/>
                  </a:rPr>
                  <a:t>多晶硅</a:t>
                </a:r>
              </a:p>
              <a:p>
                <a:pPr algn="ctr">
                  <a:spcBef>
                    <a:spcPct val="0"/>
                  </a:spcBef>
                  <a:buFontTx/>
                  <a:buNone/>
                </a:pPr>
                <a:endParaRPr kumimoji="1" lang="en-US" altLang="zh-CN" sz="1600" dirty="0">
                  <a:ea typeface="宋体" panose="02010600030101010101" pitchFamily="2" charset="-122"/>
                </a:endParaRPr>
              </a:p>
            </p:txBody>
          </p:sp>
          <p:sp>
            <p:nvSpPr>
              <p:cNvPr id="130099" name="Rectangle 45"/>
              <p:cNvSpPr>
                <a:spLocks noChangeArrowheads="1"/>
              </p:cNvSpPr>
              <p:nvPr/>
            </p:nvSpPr>
            <p:spPr bwMode="auto">
              <a:xfrm>
                <a:off x="393" y="1092"/>
                <a:ext cx="358" cy="80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4" name="组合 3">
              <a:extLst>
                <a:ext uri="{FF2B5EF4-FFF2-40B4-BE49-F238E27FC236}">
                  <a16:creationId xmlns:a16="http://schemas.microsoft.com/office/drawing/2014/main" id="{922A9DD7-7FF0-4AE1-B40E-DCDE95DE28B6}"/>
                </a:ext>
              </a:extLst>
            </p:cNvPr>
            <p:cNvGrpSpPr/>
            <p:nvPr/>
          </p:nvGrpSpPr>
          <p:grpSpPr>
            <a:xfrm>
              <a:off x="42863" y="1489075"/>
              <a:ext cx="8705850" cy="4454525"/>
              <a:chOff x="42863" y="1489075"/>
              <a:chExt cx="8705850" cy="4454525"/>
            </a:xfrm>
          </p:grpSpPr>
          <p:grpSp>
            <p:nvGrpSpPr>
              <p:cNvPr id="130051" name="Group 3"/>
              <p:cNvGrpSpPr>
                <a:grpSpLocks/>
              </p:cNvGrpSpPr>
              <p:nvPr/>
            </p:nvGrpSpPr>
            <p:grpSpPr bwMode="auto">
              <a:xfrm>
                <a:off x="42863" y="1489075"/>
                <a:ext cx="998537" cy="962025"/>
                <a:chOff x="0" y="0"/>
                <a:chExt cx="393" cy="546"/>
              </a:xfrm>
            </p:grpSpPr>
            <p:sp>
              <p:nvSpPr>
                <p:cNvPr id="130122" name="Rectangle 4"/>
                <p:cNvSpPr>
                  <a:spLocks noChangeArrowheads="1"/>
                </p:cNvSpPr>
                <p:nvPr/>
              </p:nvSpPr>
              <p:spPr bwMode="auto">
                <a:xfrm>
                  <a:off x="43" y="0"/>
                  <a:ext cx="307"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zh-CN" altLang="en-US" sz="1600" dirty="0">
                      <a:ea typeface="宋体" panose="02010600030101010101" pitchFamily="2" charset="-122"/>
                    </a:rPr>
                    <a:t>种类</a:t>
                  </a:r>
                </a:p>
                <a:p>
                  <a:pPr algn="ctr">
                    <a:spcBef>
                      <a:spcPct val="0"/>
                    </a:spcBef>
                    <a:buFontTx/>
                    <a:buNone/>
                  </a:pPr>
                  <a:endParaRPr kumimoji="1" lang="en-US" altLang="zh-CN" sz="1600" dirty="0">
                    <a:ea typeface="宋体" panose="02010600030101010101" pitchFamily="2" charset="-122"/>
                  </a:endParaRPr>
                </a:p>
              </p:txBody>
            </p:sp>
            <p:sp>
              <p:nvSpPr>
                <p:cNvPr id="130123" name="Rectangle 5"/>
                <p:cNvSpPr>
                  <a:spLocks noChangeArrowheads="1"/>
                </p:cNvSpPr>
                <p:nvPr/>
              </p:nvSpPr>
              <p:spPr bwMode="auto">
                <a:xfrm>
                  <a:off x="0" y="0"/>
                  <a:ext cx="393"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0052" name="Group 6"/>
              <p:cNvGrpSpPr>
                <a:grpSpLocks/>
              </p:cNvGrpSpPr>
              <p:nvPr/>
            </p:nvGrpSpPr>
            <p:grpSpPr bwMode="auto">
              <a:xfrm>
                <a:off x="1041400" y="1489075"/>
                <a:ext cx="911225" cy="962025"/>
                <a:chOff x="393" y="0"/>
                <a:chExt cx="358" cy="546"/>
              </a:xfrm>
            </p:grpSpPr>
            <p:sp>
              <p:nvSpPr>
                <p:cNvPr id="130120" name="Rectangle 7"/>
                <p:cNvSpPr>
                  <a:spLocks noChangeArrowheads="1"/>
                </p:cNvSpPr>
                <p:nvPr/>
              </p:nvSpPr>
              <p:spPr bwMode="auto">
                <a:xfrm>
                  <a:off x="436" y="0"/>
                  <a:ext cx="272"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zh-CN" altLang="en-US" sz="1600">
                      <a:ea typeface="宋体" panose="02010600030101010101" pitchFamily="2" charset="-122"/>
                    </a:rPr>
                    <a:t>材料</a:t>
                  </a:r>
                </a:p>
                <a:p>
                  <a:pPr algn="ctr">
                    <a:spcBef>
                      <a:spcPct val="0"/>
                    </a:spcBef>
                    <a:buFontTx/>
                    <a:buNone/>
                  </a:pPr>
                  <a:endParaRPr kumimoji="1" lang="en-US" altLang="zh-CN" sz="1600">
                    <a:ea typeface="宋体" panose="02010600030101010101" pitchFamily="2" charset="-122"/>
                  </a:endParaRPr>
                </a:p>
              </p:txBody>
            </p:sp>
            <p:sp>
              <p:nvSpPr>
                <p:cNvPr id="130121" name="Rectangle 8"/>
                <p:cNvSpPr>
                  <a:spLocks noChangeArrowheads="1"/>
                </p:cNvSpPr>
                <p:nvPr/>
              </p:nvSpPr>
              <p:spPr bwMode="auto">
                <a:xfrm>
                  <a:off x="393" y="0"/>
                  <a:ext cx="358"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0053" name="Group 9"/>
              <p:cNvGrpSpPr>
                <a:grpSpLocks/>
              </p:cNvGrpSpPr>
              <p:nvPr/>
            </p:nvGrpSpPr>
            <p:grpSpPr bwMode="auto">
              <a:xfrm>
                <a:off x="1952625" y="1489075"/>
                <a:ext cx="1204913" cy="962025"/>
                <a:chOff x="751" y="0"/>
                <a:chExt cx="474" cy="546"/>
              </a:xfrm>
            </p:grpSpPr>
            <p:sp>
              <p:nvSpPr>
                <p:cNvPr id="130118" name="Rectangle 10"/>
                <p:cNvSpPr>
                  <a:spLocks noChangeArrowheads="1"/>
                </p:cNvSpPr>
                <p:nvPr/>
              </p:nvSpPr>
              <p:spPr bwMode="auto">
                <a:xfrm>
                  <a:off x="794" y="0"/>
                  <a:ext cx="388"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endParaRPr kumimoji="1" lang="en-US" altLang="zh-CN" sz="1600" dirty="0">
                    <a:ea typeface="宋体" panose="02010600030101010101" pitchFamily="2" charset="-122"/>
                  </a:endParaRPr>
                </a:p>
                <a:p>
                  <a:pPr algn="ctr" eaLnBrk="1" hangingPunct="1">
                    <a:spcBef>
                      <a:spcPct val="0"/>
                    </a:spcBef>
                    <a:buFontTx/>
                    <a:buNone/>
                  </a:pPr>
                  <a:r>
                    <a:rPr kumimoji="1" lang="zh-CN" altLang="en-US" sz="1600" dirty="0">
                      <a:ea typeface="宋体" panose="02010600030101010101" pitchFamily="2" charset="-122"/>
                    </a:rPr>
                    <a:t>太阳能单电池效率</a:t>
                  </a:r>
                </a:p>
                <a:p>
                  <a:pPr algn="ctr">
                    <a:spcBef>
                      <a:spcPct val="0"/>
                    </a:spcBef>
                    <a:buFontTx/>
                    <a:buNone/>
                  </a:pPr>
                  <a:endParaRPr kumimoji="1" lang="en-US" altLang="zh-CN" sz="1600" dirty="0">
                    <a:ea typeface="宋体" panose="02010600030101010101" pitchFamily="2" charset="-122"/>
                  </a:endParaRPr>
                </a:p>
              </p:txBody>
            </p:sp>
            <p:sp>
              <p:nvSpPr>
                <p:cNvPr id="130119" name="Rectangle 11"/>
                <p:cNvSpPr>
                  <a:spLocks noChangeArrowheads="1"/>
                </p:cNvSpPr>
                <p:nvPr/>
              </p:nvSpPr>
              <p:spPr bwMode="auto">
                <a:xfrm>
                  <a:off x="751" y="0"/>
                  <a:ext cx="474"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0054" name="Group 12"/>
              <p:cNvGrpSpPr>
                <a:grpSpLocks/>
              </p:cNvGrpSpPr>
              <p:nvPr/>
            </p:nvGrpSpPr>
            <p:grpSpPr bwMode="auto">
              <a:xfrm>
                <a:off x="3157538" y="1489075"/>
                <a:ext cx="1204912" cy="962025"/>
                <a:chOff x="1225" y="0"/>
                <a:chExt cx="474" cy="546"/>
              </a:xfrm>
            </p:grpSpPr>
            <p:sp>
              <p:nvSpPr>
                <p:cNvPr id="130116" name="Rectangle 13"/>
                <p:cNvSpPr>
                  <a:spLocks noChangeArrowheads="1"/>
                </p:cNvSpPr>
                <p:nvPr/>
              </p:nvSpPr>
              <p:spPr bwMode="auto">
                <a:xfrm>
                  <a:off x="1268" y="0"/>
                  <a:ext cx="388"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endParaRPr kumimoji="1" lang="en-US" altLang="zh-CN" sz="1600">
                    <a:ea typeface="宋体" panose="02010600030101010101" pitchFamily="2" charset="-122"/>
                  </a:endParaRPr>
                </a:p>
                <a:p>
                  <a:pPr algn="ctr" eaLnBrk="1" hangingPunct="1">
                    <a:spcBef>
                      <a:spcPct val="0"/>
                    </a:spcBef>
                    <a:buFontTx/>
                    <a:buNone/>
                  </a:pPr>
                  <a:r>
                    <a:rPr kumimoji="1" lang="zh-CN" altLang="en-US" sz="1600">
                      <a:ea typeface="宋体" panose="02010600030101010101" pitchFamily="2" charset="-122"/>
                    </a:rPr>
                    <a:t>太阳能电池模块效率</a:t>
                  </a:r>
                </a:p>
                <a:p>
                  <a:pPr algn="ctr">
                    <a:spcBef>
                      <a:spcPct val="0"/>
                    </a:spcBef>
                    <a:buFontTx/>
                    <a:buNone/>
                  </a:pPr>
                  <a:endParaRPr kumimoji="1" lang="en-US" altLang="zh-CN" sz="1600">
                    <a:ea typeface="宋体" panose="02010600030101010101" pitchFamily="2" charset="-122"/>
                  </a:endParaRPr>
                </a:p>
              </p:txBody>
            </p:sp>
            <p:sp>
              <p:nvSpPr>
                <p:cNvPr id="130117" name="Rectangle 14"/>
                <p:cNvSpPr>
                  <a:spLocks noChangeArrowheads="1"/>
                </p:cNvSpPr>
                <p:nvPr/>
              </p:nvSpPr>
              <p:spPr bwMode="auto">
                <a:xfrm>
                  <a:off x="1225" y="0"/>
                  <a:ext cx="474"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sp>
            <p:nvSpPr>
              <p:cNvPr id="130055" name="Rectangle 15"/>
              <p:cNvSpPr>
                <a:spLocks noChangeArrowheads="1"/>
              </p:cNvSpPr>
              <p:nvPr/>
            </p:nvSpPr>
            <p:spPr bwMode="auto">
              <a:xfrm>
                <a:off x="4356100" y="1489075"/>
                <a:ext cx="1439863"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endParaRPr kumimoji="1" lang="en-US" altLang="zh-CN" sz="1600">
                  <a:ea typeface="宋体" panose="02010600030101010101" pitchFamily="2" charset="-122"/>
                </a:endParaRPr>
              </a:p>
              <a:p>
                <a:pPr algn="ctr" eaLnBrk="1" hangingPunct="1">
                  <a:spcBef>
                    <a:spcPct val="0"/>
                  </a:spcBef>
                  <a:buFontTx/>
                  <a:buNone/>
                </a:pPr>
                <a:r>
                  <a:rPr kumimoji="1" lang="zh-CN" altLang="en-US" sz="1600">
                    <a:ea typeface="宋体" panose="02010600030101010101" pitchFamily="2" charset="-122"/>
                  </a:rPr>
                  <a:t>主要制备方法</a:t>
                </a:r>
              </a:p>
              <a:p>
                <a:pPr algn="ctr">
                  <a:spcBef>
                    <a:spcPct val="0"/>
                  </a:spcBef>
                  <a:buFontTx/>
                  <a:buNone/>
                </a:pPr>
                <a:endParaRPr kumimoji="1" lang="en-US" altLang="zh-CN" sz="1600">
                  <a:ea typeface="宋体" panose="02010600030101010101" pitchFamily="2" charset="-122"/>
                </a:endParaRPr>
              </a:p>
            </p:txBody>
          </p:sp>
          <p:sp>
            <p:nvSpPr>
              <p:cNvPr id="130056" name="Rectangle 16"/>
              <p:cNvSpPr>
                <a:spLocks noChangeArrowheads="1"/>
              </p:cNvSpPr>
              <p:nvPr/>
            </p:nvSpPr>
            <p:spPr bwMode="auto">
              <a:xfrm>
                <a:off x="4362450" y="1489075"/>
                <a:ext cx="1493838" cy="96202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nvGrpSpPr>
              <p:cNvPr id="130057" name="Group 17"/>
              <p:cNvGrpSpPr>
                <a:grpSpLocks/>
              </p:cNvGrpSpPr>
              <p:nvPr/>
            </p:nvGrpSpPr>
            <p:grpSpPr bwMode="auto">
              <a:xfrm>
                <a:off x="5856288" y="1489075"/>
                <a:ext cx="1652587" cy="962025"/>
                <a:chOff x="2287" y="0"/>
                <a:chExt cx="650" cy="546"/>
              </a:xfrm>
            </p:grpSpPr>
            <p:sp>
              <p:nvSpPr>
                <p:cNvPr id="130114" name="Rectangle 18"/>
                <p:cNvSpPr>
                  <a:spLocks noChangeArrowheads="1"/>
                </p:cNvSpPr>
                <p:nvPr/>
              </p:nvSpPr>
              <p:spPr bwMode="auto">
                <a:xfrm>
                  <a:off x="2330" y="0"/>
                  <a:ext cx="564"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zh-CN" altLang="en-US" sz="1600">
                      <a:ea typeface="宋体" panose="02010600030101010101" pitchFamily="2" charset="-122"/>
                    </a:rPr>
                    <a:t>优点</a:t>
                  </a:r>
                </a:p>
                <a:p>
                  <a:pPr algn="ctr">
                    <a:spcBef>
                      <a:spcPct val="0"/>
                    </a:spcBef>
                    <a:buFontTx/>
                    <a:buNone/>
                  </a:pPr>
                  <a:endParaRPr kumimoji="1" lang="en-US" altLang="zh-CN" sz="1600">
                    <a:ea typeface="宋体" panose="02010600030101010101" pitchFamily="2" charset="-122"/>
                  </a:endParaRPr>
                </a:p>
              </p:txBody>
            </p:sp>
            <p:sp>
              <p:nvSpPr>
                <p:cNvPr id="130115" name="Rectangle 19"/>
                <p:cNvSpPr>
                  <a:spLocks noChangeArrowheads="1"/>
                </p:cNvSpPr>
                <p:nvPr/>
              </p:nvSpPr>
              <p:spPr bwMode="auto">
                <a:xfrm>
                  <a:off x="2287" y="0"/>
                  <a:ext cx="650"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0058" name="Group 20"/>
              <p:cNvGrpSpPr>
                <a:grpSpLocks/>
              </p:cNvGrpSpPr>
              <p:nvPr/>
            </p:nvGrpSpPr>
            <p:grpSpPr bwMode="auto">
              <a:xfrm>
                <a:off x="7508875" y="1489075"/>
                <a:ext cx="1204913" cy="962025"/>
                <a:chOff x="2937" y="0"/>
                <a:chExt cx="474" cy="546"/>
              </a:xfrm>
            </p:grpSpPr>
            <p:sp>
              <p:nvSpPr>
                <p:cNvPr id="130112" name="Rectangle 21"/>
                <p:cNvSpPr>
                  <a:spLocks noChangeArrowheads="1"/>
                </p:cNvSpPr>
                <p:nvPr/>
              </p:nvSpPr>
              <p:spPr bwMode="auto">
                <a:xfrm>
                  <a:off x="2980" y="0"/>
                  <a:ext cx="388"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zh-CN" altLang="en-US" sz="1600">
                      <a:ea typeface="宋体" panose="02010600030101010101" pitchFamily="2" charset="-122"/>
                    </a:rPr>
                    <a:t>缺点</a:t>
                  </a:r>
                </a:p>
                <a:p>
                  <a:pPr algn="ctr">
                    <a:spcBef>
                      <a:spcPct val="0"/>
                    </a:spcBef>
                    <a:buFontTx/>
                    <a:buNone/>
                  </a:pPr>
                  <a:endParaRPr kumimoji="1" lang="en-US" altLang="zh-CN" sz="1600">
                    <a:ea typeface="宋体" panose="02010600030101010101" pitchFamily="2" charset="-122"/>
                  </a:endParaRPr>
                </a:p>
              </p:txBody>
            </p:sp>
            <p:sp>
              <p:nvSpPr>
                <p:cNvPr id="130113" name="Rectangle 22"/>
                <p:cNvSpPr>
                  <a:spLocks noChangeArrowheads="1"/>
                </p:cNvSpPr>
                <p:nvPr/>
              </p:nvSpPr>
              <p:spPr bwMode="auto">
                <a:xfrm>
                  <a:off x="2937" y="0"/>
                  <a:ext cx="474"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0059" name="Group 23"/>
              <p:cNvGrpSpPr>
                <a:grpSpLocks/>
              </p:cNvGrpSpPr>
              <p:nvPr/>
            </p:nvGrpSpPr>
            <p:grpSpPr bwMode="auto">
              <a:xfrm>
                <a:off x="42863" y="2451100"/>
                <a:ext cx="998537" cy="3492500"/>
                <a:chOff x="0" y="546"/>
                <a:chExt cx="393" cy="1982"/>
              </a:xfrm>
            </p:grpSpPr>
            <p:sp>
              <p:nvSpPr>
                <p:cNvPr id="130110" name="Rectangle 24"/>
                <p:cNvSpPr>
                  <a:spLocks noChangeArrowheads="1"/>
                </p:cNvSpPr>
                <p:nvPr/>
              </p:nvSpPr>
              <p:spPr bwMode="auto">
                <a:xfrm>
                  <a:off x="43" y="546"/>
                  <a:ext cx="307" cy="1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zh-CN" altLang="en-US" sz="1600">
                      <a:ea typeface="宋体" panose="02010600030101010101" pitchFamily="2" charset="-122"/>
                    </a:rPr>
                    <a:t>硅系太阳能电池</a:t>
                  </a:r>
                </a:p>
                <a:p>
                  <a:pPr algn="ctr">
                    <a:spcBef>
                      <a:spcPct val="0"/>
                    </a:spcBef>
                    <a:buFontTx/>
                    <a:buNone/>
                  </a:pPr>
                  <a:endParaRPr kumimoji="1" lang="en-US" altLang="zh-CN" sz="1600">
                    <a:ea typeface="宋体" panose="02010600030101010101" pitchFamily="2" charset="-122"/>
                  </a:endParaRPr>
                </a:p>
              </p:txBody>
            </p:sp>
            <p:sp>
              <p:nvSpPr>
                <p:cNvPr id="130111" name="Rectangle 25"/>
                <p:cNvSpPr>
                  <a:spLocks noChangeArrowheads="1"/>
                </p:cNvSpPr>
                <p:nvPr/>
              </p:nvSpPr>
              <p:spPr bwMode="auto">
                <a:xfrm>
                  <a:off x="0" y="546"/>
                  <a:ext cx="393" cy="198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0060" name="Group 26"/>
              <p:cNvGrpSpPr>
                <a:grpSpLocks/>
              </p:cNvGrpSpPr>
              <p:nvPr/>
            </p:nvGrpSpPr>
            <p:grpSpPr bwMode="auto">
              <a:xfrm>
                <a:off x="1041400" y="2451100"/>
                <a:ext cx="911225" cy="962025"/>
                <a:chOff x="393" y="546"/>
                <a:chExt cx="358" cy="546"/>
              </a:xfrm>
            </p:grpSpPr>
            <p:sp>
              <p:nvSpPr>
                <p:cNvPr id="130108" name="Rectangle 27"/>
                <p:cNvSpPr>
                  <a:spLocks noChangeArrowheads="1"/>
                </p:cNvSpPr>
                <p:nvPr/>
              </p:nvSpPr>
              <p:spPr bwMode="auto">
                <a:xfrm>
                  <a:off x="436" y="546"/>
                  <a:ext cx="272"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zh-CN" altLang="en-US" sz="1600">
                      <a:ea typeface="宋体" panose="02010600030101010101" pitchFamily="2" charset="-122"/>
                    </a:rPr>
                    <a:t>单晶硅</a:t>
                  </a:r>
                </a:p>
                <a:p>
                  <a:pPr algn="ctr">
                    <a:spcBef>
                      <a:spcPct val="0"/>
                    </a:spcBef>
                    <a:buFontTx/>
                    <a:buNone/>
                  </a:pPr>
                  <a:endParaRPr kumimoji="1" lang="en-US" altLang="zh-CN" sz="1600">
                    <a:ea typeface="宋体" panose="02010600030101010101" pitchFamily="2" charset="-122"/>
                  </a:endParaRPr>
                </a:p>
              </p:txBody>
            </p:sp>
            <p:sp>
              <p:nvSpPr>
                <p:cNvPr id="130109" name="Rectangle 28"/>
                <p:cNvSpPr>
                  <a:spLocks noChangeArrowheads="1"/>
                </p:cNvSpPr>
                <p:nvPr/>
              </p:nvSpPr>
              <p:spPr bwMode="auto">
                <a:xfrm>
                  <a:off x="393" y="546"/>
                  <a:ext cx="358"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0061" name="Group 29"/>
              <p:cNvGrpSpPr>
                <a:grpSpLocks/>
              </p:cNvGrpSpPr>
              <p:nvPr/>
            </p:nvGrpSpPr>
            <p:grpSpPr bwMode="auto">
              <a:xfrm>
                <a:off x="1952625" y="2451100"/>
                <a:ext cx="1204913" cy="962025"/>
                <a:chOff x="751" y="546"/>
                <a:chExt cx="474" cy="546"/>
              </a:xfrm>
            </p:grpSpPr>
            <p:sp>
              <p:nvSpPr>
                <p:cNvPr id="130106" name="Rectangle 30"/>
                <p:cNvSpPr>
                  <a:spLocks noChangeArrowheads="1"/>
                </p:cNvSpPr>
                <p:nvPr/>
              </p:nvSpPr>
              <p:spPr bwMode="auto">
                <a:xfrm>
                  <a:off x="794" y="546"/>
                  <a:ext cx="388"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en-US" altLang="zh-CN" sz="1600">
                      <a:ea typeface="宋体" panose="02010600030101010101" pitchFamily="2" charset="-122"/>
                    </a:rPr>
                    <a:t>15~25%</a:t>
                  </a:r>
                </a:p>
                <a:p>
                  <a:pPr algn="ctr">
                    <a:spcBef>
                      <a:spcPct val="0"/>
                    </a:spcBef>
                    <a:buFontTx/>
                    <a:buNone/>
                  </a:pPr>
                  <a:endParaRPr kumimoji="1" lang="en-US" altLang="zh-CN" sz="1600">
                    <a:ea typeface="宋体" panose="02010600030101010101" pitchFamily="2" charset="-122"/>
                  </a:endParaRPr>
                </a:p>
              </p:txBody>
            </p:sp>
            <p:sp>
              <p:nvSpPr>
                <p:cNvPr id="130107" name="Rectangle 31"/>
                <p:cNvSpPr>
                  <a:spLocks noChangeArrowheads="1"/>
                </p:cNvSpPr>
                <p:nvPr/>
              </p:nvSpPr>
              <p:spPr bwMode="auto">
                <a:xfrm>
                  <a:off x="751" y="546"/>
                  <a:ext cx="474"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0062" name="Group 32"/>
              <p:cNvGrpSpPr>
                <a:grpSpLocks/>
              </p:cNvGrpSpPr>
              <p:nvPr/>
            </p:nvGrpSpPr>
            <p:grpSpPr bwMode="auto">
              <a:xfrm>
                <a:off x="3157538" y="2451100"/>
                <a:ext cx="1204912" cy="962025"/>
                <a:chOff x="1225" y="546"/>
                <a:chExt cx="474" cy="546"/>
              </a:xfrm>
            </p:grpSpPr>
            <p:sp>
              <p:nvSpPr>
                <p:cNvPr id="130104" name="Rectangle 33"/>
                <p:cNvSpPr>
                  <a:spLocks noChangeArrowheads="1"/>
                </p:cNvSpPr>
                <p:nvPr/>
              </p:nvSpPr>
              <p:spPr bwMode="auto">
                <a:xfrm>
                  <a:off x="1268" y="546"/>
                  <a:ext cx="388"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en-US" altLang="zh-CN" sz="1600">
                      <a:ea typeface="宋体" panose="02010600030101010101" pitchFamily="2" charset="-122"/>
                    </a:rPr>
                    <a:t>13~20%</a:t>
                  </a:r>
                </a:p>
                <a:p>
                  <a:pPr algn="ctr">
                    <a:spcBef>
                      <a:spcPct val="0"/>
                    </a:spcBef>
                    <a:buFontTx/>
                    <a:buNone/>
                  </a:pPr>
                  <a:endParaRPr kumimoji="1" lang="en-US" altLang="zh-CN" sz="1600">
                    <a:ea typeface="宋体" panose="02010600030101010101" pitchFamily="2" charset="-122"/>
                  </a:endParaRPr>
                </a:p>
              </p:txBody>
            </p:sp>
            <p:sp>
              <p:nvSpPr>
                <p:cNvPr id="130105" name="Rectangle 34"/>
                <p:cNvSpPr>
                  <a:spLocks noChangeArrowheads="1"/>
                </p:cNvSpPr>
                <p:nvPr/>
              </p:nvSpPr>
              <p:spPr bwMode="auto">
                <a:xfrm>
                  <a:off x="1225" y="546"/>
                  <a:ext cx="474"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0063" name="Group 35"/>
              <p:cNvGrpSpPr>
                <a:grpSpLocks/>
              </p:cNvGrpSpPr>
              <p:nvPr/>
            </p:nvGrpSpPr>
            <p:grpSpPr bwMode="auto">
              <a:xfrm>
                <a:off x="4362450" y="2451100"/>
                <a:ext cx="1493838" cy="962025"/>
                <a:chOff x="1699" y="546"/>
                <a:chExt cx="588" cy="546"/>
              </a:xfrm>
            </p:grpSpPr>
            <p:sp>
              <p:nvSpPr>
                <p:cNvPr id="130102" name="Rectangle 36"/>
                <p:cNvSpPr>
                  <a:spLocks noChangeArrowheads="1"/>
                </p:cNvSpPr>
                <p:nvPr/>
              </p:nvSpPr>
              <p:spPr bwMode="auto">
                <a:xfrm>
                  <a:off x="1742" y="546"/>
                  <a:ext cx="502"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endParaRPr kumimoji="1" lang="en-US" altLang="zh-CN" sz="1600">
                    <a:ea typeface="宋体" panose="02010600030101010101" pitchFamily="2" charset="-122"/>
                  </a:endParaRPr>
                </a:p>
                <a:p>
                  <a:pPr algn="ctr" eaLnBrk="1" hangingPunct="1">
                    <a:spcBef>
                      <a:spcPct val="0"/>
                    </a:spcBef>
                    <a:buFontTx/>
                    <a:buNone/>
                  </a:pPr>
                  <a:r>
                    <a:rPr kumimoji="1" lang="zh-CN" altLang="en-US" sz="1600">
                      <a:ea typeface="宋体" panose="02010600030101010101" pitchFamily="2" charset="-122"/>
                    </a:rPr>
                    <a:t>表面结构化</a:t>
                  </a:r>
                </a:p>
                <a:p>
                  <a:pPr algn="ctr">
                    <a:spcBef>
                      <a:spcPct val="0"/>
                    </a:spcBef>
                    <a:buFontTx/>
                    <a:buNone/>
                  </a:pPr>
                  <a:r>
                    <a:rPr kumimoji="1" lang="zh-CN" altLang="en-US" sz="1600">
                      <a:ea typeface="宋体" panose="02010600030101010101" pitchFamily="2" charset="-122"/>
                    </a:rPr>
                    <a:t>发射区钝化</a:t>
                  </a:r>
                </a:p>
                <a:p>
                  <a:pPr algn="ctr">
                    <a:spcBef>
                      <a:spcPct val="0"/>
                    </a:spcBef>
                    <a:buFontTx/>
                    <a:buNone/>
                  </a:pPr>
                  <a:r>
                    <a:rPr kumimoji="1" lang="zh-CN" altLang="en-US" sz="1600">
                      <a:ea typeface="宋体" panose="02010600030101010101" pitchFamily="2" charset="-122"/>
                    </a:rPr>
                    <a:t>分区掺杂</a:t>
                  </a:r>
                </a:p>
                <a:p>
                  <a:pPr algn="ctr">
                    <a:spcBef>
                      <a:spcPct val="0"/>
                    </a:spcBef>
                    <a:buFontTx/>
                    <a:buNone/>
                  </a:pPr>
                  <a:endParaRPr kumimoji="1" lang="en-US" altLang="zh-CN" sz="1600">
                    <a:ea typeface="宋体" panose="02010600030101010101" pitchFamily="2" charset="-122"/>
                  </a:endParaRPr>
                </a:p>
              </p:txBody>
            </p:sp>
            <p:sp>
              <p:nvSpPr>
                <p:cNvPr id="130103" name="Rectangle 37"/>
                <p:cNvSpPr>
                  <a:spLocks noChangeArrowheads="1"/>
                </p:cNvSpPr>
                <p:nvPr/>
              </p:nvSpPr>
              <p:spPr bwMode="auto">
                <a:xfrm>
                  <a:off x="1699" y="546"/>
                  <a:ext cx="588"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0064" name="Group 38"/>
              <p:cNvGrpSpPr>
                <a:grpSpLocks/>
              </p:cNvGrpSpPr>
              <p:nvPr/>
            </p:nvGrpSpPr>
            <p:grpSpPr bwMode="auto">
              <a:xfrm>
                <a:off x="5856288" y="2451100"/>
                <a:ext cx="1652587" cy="962025"/>
                <a:chOff x="2287" y="546"/>
                <a:chExt cx="650" cy="546"/>
              </a:xfrm>
            </p:grpSpPr>
            <p:sp>
              <p:nvSpPr>
                <p:cNvPr id="130100" name="Rectangle 39"/>
                <p:cNvSpPr>
                  <a:spLocks noChangeArrowheads="1"/>
                </p:cNvSpPr>
                <p:nvPr/>
              </p:nvSpPr>
              <p:spPr bwMode="auto">
                <a:xfrm>
                  <a:off x="2330" y="546"/>
                  <a:ext cx="564"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zh-CN" altLang="en-US" sz="1600">
                      <a:ea typeface="宋体" panose="02010600030101010101" pitchFamily="2" charset="-122"/>
                    </a:rPr>
                    <a:t>效率最高</a:t>
                  </a:r>
                </a:p>
                <a:p>
                  <a:pPr algn="ctr">
                    <a:spcBef>
                      <a:spcPct val="0"/>
                    </a:spcBef>
                    <a:buFontTx/>
                    <a:buNone/>
                  </a:pPr>
                  <a:r>
                    <a:rPr kumimoji="1" lang="zh-CN" altLang="en-US" sz="1600">
                      <a:ea typeface="宋体" panose="02010600030101010101" pitchFamily="2" charset="-122"/>
                    </a:rPr>
                    <a:t>技术成熟</a:t>
                  </a:r>
                </a:p>
                <a:p>
                  <a:pPr algn="ctr">
                    <a:spcBef>
                      <a:spcPct val="0"/>
                    </a:spcBef>
                    <a:buFontTx/>
                    <a:buNone/>
                  </a:pPr>
                  <a:endParaRPr kumimoji="1" lang="en-US" altLang="zh-CN" sz="1600">
                    <a:ea typeface="宋体" panose="02010600030101010101" pitchFamily="2" charset="-122"/>
                  </a:endParaRPr>
                </a:p>
              </p:txBody>
            </p:sp>
            <p:sp>
              <p:nvSpPr>
                <p:cNvPr id="130101" name="Rectangle 40"/>
                <p:cNvSpPr>
                  <a:spLocks noChangeArrowheads="1"/>
                </p:cNvSpPr>
                <p:nvPr/>
              </p:nvSpPr>
              <p:spPr bwMode="auto">
                <a:xfrm>
                  <a:off x="2287" y="546"/>
                  <a:ext cx="650"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sp>
            <p:nvSpPr>
              <p:cNvPr id="130065" name="Rectangle 41"/>
              <p:cNvSpPr>
                <a:spLocks noChangeArrowheads="1"/>
              </p:cNvSpPr>
              <p:nvPr/>
            </p:nvSpPr>
            <p:spPr bwMode="auto">
              <a:xfrm>
                <a:off x="7451725" y="2451100"/>
                <a:ext cx="127635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endParaRPr kumimoji="1" lang="en-US" altLang="zh-CN" sz="1600" dirty="0">
                  <a:ea typeface="宋体" panose="02010600030101010101" pitchFamily="2" charset="-122"/>
                </a:endParaRPr>
              </a:p>
              <a:p>
                <a:pPr algn="ctr" eaLnBrk="1" hangingPunct="1">
                  <a:spcBef>
                    <a:spcPct val="0"/>
                  </a:spcBef>
                  <a:buFontTx/>
                  <a:buNone/>
                </a:pPr>
                <a:r>
                  <a:rPr kumimoji="1" lang="zh-CN" altLang="en-US" sz="1600" dirty="0">
                    <a:ea typeface="宋体" panose="02010600030101010101" pitchFamily="2" charset="-122"/>
                  </a:rPr>
                  <a:t>工艺繁琐</a:t>
                </a:r>
              </a:p>
              <a:p>
                <a:pPr algn="ctr">
                  <a:spcBef>
                    <a:spcPct val="0"/>
                  </a:spcBef>
                  <a:buFontTx/>
                  <a:buNone/>
                </a:pPr>
                <a:r>
                  <a:rPr kumimoji="1" lang="zh-CN" altLang="en-US" sz="1600" dirty="0">
                    <a:ea typeface="宋体" panose="02010600030101010101" pitchFamily="2" charset="-122"/>
                  </a:rPr>
                  <a:t>成本高</a:t>
                </a:r>
              </a:p>
              <a:p>
                <a:pPr algn="ctr">
                  <a:spcBef>
                    <a:spcPct val="0"/>
                  </a:spcBef>
                  <a:buFontTx/>
                  <a:buNone/>
                </a:pPr>
                <a:endParaRPr kumimoji="1" lang="en-US" altLang="zh-CN" sz="1600" dirty="0">
                  <a:ea typeface="宋体" panose="02010600030101010101" pitchFamily="2" charset="-122"/>
                </a:endParaRPr>
              </a:p>
            </p:txBody>
          </p:sp>
          <p:sp>
            <p:nvSpPr>
              <p:cNvPr id="130066" name="Rectangle 42"/>
              <p:cNvSpPr>
                <a:spLocks noChangeArrowheads="1"/>
              </p:cNvSpPr>
              <p:nvPr/>
            </p:nvSpPr>
            <p:spPr bwMode="auto">
              <a:xfrm>
                <a:off x="7508875" y="2451100"/>
                <a:ext cx="1204913" cy="96202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nvGrpSpPr>
              <p:cNvPr id="130068" name="Group 46"/>
              <p:cNvGrpSpPr>
                <a:grpSpLocks/>
              </p:cNvGrpSpPr>
              <p:nvPr/>
            </p:nvGrpSpPr>
            <p:grpSpPr bwMode="auto">
              <a:xfrm>
                <a:off x="1952625" y="3413125"/>
                <a:ext cx="1204913" cy="1417638"/>
                <a:chOff x="751" y="1092"/>
                <a:chExt cx="474" cy="804"/>
              </a:xfrm>
            </p:grpSpPr>
            <p:sp>
              <p:nvSpPr>
                <p:cNvPr id="130096" name="Rectangle 47"/>
                <p:cNvSpPr>
                  <a:spLocks noChangeArrowheads="1"/>
                </p:cNvSpPr>
                <p:nvPr/>
              </p:nvSpPr>
              <p:spPr bwMode="auto">
                <a:xfrm>
                  <a:off x="794" y="1092"/>
                  <a:ext cx="388" cy="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en-US" altLang="zh-CN" sz="1600">
                      <a:ea typeface="宋体" panose="02010600030101010101" pitchFamily="2" charset="-122"/>
                    </a:rPr>
                    <a:t>10~20%</a:t>
                  </a:r>
                </a:p>
                <a:p>
                  <a:pPr algn="ctr">
                    <a:spcBef>
                      <a:spcPct val="0"/>
                    </a:spcBef>
                    <a:buFontTx/>
                    <a:buNone/>
                  </a:pPr>
                  <a:endParaRPr kumimoji="1" lang="en-US" altLang="zh-CN" sz="1600">
                    <a:ea typeface="宋体" panose="02010600030101010101" pitchFamily="2" charset="-122"/>
                  </a:endParaRPr>
                </a:p>
              </p:txBody>
            </p:sp>
            <p:sp>
              <p:nvSpPr>
                <p:cNvPr id="130097" name="Rectangle 48"/>
                <p:cNvSpPr>
                  <a:spLocks noChangeArrowheads="1"/>
                </p:cNvSpPr>
                <p:nvPr/>
              </p:nvSpPr>
              <p:spPr bwMode="auto">
                <a:xfrm>
                  <a:off x="751" y="1092"/>
                  <a:ext cx="474" cy="80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0069" name="Group 49"/>
              <p:cNvGrpSpPr>
                <a:grpSpLocks/>
              </p:cNvGrpSpPr>
              <p:nvPr/>
            </p:nvGrpSpPr>
            <p:grpSpPr bwMode="auto">
              <a:xfrm>
                <a:off x="3157538" y="3413125"/>
                <a:ext cx="1204912" cy="1417638"/>
                <a:chOff x="1225" y="1092"/>
                <a:chExt cx="474" cy="804"/>
              </a:xfrm>
            </p:grpSpPr>
            <p:sp>
              <p:nvSpPr>
                <p:cNvPr id="130094" name="Rectangle 50"/>
                <p:cNvSpPr>
                  <a:spLocks noChangeArrowheads="1"/>
                </p:cNvSpPr>
                <p:nvPr/>
              </p:nvSpPr>
              <p:spPr bwMode="auto">
                <a:xfrm>
                  <a:off x="1268" y="1092"/>
                  <a:ext cx="388" cy="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en-US" altLang="zh-CN" sz="1600">
                      <a:ea typeface="宋体" panose="02010600030101010101" pitchFamily="2" charset="-122"/>
                    </a:rPr>
                    <a:t>10~18%</a:t>
                  </a:r>
                </a:p>
                <a:p>
                  <a:pPr algn="ctr">
                    <a:spcBef>
                      <a:spcPct val="0"/>
                    </a:spcBef>
                    <a:buFontTx/>
                    <a:buNone/>
                  </a:pPr>
                  <a:endParaRPr kumimoji="1" lang="en-US" altLang="zh-CN" sz="1600">
                    <a:ea typeface="宋体" panose="02010600030101010101" pitchFamily="2" charset="-122"/>
                  </a:endParaRPr>
                </a:p>
              </p:txBody>
            </p:sp>
            <p:sp>
              <p:nvSpPr>
                <p:cNvPr id="130095" name="Rectangle 51"/>
                <p:cNvSpPr>
                  <a:spLocks noChangeArrowheads="1"/>
                </p:cNvSpPr>
                <p:nvPr/>
              </p:nvSpPr>
              <p:spPr bwMode="auto">
                <a:xfrm>
                  <a:off x="1225" y="1092"/>
                  <a:ext cx="474" cy="80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endParaRPr kumimoji="1" lang="zh-CN" altLang="zh-CN" sz="1600">
                    <a:ea typeface="宋体" panose="02010600030101010101" pitchFamily="2" charset="-122"/>
                  </a:endParaRPr>
                </a:p>
              </p:txBody>
            </p:sp>
          </p:grpSp>
          <p:sp>
            <p:nvSpPr>
              <p:cNvPr id="130070" name="Rectangle 52"/>
              <p:cNvSpPr>
                <a:spLocks noChangeArrowheads="1"/>
              </p:cNvSpPr>
              <p:nvPr/>
            </p:nvSpPr>
            <p:spPr bwMode="auto">
              <a:xfrm>
                <a:off x="4284663" y="3413125"/>
                <a:ext cx="1727200" cy="141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endParaRPr kumimoji="1" lang="en-US" altLang="zh-CN" sz="1600">
                  <a:ea typeface="宋体" panose="02010600030101010101" pitchFamily="2" charset="-122"/>
                </a:endParaRPr>
              </a:p>
              <a:p>
                <a:pPr algn="ctr" eaLnBrk="1" hangingPunct="1">
                  <a:spcBef>
                    <a:spcPct val="0"/>
                  </a:spcBef>
                  <a:buFontTx/>
                  <a:buNone/>
                </a:pPr>
                <a:r>
                  <a:rPr kumimoji="1" lang="zh-CN" altLang="en-US" sz="1600">
                    <a:ea typeface="宋体" panose="02010600030101010101" pitchFamily="2" charset="-122"/>
                  </a:rPr>
                  <a:t>化学气相沉积法</a:t>
                </a:r>
              </a:p>
              <a:p>
                <a:pPr algn="ctr">
                  <a:spcBef>
                    <a:spcPct val="0"/>
                  </a:spcBef>
                  <a:buFontTx/>
                  <a:buNone/>
                </a:pPr>
                <a:r>
                  <a:rPr kumimoji="1" lang="zh-CN" altLang="en-US" sz="1600">
                    <a:ea typeface="宋体" panose="02010600030101010101" pitchFamily="2" charset="-122"/>
                  </a:rPr>
                  <a:t>液相外延法</a:t>
                </a:r>
              </a:p>
              <a:p>
                <a:pPr algn="ctr">
                  <a:spcBef>
                    <a:spcPct val="0"/>
                  </a:spcBef>
                  <a:buFontTx/>
                  <a:buNone/>
                </a:pPr>
                <a:endParaRPr kumimoji="1" lang="en-US" altLang="zh-CN" sz="1600">
                  <a:ea typeface="宋体" panose="02010600030101010101" pitchFamily="2" charset="-122"/>
                </a:endParaRPr>
              </a:p>
            </p:txBody>
          </p:sp>
          <p:sp>
            <p:nvSpPr>
              <p:cNvPr id="130071" name="Rectangle 53"/>
              <p:cNvSpPr>
                <a:spLocks noChangeArrowheads="1"/>
              </p:cNvSpPr>
              <p:nvPr/>
            </p:nvSpPr>
            <p:spPr bwMode="auto">
              <a:xfrm>
                <a:off x="4362450" y="3413125"/>
                <a:ext cx="1493838" cy="141763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sp>
            <p:nvSpPr>
              <p:cNvPr id="130072" name="Rectangle 54"/>
              <p:cNvSpPr>
                <a:spLocks noChangeArrowheads="1"/>
              </p:cNvSpPr>
              <p:nvPr/>
            </p:nvSpPr>
            <p:spPr bwMode="auto">
              <a:xfrm>
                <a:off x="5795963" y="3306763"/>
                <a:ext cx="1822218" cy="141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endParaRPr kumimoji="1" lang="en-US" altLang="zh-CN" sz="1600" dirty="0">
                  <a:ea typeface="宋体" panose="02010600030101010101" pitchFamily="2" charset="-122"/>
                </a:endParaRPr>
              </a:p>
              <a:p>
                <a:pPr algn="ctr" eaLnBrk="1" hangingPunct="1">
                  <a:spcBef>
                    <a:spcPct val="0"/>
                  </a:spcBef>
                  <a:buFontTx/>
                  <a:buNone/>
                </a:pPr>
                <a:r>
                  <a:rPr kumimoji="1" lang="zh-CN" altLang="en-US" sz="1600" dirty="0">
                    <a:ea typeface="宋体" panose="02010600030101010101" pitchFamily="2" charset="-122"/>
                  </a:rPr>
                  <a:t>成本远低于单晶硅</a:t>
                </a:r>
              </a:p>
              <a:p>
                <a:pPr algn="ctr" eaLnBrk="1" hangingPunct="1">
                  <a:spcBef>
                    <a:spcPct val="0"/>
                  </a:spcBef>
                  <a:buFontTx/>
                  <a:buNone/>
                </a:pPr>
                <a:r>
                  <a:rPr kumimoji="1" lang="zh-CN" altLang="en-US" sz="1600" dirty="0">
                    <a:ea typeface="宋体" panose="02010600030101010101" pitchFamily="2" charset="-122"/>
                  </a:rPr>
                  <a:t>无效率衰退问题</a:t>
                </a:r>
              </a:p>
              <a:p>
                <a:pPr algn="ctr">
                  <a:spcBef>
                    <a:spcPct val="0"/>
                  </a:spcBef>
                  <a:buFontTx/>
                  <a:buNone/>
                </a:pPr>
                <a:r>
                  <a:rPr kumimoji="1" lang="zh-CN" altLang="en-US" sz="1600" dirty="0">
                    <a:ea typeface="宋体" panose="02010600030101010101" pitchFamily="2" charset="-122"/>
                  </a:rPr>
                  <a:t>性价比较高</a:t>
                </a:r>
              </a:p>
            </p:txBody>
          </p:sp>
          <p:sp>
            <p:nvSpPr>
              <p:cNvPr id="130073" name="Rectangle 55"/>
              <p:cNvSpPr>
                <a:spLocks noChangeArrowheads="1"/>
              </p:cNvSpPr>
              <p:nvPr/>
            </p:nvSpPr>
            <p:spPr bwMode="auto">
              <a:xfrm>
                <a:off x="5856288" y="3413125"/>
                <a:ext cx="1652587" cy="141763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sp>
            <p:nvSpPr>
              <p:cNvPr id="130074" name="Rectangle 56"/>
              <p:cNvSpPr>
                <a:spLocks noChangeArrowheads="1"/>
              </p:cNvSpPr>
              <p:nvPr/>
            </p:nvSpPr>
            <p:spPr bwMode="auto">
              <a:xfrm>
                <a:off x="7451725" y="3413125"/>
                <a:ext cx="1296988" cy="141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a:spcBef>
                    <a:spcPct val="0"/>
                  </a:spcBef>
                  <a:buFontTx/>
                  <a:buNone/>
                </a:pPr>
                <a:r>
                  <a:rPr kumimoji="1" lang="zh-CN" altLang="en-US" sz="1600" dirty="0">
                    <a:ea typeface="宋体" panose="02010600030101010101" pitchFamily="2" charset="-122"/>
                  </a:rPr>
                  <a:t>成本相对较高</a:t>
                </a:r>
              </a:p>
              <a:p>
                <a:pPr algn="ctr">
                  <a:spcBef>
                    <a:spcPct val="0"/>
                  </a:spcBef>
                  <a:buFontTx/>
                  <a:buNone/>
                </a:pPr>
                <a:r>
                  <a:rPr kumimoji="1" lang="en-US" altLang="zh-CN" sz="1600" dirty="0">
                    <a:ea typeface="宋体" panose="02010600030101010101" pitchFamily="2" charset="-122"/>
                  </a:rPr>
                  <a:t>Si</a:t>
                </a:r>
                <a:r>
                  <a:rPr kumimoji="1" lang="zh-CN" altLang="en-US" sz="1600" dirty="0">
                    <a:ea typeface="宋体" panose="02010600030101010101" pitchFamily="2" charset="-122"/>
                  </a:rPr>
                  <a:t>材料短缺</a:t>
                </a:r>
              </a:p>
            </p:txBody>
          </p:sp>
          <p:sp>
            <p:nvSpPr>
              <p:cNvPr id="130075" name="Rectangle 57"/>
              <p:cNvSpPr>
                <a:spLocks noChangeArrowheads="1"/>
              </p:cNvSpPr>
              <p:nvPr/>
            </p:nvSpPr>
            <p:spPr bwMode="auto">
              <a:xfrm>
                <a:off x="7508875" y="3413125"/>
                <a:ext cx="1204913" cy="141763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nvGrpSpPr>
              <p:cNvPr id="130076" name="Group 58"/>
              <p:cNvGrpSpPr>
                <a:grpSpLocks/>
              </p:cNvGrpSpPr>
              <p:nvPr/>
            </p:nvGrpSpPr>
            <p:grpSpPr bwMode="auto">
              <a:xfrm>
                <a:off x="1041400" y="4830763"/>
                <a:ext cx="911225" cy="1112837"/>
                <a:chOff x="393" y="1896"/>
                <a:chExt cx="358" cy="632"/>
              </a:xfrm>
            </p:grpSpPr>
            <p:sp>
              <p:nvSpPr>
                <p:cNvPr id="130092" name="Rectangle 59"/>
                <p:cNvSpPr>
                  <a:spLocks noChangeArrowheads="1"/>
                </p:cNvSpPr>
                <p:nvPr/>
              </p:nvSpPr>
              <p:spPr bwMode="auto">
                <a:xfrm>
                  <a:off x="393" y="1896"/>
                  <a:ext cx="358" cy="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zh-CN" altLang="en-US" sz="1600">
                      <a:ea typeface="宋体" panose="02010600030101010101" pitchFamily="2" charset="-122"/>
                    </a:rPr>
                    <a:t>非晶硅</a:t>
                  </a:r>
                  <a:r>
                    <a:rPr kumimoji="1" lang="en-US" altLang="zh-CN" sz="1600">
                      <a:ea typeface="宋体" panose="02010600030101010101" pitchFamily="2" charset="-122"/>
                    </a:rPr>
                    <a:t>/</a:t>
                  </a:r>
                  <a:r>
                    <a:rPr kumimoji="1" lang="zh-CN" altLang="en-US" sz="1600">
                      <a:ea typeface="宋体" panose="02010600030101010101" pitchFamily="2" charset="-122"/>
                    </a:rPr>
                    <a:t>微晶硅</a:t>
                  </a:r>
                </a:p>
                <a:p>
                  <a:pPr algn="ctr">
                    <a:spcBef>
                      <a:spcPct val="0"/>
                    </a:spcBef>
                    <a:buFontTx/>
                    <a:buNone/>
                  </a:pPr>
                  <a:endParaRPr kumimoji="1" lang="en-US" altLang="zh-CN" sz="1600">
                    <a:ea typeface="宋体" panose="02010600030101010101" pitchFamily="2" charset="-122"/>
                  </a:endParaRPr>
                </a:p>
              </p:txBody>
            </p:sp>
            <p:sp>
              <p:nvSpPr>
                <p:cNvPr id="130093" name="Rectangle 60"/>
                <p:cNvSpPr>
                  <a:spLocks noChangeArrowheads="1"/>
                </p:cNvSpPr>
                <p:nvPr/>
              </p:nvSpPr>
              <p:spPr bwMode="auto">
                <a:xfrm>
                  <a:off x="393" y="1896"/>
                  <a:ext cx="358" cy="63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0077" name="Group 61"/>
              <p:cNvGrpSpPr>
                <a:grpSpLocks/>
              </p:cNvGrpSpPr>
              <p:nvPr/>
            </p:nvGrpSpPr>
            <p:grpSpPr bwMode="auto">
              <a:xfrm>
                <a:off x="1952625" y="4830763"/>
                <a:ext cx="1204913" cy="1112837"/>
                <a:chOff x="751" y="1896"/>
                <a:chExt cx="474" cy="632"/>
              </a:xfrm>
            </p:grpSpPr>
            <p:sp>
              <p:nvSpPr>
                <p:cNvPr id="130090" name="Rectangle 62"/>
                <p:cNvSpPr>
                  <a:spLocks noChangeArrowheads="1"/>
                </p:cNvSpPr>
                <p:nvPr/>
              </p:nvSpPr>
              <p:spPr bwMode="auto">
                <a:xfrm>
                  <a:off x="794" y="1896"/>
                  <a:ext cx="388" cy="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en-US" altLang="zh-CN" sz="1600">
                      <a:ea typeface="宋体" panose="02010600030101010101" pitchFamily="2" charset="-122"/>
                    </a:rPr>
                    <a:t>8~11%</a:t>
                  </a:r>
                </a:p>
                <a:p>
                  <a:pPr algn="ctr">
                    <a:spcBef>
                      <a:spcPct val="0"/>
                    </a:spcBef>
                    <a:buFontTx/>
                    <a:buNone/>
                  </a:pPr>
                  <a:endParaRPr kumimoji="1" lang="en-US" altLang="zh-CN" sz="1600">
                    <a:ea typeface="宋体" panose="02010600030101010101" pitchFamily="2" charset="-122"/>
                  </a:endParaRPr>
                </a:p>
              </p:txBody>
            </p:sp>
            <p:sp>
              <p:nvSpPr>
                <p:cNvPr id="130091" name="Rectangle 63"/>
                <p:cNvSpPr>
                  <a:spLocks noChangeArrowheads="1"/>
                </p:cNvSpPr>
                <p:nvPr/>
              </p:nvSpPr>
              <p:spPr bwMode="auto">
                <a:xfrm>
                  <a:off x="751" y="1896"/>
                  <a:ext cx="474" cy="63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0078" name="Group 64"/>
              <p:cNvGrpSpPr>
                <a:grpSpLocks/>
              </p:cNvGrpSpPr>
              <p:nvPr/>
            </p:nvGrpSpPr>
            <p:grpSpPr bwMode="auto">
              <a:xfrm>
                <a:off x="3157538" y="4830763"/>
                <a:ext cx="1204912" cy="1112837"/>
                <a:chOff x="1225" y="1896"/>
                <a:chExt cx="474" cy="632"/>
              </a:xfrm>
            </p:grpSpPr>
            <p:sp>
              <p:nvSpPr>
                <p:cNvPr id="130088" name="Rectangle 65"/>
                <p:cNvSpPr>
                  <a:spLocks noChangeArrowheads="1"/>
                </p:cNvSpPr>
                <p:nvPr/>
              </p:nvSpPr>
              <p:spPr bwMode="auto">
                <a:xfrm>
                  <a:off x="1268" y="1896"/>
                  <a:ext cx="388" cy="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en-US" altLang="zh-CN" sz="1600">
                      <a:ea typeface="宋体" panose="02010600030101010101" pitchFamily="2" charset="-122"/>
                    </a:rPr>
                    <a:t>5~10%</a:t>
                  </a:r>
                </a:p>
                <a:p>
                  <a:pPr algn="ctr">
                    <a:spcBef>
                      <a:spcPct val="0"/>
                    </a:spcBef>
                    <a:buFontTx/>
                    <a:buNone/>
                  </a:pPr>
                  <a:endParaRPr kumimoji="1" lang="en-US" altLang="zh-CN" sz="1600">
                    <a:ea typeface="宋体" panose="02010600030101010101" pitchFamily="2" charset="-122"/>
                  </a:endParaRPr>
                </a:p>
              </p:txBody>
            </p:sp>
            <p:sp>
              <p:nvSpPr>
                <p:cNvPr id="130089" name="Rectangle 66"/>
                <p:cNvSpPr>
                  <a:spLocks noChangeArrowheads="1"/>
                </p:cNvSpPr>
                <p:nvPr/>
              </p:nvSpPr>
              <p:spPr bwMode="auto">
                <a:xfrm>
                  <a:off x="1225" y="1896"/>
                  <a:ext cx="474" cy="63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0079" name="Group 67"/>
              <p:cNvGrpSpPr>
                <a:grpSpLocks/>
              </p:cNvGrpSpPr>
              <p:nvPr/>
            </p:nvGrpSpPr>
            <p:grpSpPr bwMode="auto">
              <a:xfrm>
                <a:off x="4362450" y="4830763"/>
                <a:ext cx="1493838" cy="1112837"/>
                <a:chOff x="1699" y="1896"/>
                <a:chExt cx="588" cy="632"/>
              </a:xfrm>
            </p:grpSpPr>
            <p:sp>
              <p:nvSpPr>
                <p:cNvPr id="130086" name="Rectangle 68"/>
                <p:cNvSpPr>
                  <a:spLocks noChangeArrowheads="1"/>
                </p:cNvSpPr>
                <p:nvPr/>
              </p:nvSpPr>
              <p:spPr bwMode="auto">
                <a:xfrm>
                  <a:off x="1742" y="1896"/>
                  <a:ext cx="502" cy="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endParaRPr kumimoji="1" lang="en-US" altLang="zh-CN" sz="1600">
                    <a:ea typeface="宋体" panose="02010600030101010101" pitchFamily="2" charset="-122"/>
                  </a:endParaRPr>
                </a:p>
                <a:p>
                  <a:pPr algn="ctr">
                    <a:spcBef>
                      <a:spcPct val="0"/>
                    </a:spcBef>
                    <a:buFontTx/>
                    <a:buNone/>
                  </a:pPr>
                  <a:r>
                    <a:rPr kumimoji="1" lang="en-US" altLang="zh-CN" sz="1600">
                      <a:ea typeface="宋体" panose="02010600030101010101" pitchFamily="2" charset="-122"/>
                    </a:rPr>
                    <a:t>PECVD</a:t>
                  </a:r>
                  <a:endParaRPr kumimoji="1" lang="zh-CN" altLang="en-US" sz="1600">
                    <a:ea typeface="宋体" panose="02010600030101010101" pitchFamily="2" charset="-122"/>
                  </a:endParaRPr>
                </a:p>
                <a:p>
                  <a:pPr algn="ctr">
                    <a:spcBef>
                      <a:spcPct val="0"/>
                    </a:spcBef>
                    <a:buFontTx/>
                    <a:buNone/>
                  </a:pPr>
                  <a:r>
                    <a:rPr kumimoji="1" lang="en-US" altLang="zh-CN" sz="1600">
                      <a:ea typeface="宋体" panose="02010600030101010101" pitchFamily="2" charset="-122"/>
                    </a:rPr>
                    <a:t>LPCVD</a:t>
                  </a:r>
                  <a:endParaRPr kumimoji="1" lang="zh-CN" altLang="en-US" sz="1600">
                    <a:ea typeface="宋体" panose="02010600030101010101" pitchFamily="2" charset="-122"/>
                  </a:endParaRPr>
                </a:p>
                <a:p>
                  <a:pPr algn="ctr">
                    <a:spcBef>
                      <a:spcPct val="0"/>
                    </a:spcBef>
                    <a:buFontTx/>
                    <a:buNone/>
                  </a:pPr>
                  <a:endParaRPr kumimoji="1" lang="en-US" altLang="zh-CN" sz="1600">
                    <a:ea typeface="宋体" panose="02010600030101010101" pitchFamily="2" charset="-122"/>
                  </a:endParaRPr>
                </a:p>
              </p:txBody>
            </p:sp>
            <p:sp>
              <p:nvSpPr>
                <p:cNvPr id="130087" name="Rectangle 69"/>
                <p:cNvSpPr>
                  <a:spLocks noChangeArrowheads="1"/>
                </p:cNvSpPr>
                <p:nvPr/>
              </p:nvSpPr>
              <p:spPr bwMode="auto">
                <a:xfrm>
                  <a:off x="1699" y="1896"/>
                  <a:ext cx="588" cy="63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0080" name="Group 70"/>
              <p:cNvGrpSpPr>
                <a:grpSpLocks/>
              </p:cNvGrpSpPr>
              <p:nvPr/>
            </p:nvGrpSpPr>
            <p:grpSpPr bwMode="auto">
              <a:xfrm>
                <a:off x="5856288" y="4830763"/>
                <a:ext cx="1652587" cy="1112837"/>
                <a:chOff x="2287" y="1896"/>
                <a:chExt cx="650" cy="632"/>
              </a:xfrm>
            </p:grpSpPr>
            <p:sp>
              <p:nvSpPr>
                <p:cNvPr id="130084" name="Rectangle 71"/>
                <p:cNvSpPr>
                  <a:spLocks noChangeArrowheads="1"/>
                </p:cNvSpPr>
                <p:nvPr/>
              </p:nvSpPr>
              <p:spPr bwMode="auto">
                <a:xfrm>
                  <a:off x="2330" y="1896"/>
                  <a:ext cx="564" cy="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zh-CN" altLang="en-US" sz="1600">
                      <a:ea typeface="宋体" panose="02010600030101010101" pitchFamily="2" charset="-122"/>
                    </a:rPr>
                    <a:t>成本较低</a:t>
                  </a:r>
                </a:p>
                <a:p>
                  <a:pPr algn="ctr">
                    <a:spcBef>
                      <a:spcPct val="0"/>
                    </a:spcBef>
                    <a:buFontTx/>
                    <a:buNone/>
                  </a:pPr>
                  <a:r>
                    <a:rPr kumimoji="1" lang="zh-CN" altLang="en-US" sz="1600">
                      <a:ea typeface="宋体" panose="02010600030101010101" pitchFamily="2" charset="-122"/>
                    </a:rPr>
                    <a:t>转换效率较高</a:t>
                  </a:r>
                  <a:endParaRPr kumimoji="1" lang="en-US" altLang="zh-CN" sz="1600">
                    <a:ea typeface="宋体" panose="02010600030101010101" pitchFamily="2" charset="-122"/>
                  </a:endParaRPr>
                </a:p>
              </p:txBody>
            </p:sp>
            <p:sp>
              <p:nvSpPr>
                <p:cNvPr id="130085" name="Rectangle 72"/>
                <p:cNvSpPr>
                  <a:spLocks noChangeArrowheads="1"/>
                </p:cNvSpPr>
                <p:nvPr/>
              </p:nvSpPr>
              <p:spPr bwMode="auto">
                <a:xfrm>
                  <a:off x="2287" y="1896"/>
                  <a:ext cx="650" cy="63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sp>
            <p:nvSpPr>
              <p:cNvPr id="130081" name="Rectangle 73"/>
              <p:cNvSpPr>
                <a:spLocks noChangeArrowheads="1"/>
              </p:cNvSpPr>
              <p:nvPr/>
            </p:nvSpPr>
            <p:spPr bwMode="auto">
              <a:xfrm>
                <a:off x="7451725" y="4830763"/>
                <a:ext cx="1296988" cy="111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zh-CN" altLang="en-US" sz="1600">
                    <a:ea typeface="宋体" panose="02010600030101010101" pitchFamily="2" charset="-122"/>
                  </a:rPr>
                  <a:t>稳定性不高</a:t>
                </a:r>
              </a:p>
              <a:p>
                <a:pPr algn="ctr" eaLnBrk="1" hangingPunct="1">
                  <a:spcBef>
                    <a:spcPct val="0"/>
                  </a:spcBef>
                  <a:buFontTx/>
                  <a:buNone/>
                </a:pPr>
                <a:r>
                  <a:rPr kumimoji="1" lang="zh-CN" altLang="en-US" sz="1600">
                    <a:ea typeface="宋体" panose="02010600030101010101" pitchFamily="2" charset="-122"/>
                  </a:rPr>
                  <a:t>光衰问题</a:t>
                </a:r>
                <a:endParaRPr kumimoji="1" lang="en-US" altLang="zh-CN" sz="1600">
                  <a:ea typeface="宋体" panose="02010600030101010101" pitchFamily="2" charset="-122"/>
                </a:endParaRPr>
              </a:p>
            </p:txBody>
          </p:sp>
          <p:sp>
            <p:nvSpPr>
              <p:cNvPr id="130082" name="Rectangle 74"/>
              <p:cNvSpPr>
                <a:spLocks noChangeArrowheads="1"/>
              </p:cNvSpPr>
              <p:nvPr/>
            </p:nvSpPr>
            <p:spPr bwMode="auto">
              <a:xfrm>
                <a:off x="7508875" y="4830763"/>
                <a:ext cx="1204913" cy="111283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sp>
        <p:nvSpPr>
          <p:cNvPr id="2" name="页脚占位符 1">
            <a:extLst>
              <a:ext uri="{FF2B5EF4-FFF2-40B4-BE49-F238E27FC236}">
                <a16:creationId xmlns:a16="http://schemas.microsoft.com/office/drawing/2014/main" id="{EA58F0AA-E89C-4574-8850-BB308B93ACF1}"/>
              </a:ext>
            </a:extLst>
          </p:cNvPr>
          <p:cNvSpPr>
            <a:spLocks noGrp="1"/>
          </p:cNvSpPr>
          <p:nvPr>
            <p:ph type="ftr" sz="quarter" idx="11"/>
          </p:nvPr>
        </p:nvSpPr>
        <p:spPr/>
        <p:txBody>
          <a:bodyPr/>
          <a:lstStyle/>
          <a:p>
            <a:r>
              <a:rPr lang="zh-CN" altLang="en-US"/>
              <a:t>集成光电子学概论</a:t>
            </a:r>
            <a:endParaRPr lang="zh-CN" altLang="en-US" dirty="0"/>
          </a:p>
        </p:txBody>
      </p:sp>
      <p:sp>
        <p:nvSpPr>
          <p:cNvPr id="3" name="灯片编号占位符 2">
            <a:extLst>
              <a:ext uri="{FF2B5EF4-FFF2-40B4-BE49-F238E27FC236}">
                <a16:creationId xmlns:a16="http://schemas.microsoft.com/office/drawing/2014/main" id="{F7158CF5-1C67-4E71-8EC9-F4708BEC9A3D}"/>
              </a:ext>
            </a:extLst>
          </p:cNvPr>
          <p:cNvSpPr>
            <a:spLocks noGrp="1"/>
          </p:cNvSpPr>
          <p:nvPr>
            <p:ph type="sldNum" sz="quarter" idx="12"/>
          </p:nvPr>
        </p:nvSpPr>
        <p:spPr/>
        <p:txBody>
          <a:bodyPr/>
          <a:lstStyle/>
          <a:p>
            <a:fld id="{0C913308-F349-4B6D-A68A-DD1791B4A57B}" type="slidenum">
              <a:rPr lang="zh-CN" altLang="en-US" smtClean="0"/>
              <a:pPr/>
              <a:t>45</a:t>
            </a:fld>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9910F5D-22BA-455E-94BC-00C086191ABD}"/>
              </a:ext>
            </a:extLst>
          </p:cNvPr>
          <p:cNvGrpSpPr/>
          <p:nvPr/>
        </p:nvGrpSpPr>
        <p:grpSpPr>
          <a:xfrm>
            <a:off x="287337" y="1629176"/>
            <a:ext cx="8677151" cy="4320104"/>
            <a:chOff x="107950" y="1279525"/>
            <a:chExt cx="8856663" cy="4831053"/>
          </a:xfrm>
        </p:grpSpPr>
        <p:grpSp>
          <p:nvGrpSpPr>
            <p:cNvPr id="132098" name="Group 54"/>
            <p:cNvGrpSpPr>
              <a:grpSpLocks/>
            </p:cNvGrpSpPr>
            <p:nvPr/>
          </p:nvGrpSpPr>
          <p:grpSpPr bwMode="auto">
            <a:xfrm>
              <a:off x="3963988" y="4076700"/>
              <a:ext cx="979487" cy="914400"/>
              <a:chOff x="972" y="1658"/>
              <a:chExt cx="355" cy="546"/>
            </a:xfrm>
          </p:grpSpPr>
          <p:sp>
            <p:nvSpPr>
              <p:cNvPr id="132184" name="Rectangle 55"/>
              <p:cNvSpPr>
                <a:spLocks noChangeArrowheads="1"/>
              </p:cNvSpPr>
              <p:nvPr/>
            </p:nvSpPr>
            <p:spPr bwMode="auto">
              <a:xfrm>
                <a:off x="1015" y="1658"/>
                <a:ext cx="269"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en-US" altLang="zh-CN" sz="1600">
                    <a:ea typeface="宋体" panose="02010600030101010101" pitchFamily="2" charset="-122"/>
                  </a:rPr>
                  <a:t>~13%</a:t>
                </a:r>
              </a:p>
            </p:txBody>
          </p:sp>
          <p:sp>
            <p:nvSpPr>
              <p:cNvPr id="132185" name="Rectangle 56"/>
              <p:cNvSpPr>
                <a:spLocks noChangeArrowheads="1"/>
              </p:cNvSpPr>
              <p:nvPr/>
            </p:nvSpPr>
            <p:spPr bwMode="auto">
              <a:xfrm>
                <a:off x="972" y="1658"/>
                <a:ext cx="355"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2100" name="Group 3"/>
            <p:cNvGrpSpPr>
              <a:grpSpLocks/>
            </p:cNvGrpSpPr>
            <p:nvPr/>
          </p:nvGrpSpPr>
          <p:grpSpPr bwMode="auto">
            <a:xfrm>
              <a:off x="115888" y="1279525"/>
              <a:ext cx="1395412" cy="914400"/>
              <a:chOff x="0" y="0"/>
              <a:chExt cx="506" cy="546"/>
            </a:xfrm>
          </p:grpSpPr>
          <p:sp>
            <p:nvSpPr>
              <p:cNvPr id="132182" name="Rectangle 4"/>
              <p:cNvSpPr>
                <a:spLocks noChangeArrowheads="1"/>
              </p:cNvSpPr>
              <p:nvPr/>
            </p:nvSpPr>
            <p:spPr bwMode="auto">
              <a:xfrm>
                <a:off x="43" y="0"/>
                <a:ext cx="420"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zh-CN" altLang="en-US" sz="1600">
                    <a:ea typeface="宋体" panose="02010600030101010101" pitchFamily="2" charset="-122"/>
                  </a:rPr>
                  <a:t>种类</a:t>
                </a:r>
              </a:p>
              <a:p>
                <a:pPr algn="ctr">
                  <a:spcBef>
                    <a:spcPct val="0"/>
                  </a:spcBef>
                  <a:buFontTx/>
                  <a:buNone/>
                </a:pPr>
                <a:endParaRPr kumimoji="1" lang="en-US" altLang="zh-CN" sz="1600">
                  <a:ea typeface="宋体" panose="02010600030101010101" pitchFamily="2" charset="-122"/>
                </a:endParaRPr>
              </a:p>
            </p:txBody>
          </p:sp>
          <p:sp>
            <p:nvSpPr>
              <p:cNvPr id="132183" name="Rectangle 5"/>
              <p:cNvSpPr>
                <a:spLocks noChangeArrowheads="1"/>
              </p:cNvSpPr>
              <p:nvPr/>
            </p:nvSpPr>
            <p:spPr bwMode="auto">
              <a:xfrm>
                <a:off x="0" y="0"/>
                <a:ext cx="506"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2101" name="Group 6"/>
            <p:cNvGrpSpPr>
              <a:grpSpLocks/>
            </p:cNvGrpSpPr>
            <p:nvPr/>
          </p:nvGrpSpPr>
          <p:grpSpPr bwMode="auto">
            <a:xfrm>
              <a:off x="1511300" y="1279525"/>
              <a:ext cx="1284288" cy="914400"/>
              <a:chOff x="506" y="0"/>
              <a:chExt cx="466" cy="546"/>
            </a:xfrm>
          </p:grpSpPr>
          <p:sp>
            <p:nvSpPr>
              <p:cNvPr id="132180" name="Rectangle 7"/>
              <p:cNvSpPr>
                <a:spLocks noChangeArrowheads="1"/>
              </p:cNvSpPr>
              <p:nvPr/>
            </p:nvSpPr>
            <p:spPr bwMode="auto">
              <a:xfrm>
                <a:off x="549" y="0"/>
                <a:ext cx="380"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zh-CN" altLang="en-US" sz="1600">
                    <a:ea typeface="宋体" panose="02010600030101010101" pitchFamily="2" charset="-122"/>
                  </a:rPr>
                  <a:t>材料</a:t>
                </a:r>
              </a:p>
              <a:p>
                <a:pPr algn="ctr">
                  <a:spcBef>
                    <a:spcPct val="0"/>
                  </a:spcBef>
                  <a:buFontTx/>
                  <a:buNone/>
                </a:pPr>
                <a:endParaRPr kumimoji="1" lang="en-US" altLang="zh-CN" sz="1600">
                  <a:ea typeface="宋体" panose="02010600030101010101" pitchFamily="2" charset="-122"/>
                </a:endParaRPr>
              </a:p>
            </p:txBody>
          </p:sp>
          <p:sp>
            <p:nvSpPr>
              <p:cNvPr id="132181" name="Rectangle 8"/>
              <p:cNvSpPr>
                <a:spLocks noChangeArrowheads="1"/>
              </p:cNvSpPr>
              <p:nvPr/>
            </p:nvSpPr>
            <p:spPr bwMode="auto">
              <a:xfrm>
                <a:off x="506" y="0"/>
                <a:ext cx="466"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2102" name="Group 9"/>
            <p:cNvGrpSpPr>
              <a:grpSpLocks/>
            </p:cNvGrpSpPr>
            <p:nvPr/>
          </p:nvGrpSpPr>
          <p:grpSpPr bwMode="auto">
            <a:xfrm>
              <a:off x="2795588" y="1279525"/>
              <a:ext cx="979487" cy="914400"/>
              <a:chOff x="972" y="0"/>
              <a:chExt cx="355" cy="546"/>
            </a:xfrm>
          </p:grpSpPr>
          <p:sp>
            <p:nvSpPr>
              <p:cNvPr id="132178" name="Rectangle 10"/>
              <p:cNvSpPr>
                <a:spLocks noChangeArrowheads="1"/>
              </p:cNvSpPr>
              <p:nvPr/>
            </p:nvSpPr>
            <p:spPr bwMode="auto">
              <a:xfrm>
                <a:off x="972" y="0"/>
                <a:ext cx="352"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en-US" altLang="zh-CN" sz="1600">
                    <a:ea typeface="宋体" panose="02010600030101010101" pitchFamily="2" charset="-122"/>
                  </a:rPr>
                  <a:t> </a:t>
                </a:r>
              </a:p>
              <a:p>
                <a:pPr algn="ctr" eaLnBrk="1" hangingPunct="1">
                  <a:spcBef>
                    <a:spcPct val="0"/>
                  </a:spcBef>
                  <a:buFontTx/>
                  <a:buNone/>
                </a:pPr>
                <a:r>
                  <a:rPr kumimoji="1" lang="zh-CN" altLang="en-US" sz="1600">
                    <a:ea typeface="宋体" panose="02010600030101010101" pitchFamily="2" charset="-122"/>
                  </a:rPr>
                  <a:t>单电池效率</a:t>
                </a:r>
              </a:p>
              <a:p>
                <a:pPr algn="ctr">
                  <a:spcBef>
                    <a:spcPct val="0"/>
                  </a:spcBef>
                  <a:buFontTx/>
                  <a:buNone/>
                </a:pPr>
                <a:endParaRPr kumimoji="1" lang="en-US" altLang="zh-CN" sz="1600">
                  <a:ea typeface="宋体" panose="02010600030101010101" pitchFamily="2" charset="-122"/>
                </a:endParaRPr>
              </a:p>
            </p:txBody>
          </p:sp>
          <p:sp>
            <p:nvSpPr>
              <p:cNvPr id="132179" name="Rectangle 11"/>
              <p:cNvSpPr>
                <a:spLocks noChangeArrowheads="1"/>
              </p:cNvSpPr>
              <p:nvPr/>
            </p:nvSpPr>
            <p:spPr bwMode="auto">
              <a:xfrm>
                <a:off x="972" y="0"/>
                <a:ext cx="355"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2103" name="Group 12"/>
            <p:cNvGrpSpPr>
              <a:grpSpLocks/>
            </p:cNvGrpSpPr>
            <p:nvPr/>
          </p:nvGrpSpPr>
          <p:grpSpPr bwMode="auto">
            <a:xfrm>
              <a:off x="3775075" y="1279525"/>
              <a:ext cx="1295400" cy="914400"/>
              <a:chOff x="1327" y="0"/>
              <a:chExt cx="470" cy="546"/>
            </a:xfrm>
          </p:grpSpPr>
          <p:sp>
            <p:nvSpPr>
              <p:cNvPr id="132176" name="Rectangle 13"/>
              <p:cNvSpPr>
                <a:spLocks noChangeArrowheads="1"/>
              </p:cNvSpPr>
              <p:nvPr/>
            </p:nvSpPr>
            <p:spPr bwMode="auto">
              <a:xfrm>
                <a:off x="1370" y="0"/>
                <a:ext cx="384"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zh-CN" altLang="en-US" sz="1600">
                    <a:ea typeface="宋体" panose="02010600030101010101" pitchFamily="2" charset="-122"/>
                  </a:rPr>
                  <a:t>模块效率</a:t>
                </a:r>
              </a:p>
              <a:p>
                <a:pPr algn="ctr">
                  <a:spcBef>
                    <a:spcPct val="0"/>
                  </a:spcBef>
                  <a:buFontTx/>
                  <a:buNone/>
                </a:pPr>
                <a:endParaRPr kumimoji="1" lang="en-US" altLang="zh-CN" sz="1600">
                  <a:ea typeface="宋体" panose="02010600030101010101" pitchFamily="2" charset="-122"/>
                </a:endParaRPr>
              </a:p>
            </p:txBody>
          </p:sp>
          <p:sp>
            <p:nvSpPr>
              <p:cNvPr id="132177" name="Rectangle 14"/>
              <p:cNvSpPr>
                <a:spLocks noChangeArrowheads="1"/>
              </p:cNvSpPr>
              <p:nvPr/>
            </p:nvSpPr>
            <p:spPr bwMode="auto">
              <a:xfrm>
                <a:off x="1327" y="0"/>
                <a:ext cx="470"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2104" name="Group 15"/>
            <p:cNvGrpSpPr>
              <a:grpSpLocks/>
            </p:cNvGrpSpPr>
            <p:nvPr/>
          </p:nvGrpSpPr>
          <p:grpSpPr bwMode="auto">
            <a:xfrm>
              <a:off x="5070475" y="1279525"/>
              <a:ext cx="1295400" cy="914400"/>
              <a:chOff x="1797" y="0"/>
              <a:chExt cx="470" cy="546"/>
            </a:xfrm>
          </p:grpSpPr>
          <p:sp>
            <p:nvSpPr>
              <p:cNvPr id="132174" name="Rectangle 16"/>
              <p:cNvSpPr>
                <a:spLocks noChangeArrowheads="1"/>
              </p:cNvSpPr>
              <p:nvPr/>
            </p:nvSpPr>
            <p:spPr bwMode="auto">
              <a:xfrm>
                <a:off x="1840" y="0"/>
                <a:ext cx="384"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zh-CN" altLang="en-US" sz="1600">
                    <a:ea typeface="宋体" panose="02010600030101010101" pitchFamily="2" charset="-122"/>
                  </a:rPr>
                  <a:t>主要制备方法</a:t>
                </a:r>
              </a:p>
              <a:p>
                <a:pPr algn="ctr">
                  <a:spcBef>
                    <a:spcPct val="0"/>
                  </a:spcBef>
                  <a:buFontTx/>
                  <a:buNone/>
                </a:pPr>
                <a:endParaRPr kumimoji="1" lang="en-US" altLang="zh-CN" sz="1600">
                  <a:ea typeface="宋体" panose="02010600030101010101" pitchFamily="2" charset="-122"/>
                </a:endParaRPr>
              </a:p>
            </p:txBody>
          </p:sp>
          <p:sp>
            <p:nvSpPr>
              <p:cNvPr id="132175" name="Rectangle 17"/>
              <p:cNvSpPr>
                <a:spLocks noChangeArrowheads="1"/>
              </p:cNvSpPr>
              <p:nvPr/>
            </p:nvSpPr>
            <p:spPr bwMode="auto">
              <a:xfrm>
                <a:off x="1797" y="0"/>
                <a:ext cx="470"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2105" name="Group 18"/>
            <p:cNvGrpSpPr>
              <a:grpSpLocks/>
            </p:cNvGrpSpPr>
            <p:nvPr/>
          </p:nvGrpSpPr>
          <p:grpSpPr bwMode="auto">
            <a:xfrm>
              <a:off x="6365875" y="1279525"/>
              <a:ext cx="1296988" cy="914400"/>
              <a:chOff x="2267" y="0"/>
              <a:chExt cx="470" cy="546"/>
            </a:xfrm>
          </p:grpSpPr>
          <p:sp>
            <p:nvSpPr>
              <p:cNvPr id="132172" name="Rectangle 19"/>
              <p:cNvSpPr>
                <a:spLocks noChangeArrowheads="1"/>
              </p:cNvSpPr>
              <p:nvPr/>
            </p:nvSpPr>
            <p:spPr bwMode="auto">
              <a:xfrm>
                <a:off x="2310" y="0"/>
                <a:ext cx="384"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zh-CN" altLang="en-US" sz="1600">
                    <a:ea typeface="宋体" panose="02010600030101010101" pitchFamily="2" charset="-122"/>
                  </a:rPr>
                  <a:t>优点</a:t>
                </a:r>
              </a:p>
              <a:p>
                <a:pPr algn="ctr">
                  <a:spcBef>
                    <a:spcPct val="0"/>
                  </a:spcBef>
                  <a:buFontTx/>
                  <a:buNone/>
                </a:pPr>
                <a:endParaRPr kumimoji="1" lang="en-US" altLang="zh-CN" sz="1600">
                  <a:ea typeface="宋体" panose="02010600030101010101" pitchFamily="2" charset="-122"/>
                </a:endParaRPr>
              </a:p>
            </p:txBody>
          </p:sp>
          <p:sp>
            <p:nvSpPr>
              <p:cNvPr id="132173" name="Rectangle 20"/>
              <p:cNvSpPr>
                <a:spLocks noChangeArrowheads="1"/>
              </p:cNvSpPr>
              <p:nvPr/>
            </p:nvSpPr>
            <p:spPr bwMode="auto">
              <a:xfrm>
                <a:off x="2267" y="0"/>
                <a:ext cx="470"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2106" name="Group 21"/>
            <p:cNvGrpSpPr>
              <a:grpSpLocks/>
            </p:cNvGrpSpPr>
            <p:nvPr/>
          </p:nvGrpSpPr>
          <p:grpSpPr bwMode="auto">
            <a:xfrm>
              <a:off x="7662863" y="1279525"/>
              <a:ext cx="1295400" cy="914400"/>
              <a:chOff x="2737" y="0"/>
              <a:chExt cx="470" cy="546"/>
            </a:xfrm>
          </p:grpSpPr>
          <p:sp>
            <p:nvSpPr>
              <p:cNvPr id="132170" name="Rectangle 22"/>
              <p:cNvSpPr>
                <a:spLocks noChangeArrowheads="1"/>
              </p:cNvSpPr>
              <p:nvPr/>
            </p:nvSpPr>
            <p:spPr bwMode="auto">
              <a:xfrm>
                <a:off x="2780" y="0"/>
                <a:ext cx="384"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zh-CN" altLang="en-US" sz="1600">
                    <a:ea typeface="宋体" panose="02010600030101010101" pitchFamily="2" charset="-122"/>
                  </a:rPr>
                  <a:t>缺点</a:t>
                </a:r>
              </a:p>
              <a:p>
                <a:pPr algn="ctr">
                  <a:spcBef>
                    <a:spcPct val="0"/>
                  </a:spcBef>
                  <a:buFontTx/>
                  <a:buNone/>
                </a:pPr>
                <a:endParaRPr kumimoji="1" lang="en-US" altLang="zh-CN" sz="1600">
                  <a:ea typeface="宋体" panose="02010600030101010101" pitchFamily="2" charset="-122"/>
                </a:endParaRPr>
              </a:p>
            </p:txBody>
          </p:sp>
          <p:sp>
            <p:nvSpPr>
              <p:cNvPr id="132171" name="Rectangle 23"/>
              <p:cNvSpPr>
                <a:spLocks noChangeArrowheads="1"/>
              </p:cNvSpPr>
              <p:nvPr/>
            </p:nvSpPr>
            <p:spPr bwMode="auto">
              <a:xfrm>
                <a:off x="2737" y="0"/>
                <a:ext cx="470"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2107" name="Group 24"/>
            <p:cNvGrpSpPr>
              <a:grpSpLocks/>
            </p:cNvGrpSpPr>
            <p:nvPr/>
          </p:nvGrpSpPr>
          <p:grpSpPr bwMode="auto">
            <a:xfrm>
              <a:off x="115888" y="2193925"/>
              <a:ext cx="1395412" cy="2774950"/>
              <a:chOff x="0" y="546"/>
              <a:chExt cx="506" cy="1658"/>
            </a:xfrm>
          </p:grpSpPr>
          <p:sp>
            <p:nvSpPr>
              <p:cNvPr id="132168" name="Rectangle 25"/>
              <p:cNvSpPr>
                <a:spLocks noChangeArrowheads="1"/>
              </p:cNvSpPr>
              <p:nvPr/>
            </p:nvSpPr>
            <p:spPr bwMode="auto">
              <a:xfrm>
                <a:off x="43" y="546"/>
                <a:ext cx="420" cy="1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zh-CN" altLang="en-US" sz="1600">
                    <a:ea typeface="宋体" panose="02010600030101010101" pitchFamily="2" charset="-122"/>
                  </a:rPr>
                  <a:t>多元化合物薄膜太阳能电池</a:t>
                </a:r>
              </a:p>
              <a:p>
                <a:pPr algn="ctr">
                  <a:spcBef>
                    <a:spcPct val="0"/>
                  </a:spcBef>
                  <a:buFontTx/>
                  <a:buNone/>
                </a:pPr>
                <a:endParaRPr kumimoji="1" lang="en-US" altLang="zh-CN" sz="1600">
                  <a:ea typeface="宋体" panose="02010600030101010101" pitchFamily="2" charset="-122"/>
                </a:endParaRPr>
              </a:p>
            </p:txBody>
          </p:sp>
          <p:sp>
            <p:nvSpPr>
              <p:cNvPr id="132169" name="Rectangle 26"/>
              <p:cNvSpPr>
                <a:spLocks noChangeArrowheads="1"/>
              </p:cNvSpPr>
              <p:nvPr/>
            </p:nvSpPr>
            <p:spPr bwMode="auto">
              <a:xfrm>
                <a:off x="0" y="546"/>
                <a:ext cx="506" cy="165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2108" name="Group 27"/>
            <p:cNvGrpSpPr>
              <a:grpSpLocks/>
            </p:cNvGrpSpPr>
            <p:nvPr/>
          </p:nvGrpSpPr>
          <p:grpSpPr bwMode="auto">
            <a:xfrm>
              <a:off x="1511300" y="2193925"/>
              <a:ext cx="1284288" cy="1074738"/>
              <a:chOff x="506" y="546"/>
              <a:chExt cx="466" cy="642"/>
            </a:xfrm>
          </p:grpSpPr>
          <p:sp>
            <p:nvSpPr>
              <p:cNvPr id="132166" name="Rectangle 28"/>
              <p:cNvSpPr>
                <a:spLocks noChangeArrowheads="1"/>
              </p:cNvSpPr>
              <p:nvPr/>
            </p:nvSpPr>
            <p:spPr bwMode="auto">
              <a:xfrm>
                <a:off x="549" y="546"/>
                <a:ext cx="380" cy="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endParaRPr kumimoji="1" lang="en-US" altLang="zh-CN" sz="1600">
                  <a:ea typeface="宋体" panose="02010600030101010101" pitchFamily="2" charset="-122"/>
                </a:endParaRPr>
              </a:p>
              <a:p>
                <a:pPr algn="ctr" eaLnBrk="1" hangingPunct="1">
                  <a:spcBef>
                    <a:spcPct val="0"/>
                  </a:spcBef>
                  <a:buFontTx/>
                  <a:buNone/>
                </a:pPr>
                <a:endParaRPr kumimoji="1" lang="en-US" altLang="zh-CN" sz="1600">
                  <a:ea typeface="宋体" panose="02010600030101010101" pitchFamily="2" charset="-122"/>
                </a:endParaRPr>
              </a:p>
              <a:p>
                <a:pPr algn="ctr" eaLnBrk="1" hangingPunct="1">
                  <a:spcBef>
                    <a:spcPct val="0"/>
                  </a:spcBef>
                  <a:buFontTx/>
                  <a:buNone/>
                </a:pPr>
                <a:r>
                  <a:rPr kumimoji="1" lang="zh-CN" altLang="en-US" sz="1600">
                    <a:ea typeface="宋体" panose="02010600030101010101" pitchFamily="2" charset="-122"/>
                  </a:rPr>
                  <a:t>砷化镓</a:t>
                </a:r>
              </a:p>
              <a:p>
                <a:pPr algn="ctr">
                  <a:spcBef>
                    <a:spcPct val="0"/>
                  </a:spcBef>
                  <a:buFontTx/>
                  <a:buNone/>
                </a:pPr>
                <a:r>
                  <a:rPr kumimoji="1" lang="zh-CN" altLang="en-US" sz="1600">
                    <a:ea typeface="宋体" panose="02010600030101010101" pitchFamily="2" charset="-122"/>
                  </a:rPr>
                  <a:t> </a:t>
                </a:r>
              </a:p>
              <a:p>
                <a:pPr algn="ctr">
                  <a:spcBef>
                    <a:spcPct val="0"/>
                  </a:spcBef>
                  <a:buFontTx/>
                  <a:buNone/>
                </a:pPr>
                <a:endParaRPr kumimoji="1" lang="en-US" altLang="zh-CN" sz="1600">
                  <a:ea typeface="宋体" panose="02010600030101010101" pitchFamily="2" charset="-122"/>
                </a:endParaRPr>
              </a:p>
            </p:txBody>
          </p:sp>
          <p:sp>
            <p:nvSpPr>
              <p:cNvPr id="132167" name="Rectangle 29"/>
              <p:cNvSpPr>
                <a:spLocks noChangeArrowheads="1"/>
              </p:cNvSpPr>
              <p:nvPr/>
            </p:nvSpPr>
            <p:spPr bwMode="auto">
              <a:xfrm>
                <a:off x="506" y="546"/>
                <a:ext cx="466" cy="64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2109" name="Group 30"/>
            <p:cNvGrpSpPr>
              <a:grpSpLocks/>
            </p:cNvGrpSpPr>
            <p:nvPr/>
          </p:nvGrpSpPr>
          <p:grpSpPr bwMode="auto">
            <a:xfrm>
              <a:off x="2795588" y="2193925"/>
              <a:ext cx="979487" cy="1074738"/>
              <a:chOff x="972" y="546"/>
              <a:chExt cx="355" cy="642"/>
            </a:xfrm>
          </p:grpSpPr>
          <p:sp>
            <p:nvSpPr>
              <p:cNvPr id="132164" name="Rectangle 31"/>
              <p:cNvSpPr>
                <a:spLocks noChangeArrowheads="1"/>
              </p:cNvSpPr>
              <p:nvPr/>
            </p:nvSpPr>
            <p:spPr bwMode="auto">
              <a:xfrm>
                <a:off x="1015" y="546"/>
                <a:ext cx="269" cy="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en-US" altLang="zh-CN" sz="1600">
                    <a:ea typeface="宋体" panose="02010600030101010101" pitchFamily="2" charset="-122"/>
                  </a:rPr>
                  <a:t>~44%</a:t>
                </a:r>
              </a:p>
              <a:p>
                <a:pPr algn="ctr">
                  <a:spcBef>
                    <a:spcPct val="0"/>
                  </a:spcBef>
                  <a:buFontTx/>
                  <a:buNone/>
                </a:pPr>
                <a:endParaRPr kumimoji="1" lang="en-US" altLang="zh-CN" sz="1600">
                  <a:ea typeface="宋体" panose="02010600030101010101" pitchFamily="2" charset="-122"/>
                </a:endParaRPr>
              </a:p>
            </p:txBody>
          </p:sp>
          <p:sp>
            <p:nvSpPr>
              <p:cNvPr id="132165" name="Rectangle 32"/>
              <p:cNvSpPr>
                <a:spLocks noChangeArrowheads="1"/>
              </p:cNvSpPr>
              <p:nvPr/>
            </p:nvSpPr>
            <p:spPr bwMode="auto">
              <a:xfrm>
                <a:off x="972" y="546"/>
                <a:ext cx="355" cy="64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2110" name="Group 33"/>
            <p:cNvGrpSpPr>
              <a:grpSpLocks/>
            </p:cNvGrpSpPr>
            <p:nvPr/>
          </p:nvGrpSpPr>
          <p:grpSpPr bwMode="auto">
            <a:xfrm>
              <a:off x="3775075" y="2193925"/>
              <a:ext cx="1295400" cy="1074738"/>
              <a:chOff x="1327" y="546"/>
              <a:chExt cx="470" cy="642"/>
            </a:xfrm>
          </p:grpSpPr>
          <p:sp>
            <p:nvSpPr>
              <p:cNvPr id="132162" name="Rectangle 34"/>
              <p:cNvSpPr>
                <a:spLocks noChangeArrowheads="1"/>
              </p:cNvSpPr>
              <p:nvPr/>
            </p:nvSpPr>
            <p:spPr bwMode="auto">
              <a:xfrm>
                <a:off x="1370" y="546"/>
                <a:ext cx="384" cy="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en-US" altLang="zh-CN" sz="1600">
                    <a:ea typeface="宋体" panose="02010600030101010101" pitchFamily="2" charset="-122"/>
                  </a:rPr>
                  <a:t>~33%</a:t>
                </a:r>
              </a:p>
              <a:p>
                <a:pPr algn="ctr">
                  <a:spcBef>
                    <a:spcPct val="0"/>
                  </a:spcBef>
                  <a:buFontTx/>
                  <a:buNone/>
                </a:pPr>
                <a:endParaRPr kumimoji="1" lang="en-US" altLang="zh-CN" sz="1600">
                  <a:ea typeface="宋体" panose="02010600030101010101" pitchFamily="2" charset="-122"/>
                </a:endParaRPr>
              </a:p>
            </p:txBody>
          </p:sp>
          <p:sp>
            <p:nvSpPr>
              <p:cNvPr id="132163" name="Rectangle 35"/>
              <p:cNvSpPr>
                <a:spLocks noChangeArrowheads="1"/>
              </p:cNvSpPr>
              <p:nvPr/>
            </p:nvSpPr>
            <p:spPr bwMode="auto">
              <a:xfrm>
                <a:off x="1327" y="546"/>
                <a:ext cx="470" cy="64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sp>
          <p:nvSpPr>
            <p:cNvPr id="132111" name="Rectangle 36"/>
            <p:cNvSpPr>
              <a:spLocks noChangeArrowheads="1"/>
            </p:cNvSpPr>
            <p:nvPr/>
          </p:nvSpPr>
          <p:spPr bwMode="auto">
            <a:xfrm>
              <a:off x="5148263" y="2205038"/>
              <a:ext cx="1057275" cy="186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en-US" altLang="zh-CN" sz="1600">
                  <a:ea typeface="宋体" panose="02010600030101010101" pitchFamily="2" charset="-122"/>
                </a:rPr>
                <a:t>MOVPE</a:t>
              </a:r>
            </a:p>
            <a:p>
              <a:pPr algn="ctr" eaLnBrk="1" hangingPunct="1">
                <a:spcBef>
                  <a:spcPct val="0"/>
                </a:spcBef>
                <a:buFontTx/>
                <a:buNone/>
              </a:pPr>
              <a:r>
                <a:rPr kumimoji="1" lang="en-US" altLang="zh-CN" sz="1600">
                  <a:ea typeface="宋体" panose="02010600030101010101" pitchFamily="2" charset="-122"/>
                </a:rPr>
                <a:t>LPE</a:t>
              </a:r>
            </a:p>
            <a:p>
              <a:pPr algn="ctr">
                <a:spcBef>
                  <a:spcPct val="0"/>
                </a:spcBef>
                <a:buFontTx/>
                <a:buNone/>
              </a:pPr>
              <a:endParaRPr kumimoji="1" lang="en-US" altLang="zh-CN" sz="1600">
                <a:ea typeface="宋体" panose="02010600030101010101" pitchFamily="2" charset="-122"/>
              </a:endParaRPr>
            </a:p>
          </p:txBody>
        </p:sp>
        <p:sp>
          <p:nvSpPr>
            <p:cNvPr id="132112" name="Rectangle 37"/>
            <p:cNvSpPr>
              <a:spLocks noChangeArrowheads="1"/>
            </p:cNvSpPr>
            <p:nvPr/>
          </p:nvSpPr>
          <p:spPr bwMode="auto">
            <a:xfrm>
              <a:off x="5070475" y="2193925"/>
              <a:ext cx="1295400" cy="186055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sp>
          <p:nvSpPr>
            <p:cNvPr id="132113" name="Rectangle 38"/>
            <p:cNvSpPr>
              <a:spLocks noChangeArrowheads="1"/>
            </p:cNvSpPr>
            <p:nvPr/>
          </p:nvSpPr>
          <p:spPr bwMode="auto">
            <a:xfrm>
              <a:off x="6484938" y="2492375"/>
              <a:ext cx="1058862" cy="134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endParaRPr kumimoji="1" lang="en-US" altLang="zh-CN" sz="1600">
                <a:ea typeface="宋体" panose="02010600030101010101" pitchFamily="2" charset="-122"/>
              </a:endParaRPr>
            </a:p>
            <a:p>
              <a:pPr algn="ctr" eaLnBrk="1" hangingPunct="1">
                <a:spcBef>
                  <a:spcPct val="0"/>
                </a:spcBef>
                <a:buFontTx/>
                <a:buNone/>
              </a:pPr>
              <a:r>
                <a:rPr kumimoji="1" lang="zh-CN" altLang="en-US" sz="1600">
                  <a:ea typeface="宋体" panose="02010600030101010101" pitchFamily="2" charset="-122"/>
                </a:rPr>
                <a:t>效率较高</a:t>
              </a:r>
            </a:p>
            <a:p>
              <a:pPr algn="ctr">
                <a:spcBef>
                  <a:spcPct val="0"/>
                </a:spcBef>
                <a:buFontTx/>
                <a:buNone/>
              </a:pPr>
              <a:r>
                <a:rPr kumimoji="1" lang="zh-CN" altLang="en-US" sz="1600">
                  <a:ea typeface="宋体" panose="02010600030101010101" pitchFamily="2" charset="-122"/>
                </a:rPr>
                <a:t>技术成熟</a:t>
              </a:r>
            </a:p>
          </p:txBody>
        </p:sp>
        <p:sp>
          <p:nvSpPr>
            <p:cNvPr id="132114" name="Rectangle 39"/>
            <p:cNvSpPr>
              <a:spLocks noChangeArrowheads="1"/>
            </p:cNvSpPr>
            <p:nvPr/>
          </p:nvSpPr>
          <p:spPr bwMode="auto">
            <a:xfrm>
              <a:off x="6365875" y="2193925"/>
              <a:ext cx="1296988" cy="186055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sp>
          <p:nvSpPr>
            <p:cNvPr id="132115" name="Rectangle 40"/>
            <p:cNvSpPr>
              <a:spLocks noChangeArrowheads="1"/>
            </p:cNvSpPr>
            <p:nvPr/>
          </p:nvSpPr>
          <p:spPr bwMode="auto">
            <a:xfrm>
              <a:off x="7833840" y="3292638"/>
              <a:ext cx="1057275" cy="576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zh-CN" altLang="en-US" sz="1600" dirty="0">
                  <a:ea typeface="宋体" panose="02010600030101010101" pitchFamily="2" charset="-122"/>
                </a:rPr>
                <a:t>原材料镉有剧毒</a:t>
              </a:r>
            </a:p>
          </p:txBody>
        </p:sp>
        <p:sp>
          <p:nvSpPr>
            <p:cNvPr id="132116" name="Rectangle 41"/>
            <p:cNvSpPr>
              <a:spLocks noChangeArrowheads="1"/>
            </p:cNvSpPr>
            <p:nvPr/>
          </p:nvSpPr>
          <p:spPr bwMode="auto">
            <a:xfrm>
              <a:off x="7662863" y="2193925"/>
              <a:ext cx="1295400" cy="186055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nvGrpSpPr>
            <p:cNvPr id="132117" name="Group 42"/>
            <p:cNvGrpSpPr>
              <a:grpSpLocks/>
            </p:cNvGrpSpPr>
            <p:nvPr/>
          </p:nvGrpSpPr>
          <p:grpSpPr bwMode="auto">
            <a:xfrm>
              <a:off x="1511300" y="3268663"/>
              <a:ext cx="1284288" cy="785812"/>
              <a:chOff x="506" y="1188"/>
              <a:chExt cx="466" cy="470"/>
            </a:xfrm>
          </p:grpSpPr>
          <p:sp>
            <p:nvSpPr>
              <p:cNvPr id="132160" name="Rectangle 43"/>
              <p:cNvSpPr>
                <a:spLocks noChangeArrowheads="1"/>
              </p:cNvSpPr>
              <p:nvPr/>
            </p:nvSpPr>
            <p:spPr bwMode="auto">
              <a:xfrm>
                <a:off x="549" y="1188"/>
                <a:ext cx="380" cy="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endParaRPr kumimoji="1" lang="en-US" altLang="zh-CN" sz="1600">
                  <a:ea typeface="宋体" panose="02010600030101010101" pitchFamily="2" charset="-122"/>
                </a:endParaRPr>
              </a:p>
              <a:p>
                <a:pPr algn="ctr" eaLnBrk="1" hangingPunct="1">
                  <a:spcBef>
                    <a:spcPct val="0"/>
                  </a:spcBef>
                  <a:buFontTx/>
                  <a:buNone/>
                </a:pPr>
                <a:r>
                  <a:rPr kumimoji="1" lang="zh-CN" altLang="en-US" sz="1600">
                    <a:ea typeface="宋体" panose="02010600030101010101" pitchFamily="2" charset="-122"/>
                  </a:rPr>
                  <a:t>碲化镉</a:t>
                </a:r>
              </a:p>
              <a:p>
                <a:pPr algn="ctr">
                  <a:spcBef>
                    <a:spcPct val="0"/>
                  </a:spcBef>
                  <a:buFontTx/>
                  <a:buNone/>
                </a:pPr>
                <a:r>
                  <a:rPr kumimoji="1" lang="zh-CN" altLang="en-US" sz="1600">
                    <a:ea typeface="宋体" panose="02010600030101010101" pitchFamily="2" charset="-122"/>
                  </a:rPr>
                  <a:t> </a:t>
                </a:r>
              </a:p>
              <a:p>
                <a:pPr algn="ctr">
                  <a:spcBef>
                    <a:spcPct val="0"/>
                  </a:spcBef>
                  <a:buFontTx/>
                  <a:buNone/>
                </a:pPr>
                <a:endParaRPr kumimoji="1" lang="en-US" altLang="zh-CN" sz="1600">
                  <a:ea typeface="宋体" panose="02010600030101010101" pitchFamily="2" charset="-122"/>
                </a:endParaRPr>
              </a:p>
            </p:txBody>
          </p:sp>
          <p:sp>
            <p:nvSpPr>
              <p:cNvPr id="132161" name="Rectangle 44"/>
              <p:cNvSpPr>
                <a:spLocks noChangeArrowheads="1"/>
              </p:cNvSpPr>
              <p:nvPr/>
            </p:nvSpPr>
            <p:spPr bwMode="auto">
              <a:xfrm>
                <a:off x="506" y="1188"/>
                <a:ext cx="466" cy="47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2118" name="Group 45"/>
            <p:cNvGrpSpPr>
              <a:grpSpLocks/>
            </p:cNvGrpSpPr>
            <p:nvPr/>
          </p:nvGrpSpPr>
          <p:grpSpPr bwMode="auto">
            <a:xfrm>
              <a:off x="2795588" y="3268663"/>
              <a:ext cx="979487" cy="785812"/>
              <a:chOff x="972" y="1188"/>
              <a:chExt cx="355" cy="470"/>
            </a:xfrm>
          </p:grpSpPr>
          <p:sp>
            <p:nvSpPr>
              <p:cNvPr id="132158" name="Rectangle 46"/>
              <p:cNvSpPr>
                <a:spLocks noChangeArrowheads="1"/>
              </p:cNvSpPr>
              <p:nvPr/>
            </p:nvSpPr>
            <p:spPr bwMode="auto">
              <a:xfrm>
                <a:off x="1015" y="1188"/>
                <a:ext cx="269" cy="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en-US" altLang="zh-CN" sz="1600">
                    <a:ea typeface="宋体" panose="02010600030101010101" pitchFamily="2" charset="-122"/>
                  </a:rPr>
                  <a:t>~19%</a:t>
                </a:r>
              </a:p>
            </p:txBody>
          </p:sp>
          <p:sp>
            <p:nvSpPr>
              <p:cNvPr id="132159" name="Rectangle 47"/>
              <p:cNvSpPr>
                <a:spLocks noChangeArrowheads="1"/>
              </p:cNvSpPr>
              <p:nvPr/>
            </p:nvSpPr>
            <p:spPr bwMode="auto">
              <a:xfrm>
                <a:off x="972" y="1188"/>
                <a:ext cx="355" cy="47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2119" name="Group 48"/>
            <p:cNvGrpSpPr>
              <a:grpSpLocks/>
            </p:cNvGrpSpPr>
            <p:nvPr/>
          </p:nvGrpSpPr>
          <p:grpSpPr bwMode="auto">
            <a:xfrm>
              <a:off x="3775075" y="3268663"/>
              <a:ext cx="1295400" cy="785812"/>
              <a:chOff x="1327" y="1188"/>
              <a:chExt cx="470" cy="470"/>
            </a:xfrm>
          </p:grpSpPr>
          <p:sp>
            <p:nvSpPr>
              <p:cNvPr id="132156" name="Rectangle 49"/>
              <p:cNvSpPr>
                <a:spLocks noChangeArrowheads="1"/>
              </p:cNvSpPr>
              <p:nvPr/>
            </p:nvSpPr>
            <p:spPr bwMode="auto">
              <a:xfrm>
                <a:off x="1370" y="1188"/>
                <a:ext cx="384" cy="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en-US" altLang="zh-CN" sz="1600">
                    <a:ea typeface="宋体" panose="02010600030101010101" pitchFamily="2" charset="-122"/>
                  </a:rPr>
                  <a:t>16%</a:t>
                </a:r>
              </a:p>
            </p:txBody>
          </p:sp>
          <p:sp>
            <p:nvSpPr>
              <p:cNvPr id="132157" name="Rectangle 50"/>
              <p:cNvSpPr>
                <a:spLocks noChangeArrowheads="1"/>
              </p:cNvSpPr>
              <p:nvPr/>
            </p:nvSpPr>
            <p:spPr bwMode="auto">
              <a:xfrm>
                <a:off x="1327" y="1188"/>
                <a:ext cx="470" cy="47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2120" name="Group 51"/>
            <p:cNvGrpSpPr>
              <a:grpSpLocks/>
            </p:cNvGrpSpPr>
            <p:nvPr/>
          </p:nvGrpSpPr>
          <p:grpSpPr bwMode="auto">
            <a:xfrm>
              <a:off x="1511300" y="4054475"/>
              <a:ext cx="1284288" cy="914400"/>
              <a:chOff x="506" y="1658"/>
              <a:chExt cx="466" cy="546"/>
            </a:xfrm>
          </p:grpSpPr>
          <p:sp>
            <p:nvSpPr>
              <p:cNvPr id="132154" name="Rectangle 52"/>
              <p:cNvSpPr>
                <a:spLocks noChangeArrowheads="1"/>
              </p:cNvSpPr>
              <p:nvPr/>
            </p:nvSpPr>
            <p:spPr bwMode="auto">
              <a:xfrm>
                <a:off x="549" y="1658"/>
                <a:ext cx="380"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endParaRPr kumimoji="1" lang="en-US" altLang="zh-CN" sz="1600">
                  <a:ea typeface="宋体" panose="02010600030101010101" pitchFamily="2" charset="-122"/>
                </a:endParaRPr>
              </a:p>
              <a:p>
                <a:pPr algn="ctr" eaLnBrk="1" hangingPunct="1">
                  <a:spcBef>
                    <a:spcPct val="0"/>
                  </a:spcBef>
                  <a:buFontTx/>
                  <a:buNone/>
                </a:pPr>
                <a:r>
                  <a:rPr kumimoji="1" lang="zh-CN" altLang="en-US" sz="1600">
                    <a:ea typeface="宋体" panose="02010600030101010101" pitchFamily="2" charset="-122"/>
                  </a:rPr>
                  <a:t>铜铟硒</a:t>
                </a:r>
              </a:p>
              <a:p>
                <a:pPr algn="ctr">
                  <a:spcBef>
                    <a:spcPct val="0"/>
                  </a:spcBef>
                  <a:buFontTx/>
                  <a:buNone/>
                </a:pPr>
                <a:r>
                  <a:rPr kumimoji="1" lang="zh-CN" altLang="en-US" sz="1600">
                    <a:ea typeface="宋体" panose="02010600030101010101" pitchFamily="2" charset="-122"/>
                  </a:rPr>
                  <a:t> </a:t>
                </a:r>
              </a:p>
              <a:p>
                <a:pPr algn="ctr">
                  <a:spcBef>
                    <a:spcPct val="0"/>
                  </a:spcBef>
                  <a:buFontTx/>
                  <a:buNone/>
                </a:pPr>
                <a:endParaRPr kumimoji="1" lang="en-US" altLang="zh-CN" sz="1600">
                  <a:ea typeface="宋体" panose="02010600030101010101" pitchFamily="2" charset="-122"/>
                </a:endParaRPr>
              </a:p>
            </p:txBody>
          </p:sp>
          <p:sp>
            <p:nvSpPr>
              <p:cNvPr id="132155" name="Rectangle 53"/>
              <p:cNvSpPr>
                <a:spLocks noChangeArrowheads="1"/>
              </p:cNvSpPr>
              <p:nvPr/>
            </p:nvSpPr>
            <p:spPr bwMode="auto">
              <a:xfrm>
                <a:off x="506" y="1658"/>
                <a:ext cx="466"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2121" name="Group 54"/>
            <p:cNvGrpSpPr>
              <a:grpSpLocks/>
            </p:cNvGrpSpPr>
            <p:nvPr/>
          </p:nvGrpSpPr>
          <p:grpSpPr bwMode="auto">
            <a:xfrm>
              <a:off x="2795588" y="4054475"/>
              <a:ext cx="979487" cy="914400"/>
              <a:chOff x="972" y="1658"/>
              <a:chExt cx="355" cy="546"/>
            </a:xfrm>
          </p:grpSpPr>
          <p:sp>
            <p:nvSpPr>
              <p:cNvPr id="132152" name="Rectangle 55"/>
              <p:cNvSpPr>
                <a:spLocks noChangeArrowheads="1"/>
              </p:cNvSpPr>
              <p:nvPr/>
            </p:nvSpPr>
            <p:spPr bwMode="auto">
              <a:xfrm>
                <a:off x="1015" y="1658"/>
                <a:ext cx="269"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en-US" altLang="zh-CN" sz="1600">
                    <a:ea typeface="宋体" panose="02010600030101010101" pitchFamily="2" charset="-122"/>
                  </a:rPr>
                  <a:t>~19%</a:t>
                </a:r>
              </a:p>
            </p:txBody>
          </p:sp>
          <p:sp>
            <p:nvSpPr>
              <p:cNvPr id="132153" name="Rectangle 56"/>
              <p:cNvSpPr>
                <a:spLocks noChangeArrowheads="1"/>
              </p:cNvSpPr>
              <p:nvPr/>
            </p:nvSpPr>
            <p:spPr bwMode="auto">
              <a:xfrm>
                <a:off x="972" y="1658"/>
                <a:ext cx="355"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sp>
          <p:nvSpPr>
            <p:cNvPr id="132122" name="Rectangle 57"/>
            <p:cNvSpPr>
              <a:spLocks noChangeArrowheads="1"/>
            </p:cNvSpPr>
            <p:nvPr/>
          </p:nvSpPr>
          <p:spPr bwMode="auto">
            <a:xfrm>
              <a:off x="3775075" y="4054475"/>
              <a:ext cx="1295400" cy="91440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nvGrpSpPr>
            <p:cNvPr id="132123" name="Group 58"/>
            <p:cNvGrpSpPr>
              <a:grpSpLocks/>
            </p:cNvGrpSpPr>
            <p:nvPr/>
          </p:nvGrpSpPr>
          <p:grpSpPr bwMode="auto">
            <a:xfrm>
              <a:off x="5070475" y="4054475"/>
              <a:ext cx="1295400" cy="914400"/>
              <a:chOff x="1797" y="1658"/>
              <a:chExt cx="470" cy="546"/>
            </a:xfrm>
          </p:grpSpPr>
          <p:sp>
            <p:nvSpPr>
              <p:cNvPr id="132150" name="Rectangle 59"/>
              <p:cNvSpPr>
                <a:spLocks noChangeArrowheads="1"/>
              </p:cNvSpPr>
              <p:nvPr/>
            </p:nvSpPr>
            <p:spPr bwMode="auto">
              <a:xfrm>
                <a:off x="1840" y="1658"/>
                <a:ext cx="384"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endParaRPr kumimoji="1" lang="en-US" altLang="zh-CN" sz="1600">
                  <a:ea typeface="宋体" panose="02010600030101010101" pitchFamily="2" charset="-122"/>
                </a:endParaRPr>
              </a:p>
              <a:p>
                <a:pPr algn="ctr" eaLnBrk="1" hangingPunct="1">
                  <a:spcBef>
                    <a:spcPct val="0"/>
                  </a:spcBef>
                  <a:buFontTx/>
                  <a:buNone/>
                </a:pPr>
                <a:r>
                  <a:rPr kumimoji="1" lang="zh-CN" altLang="en-US" sz="1600">
                    <a:ea typeface="宋体" panose="02010600030101010101" pitchFamily="2" charset="-122"/>
                  </a:rPr>
                  <a:t>真空蒸镀法和硒化法</a:t>
                </a:r>
              </a:p>
              <a:p>
                <a:pPr algn="ctr">
                  <a:spcBef>
                    <a:spcPct val="0"/>
                  </a:spcBef>
                  <a:buFontTx/>
                  <a:buNone/>
                </a:pPr>
                <a:endParaRPr kumimoji="1" lang="en-US" altLang="zh-CN" sz="1600">
                  <a:ea typeface="宋体" panose="02010600030101010101" pitchFamily="2" charset="-122"/>
                </a:endParaRPr>
              </a:p>
            </p:txBody>
          </p:sp>
          <p:sp>
            <p:nvSpPr>
              <p:cNvPr id="132151" name="Rectangle 60"/>
              <p:cNvSpPr>
                <a:spLocks noChangeArrowheads="1"/>
              </p:cNvSpPr>
              <p:nvPr/>
            </p:nvSpPr>
            <p:spPr bwMode="auto">
              <a:xfrm>
                <a:off x="1797" y="1658"/>
                <a:ext cx="470"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2124" name="Group 61"/>
            <p:cNvGrpSpPr>
              <a:grpSpLocks/>
            </p:cNvGrpSpPr>
            <p:nvPr/>
          </p:nvGrpSpPr>
          <p:grpSpPr bwMode="auto">
            <a:xfrm>
              <a:off x="6365875" y="4054475"/>
              <a:ext cx="1296988" cy="914400"/>
              <a:chOff x="2267" y="1658"/>
              <a:chExt cx="470" cy="546"/>
            </a:xfrm>
          </p:grpSpPr>
          <p:sp>
            <p:nvSpPr>
              <p:cNvPr id="132148" name="Rectangle 62"/>
              <p:cNvSpPr>
                <a:spLocks noChangeArrowheads="1"/>
              </p:cNvSpPr>
              <p:nvPr/>
            </p:nvSpPr>
            <p:spPr bwMode="auto">
              <a:xfrm>
                <a:off x="2310" y="1658"/>
                <a:ext cx="384"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zh-CN" altLang="en-US" sz="1600">
                    <a:ea typeface="宋体" panose="02010600030101010101" pitchFamily="2" charset="-122"/>
                  </a:rPr>
                  <a:t>价格低廉</a:t>
                </a:r>
              </a:p>
              <a:p>
                <a:pPr algn="ctr">
                  <a:spcBef>
                    <a:spcPct val="0"/>
                  </a:spcBef>
                  <a:buFontTx/>
                  <a:buNone/>
                </a:pPr>
                <a:r>
                  <a:rPr kumimoji="1" lang="zh-CN" altLang="en-US" sz="1600">
                    <a:ea typeface="宋体" panose="02010600030101010101" pitchFamily="2" charset="-122"/>
                  </a:rPr>
                  <a:t>性能良好</a:t>
                </a:r>
              </a:p>
              <a:p>
                <a:pPr algn="ctr">
                  <a:spcBef>
                    <a:spcPct val="0"/>
                  </a:spcBef>
                  <a:buFontTx/>
                  <a:buNone/>
                </a:pPr>
                <a:r>
                  <a:rPr kumimoji="1" lang="zh-CN" altLang="en-US" sz="1600">
                    <a:ea typeface="宋体" panose="02010600030101010101" pitchFamily="2" charset="-122"/>
                  </a:rPr>
                  <a:t>工艺简单</a:t>
                </a:r>
              </a:p>
              <a:p>
                <a:pPr algn="ctr">
                  <a:spcBef>
                    <a:spcPct val="0"/>
                  </a:spcBef>
                  <a:buFontTx/>
                  <a:buNone/>
                </a:pPr>
                <a:endParaRPr kumimoji="1" lang="en-US" altLang="zh-CN" sz="1600">
                  <a:ea typeface="宋体" panose="02010600030101010101" pitchFamily="2" charset="-122"/>
                </a:endParaRPr>
              </a:p>
            </p:txBody>
          </p:sp>
          <p:sp>
            <p:nvSpPr>
              <p:cNvPr id="132149" name="Rectangle 63"/>
              <p:cNvSpPr>
                <a:spLocks noChangeArrowheads="1"/>
              </p:cNvSpPr>
              <p:nvPr/>
            </p:nvSpPr>
            <p:spPr bwMode="auto">
              <a:xfrm>
                <a:off x="2267" y="1658"/>
                <a:ext cx="470"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2125" name="Group 64"/>
            <p:cNvGrpSpPr>
              <a:grpSpLocks/>
            </p:cNvGrpSpPr>
            <p:nvPr/>
          </p:nvGrpSpPr>
          <p:grpSpPr bwMode="auto">
            <a:xfrm>
              <a:off x="7662863" y="4054475"/>
              <a:ext cx="1295400" cy="914400"/>
              <a:chOff x="2737" y="1658"/>
              <a:chExt cx="470" cy="546"/>
            </a:xfrm>
          </p:grpSpPr>
          <p:sp>
            <p:nvSpPr>
              <p:cNvPr id="132146" name="Rectangle 65"/>
              <p:cNvSpPr>
                <a:spLocks noChangeArrowheads="1"/>
              </p:cNvSpPr>
              <p:nvPr/>
            </p:nvSpPr>
            <p:spPr bwMode="auto">
              <a:xfrm>
                <a:off x="2780" y="1658"/>
                <a:ext cx="384"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zh-CN" altLang="en-US" sz="1600" dirty="0">
                    <a:ea typeface="宋体" panose="02010600030101010101" pitchFamily="2" charset="-122"/>
                  </a:rPr>
                  <a:t>原材料来源比较有限</a:t>
                </a:r>
              </a:p>
              <a:p>
                <a:pPr algn="ctr">
                  <a:spcBef>
                    <a:spcPct val="0"/>
                  </a:spcBef>
                  <a:buFontTx/>
                  <a:buNone/>
                </a:pPr>
                <a:endParaRPr kumimoji="1" lang="en-US" altLang="zh-CN" sz="1600" dirty="0">
                  <a:ea typeface="宋体" panose="02010600030101010101" pitchFamily="2" charset="-122"/>
                </a:endParaRPr>
              </a:p>
            </p:txBody>
          </p:sp>
          <p:sp>
            <p:nvSpPr>
              <p:cNvPr id="132147" name="Rectangle 66"/>
              <p:cNvSpPr>
                <a:spLocks noChangeArrowheads="1"/>
              </p:cNvSpPr>
              <p:nvPr/>
            </p:nvSpPr>
            <p:spPr bwMode="auto">
              <a:xfrm>
                <a:off x="2737" y="1658"/>
                <a:ext cx="470" cy="54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2126" name="Group 67"/>
            <p:cNvGrpSpPr>
              <a:grpSpLocks/>
            </p:cNvGrpSpPr>
            <p:nvPr/>
          </p:nvGrpSpPr>
          <p:grpSpPr bwMode="auto">
            <a:xfrm>
              <a:off x="107950" y="5019675"/>
              <a:ext cx="2679700" cy="930275"/>
              <a:chOff x="0" y="2836"/>
              <a:chExt cx="972" cy="556"/>
            </a:xfrm>
          </p:grpSpPr>
          <p:sp>
            <p:nvSpPr>
              <p:cNvPr id="132144" name="Rectangle 68"/>
              <p:cNvSpPr>
                <a:spLocks noChangeArrowheads="1"/>
              </p:cNvSpPr>
              <p:nvPr/>
            </p:nvSpPr>
            <p:spPr bwMode="auto">
              <a:xfrm>
                <a:off x="43" y="2836"/>
                <a:ext cx="886"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endParaRPr kumimoji="1" lang="en-US" altLang="zh-CN" sz="1600">
                  <a:ea typeface="宋体" panose="02010600030101010101" pitchFamily="2" charset="-122"/>
                </a:endParaRPr>
              </a:p>
              <a:p>
                <a:pPr algn="ctr" eaLnBrk="1" hangingPunct="1">
                  <a:spcBef>
                    <a:spcPct val="0"/>
                  </a:spcBef>
                  <a:buFontTx/>
                  <a:buNone/>
                </a:pPr>
                <a:endParaRPr kumimoji="1" lang="en-US" altLang="zh-CN" sz="1600">
                  <a:ea typeface="宋体" panose="02010600030101010101" pitchFamily="2" charset="-122"/>
                </a:endParaRPr>
              </a:p>
              <a:p>
                <a:pPr algn="ctr" eaLnBrk="1" hangingPunct="1">
                  <a:spcBef>
                    <a:spcPct val="0"/>
                  </a:spcBef>
                  <a:buFontTx/>
                  <a:buNone/>
                </a:pPr>
                <a:r>
                  <a:rPr kumimoji="1" lang="zh-CN" altLang="en-US" sz="1600">
                    <a:ea typeface="宋体" panose="02010600030101010101" pitchFamily="2" charset="-122"/>
                  </a:rPr>
                  <a:t>有机</a:t>
                </a:r>
                <a:r>
                  <a:rPr kumimoji="1" lang="en-US" altLang="zh-CN" sz="1600">
                    <a:ea typeface="宋体" panose="02010600030101010101" pitchFamily="2" charset="-122"/>
                  </a:rPr>
                  <a:t>/</a:t>
                </a:r>
                <a:r>
                  <a:rPr kumimoji="1" lang="zh-CN" altLang="en-US" sz="1600">
                    <a:ea typeface="宋体" panose="02010600030101010101" pitchFamily="2" charset="-122"/>
                  </a:rPr>
                  <a:t>聚合物太阳能电池</a:t>
                </a:r>
              </a:p>
              <a:p>
                <a:pPr algn="ctr">
                  <a:spcBef>
                    <a:spcPct val="0"/>
                  </a:spcBef>
                  <a:buFontTx/>
                  <a:buNone/>
                </a:pPr>
                <a:r>
                  <a:rPr kumimoji="1" lang="zh-CN" altLang="en-US" sz="1600">
                    <a:ea typeface="宋体" panose="02010600030101010101" pitchFamily="2" charset="-122"/>
                  </a:rPr>
                  <a:t> </a:t>
                </a:r>
              </a:p>
              <a:p>
                <a:pPr algn="ctr">
                  <a:spcBef>
                    <a:spcPct val="0"/>
                  </a:spcBef>
                  <a:buFontTx/>
                  <a:buNone/>
                </a:pPr>
                <a:endParaRPr kumimoji="1" lang="en-US" altLang="zh-CN" sz="1600">
                  <a:ea typeface="宋体" panose="02010600030101010101" pitchFamily="2" charset="-122"/>
                </a:endParaRPr>
              </a:p>
            </p:txBody>
          </p:sp>
          <p:sp>
            <p:nvSpPr>
              <p:cNvPr id="132145" name="Rectangle 69"/>
              <p:cNvSpPr>
                <a:spLocks noChangeArrowheads="1"/>
              </p:cNvSpPr>
              <p:nvPr/>
            </p:nvSpPr>
            <p:spPr bwMode="auto">
              <a:xfrm>
                <a:off x="0" y="2836"/>
                <a:ext cx="972"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2127" name="Group 70"/>
            <p:cNvGrpSpPr>
              <a:grpSpLocks/>
            </p:cNvGrpSpPr>
            <p:nvPr/>
          </p:nvGrpSpPr>
          <p:grpSpPr bwMode="auto">
            <a:xfrm>
              <a:off x="2787650" y="5019675"/>
              <a:ext cx="979488" cy="930275"/>
              <a:chOff x="972" y="2836"/>
              <a:chExt cx="355" cy="556"/>
            </a:xfrm>
          </p:grpSpPr>
          <p:sp>
            <p:nvSpPr>
              <p:cNvPr id="132142" name="Rectangle 71"/>
              <p:cNvSpPr>
                <a:spLocks noChangeArrowheads="1"/>
              </p:cNvSpPr>
              <p:nvPr/>
            </p:nvSpPr>
            <p:spPr bwMode="auto">
              <a:xfrm>
                <a:off x="1015" y="2836"/>
                <a:ext cx="269"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en-US" altLang="zh-CN" sz="1600" dirty="0">
                    <a:ea typeface="宋体" panose="02010600030101010101" pitchFamily="2" charset="-122"/>
                  </a:rPr>
                  <a:t>~8%</a:t>
                </a:r>
              </a:p>
            </p:txBody>
          </p:sp>
          <p:sp>
            <p:nvSpPr>
              <p:cNvPr id="132143" name="Rectangle 72"/>
              <p:cNvSpPr>
                <a:spLocks noChangeArrowheads="1"/>
              </p:cNvSpPr>
              <p:nvPr/>
            </p:nvSpPr>
            <p:spPr bwMode="auto">
              <a:xfrm>
                <a:off x="972" y="2836"/>
                <a:ext cx="355"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2128" name="Group 73"/>
            <p:cNvGrpSpPr>
              <a:grpSpLocks/>
            </p:cNvGrpSpPr>
            <p:nvPr/>
          </p:nvGrpSpPr>
          <p:grpSpPr bwMode="auto">
            <a:xfrm>
              <a:off x="3767138" y="5019675"/>
              <a:ext cx="1295400" cy="930275"/>
              <a:chOff x="1327" y="2836"/>
              <a:chExt cx="470" cy="556"/>
            </a:xfrm>
          </p:grpSpPr>
          <p:sp>
            <p:nvSpPr>
              <p:cNvPr id="132140" name="Rectangle 74"/>
              <p:cNvSpPr>
                <a:spLocks noChangeArrowheads="1"/>
              </p:cNvSpPr>
              <p:nvPr/>
            </p:nvSpPr>
            <p:spPr bwMode="auto">
              <a:xfrm>
                <a:off x="1370" y="2836"/>
                <a:ext cx="384"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en-US" altLang="zh-CN" sz="1600">
                    <a:ea typeface="宋体" panose="02010600030101010101" pitchFamily="2" charset="-122"/>
                  </a:rPr>
                  <a:t> </a:t>
                </a:r>
              </a:p>
              <a:p>
                <a:pPr algn="ctr">
                  <a:spcBef>
                    <a:spcPct val="0"/>
                  </a:spcBef>
                  <a:buFontTx/>
                  <a:buNone/>
                </a:pPr>
                <a:endParaRPr kumimoji="1" lang="en-US" altLang="zh-CN" sz="1600">
                  <a:ea typeface="宋体" panose="02010600030101010101" pitchFamily="2" charset="-122"/>
                </a:endParaRPr>
              </a:p>
            </p:txBody>
          </p:sp>
          <p:sp>
            <p:nvSpPr>
              <p:cNvPr id="132141" name="Rectangle 75"/>
              <p:cNvSpPr>
                <a:spLocks noChangeArrowheads="1"/>
              </p:cNvSpPr>
              <p:nvPr/>
            </p:nvSpPr>
            <p:spPr bwMode="auto">
              <a:xfrm>
                <a:off x="1327" y="2836"/>
                <a:ext cx="470"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2129" name="Group 76"/>
            <p:cNvGrpSpPr>
              <a:grpSpLocks/>
            </p:cNvGrpSpPr>
            <p:nvPr/>
          </p:nvGrpSpPr>
          <p:grpSpPr bwMode="auto">
            <a:xfrm>
              <a:off x="5062538" y="5019675"/>
              <a:ext cx="1295400" cy="930275"/>
              <a:chOff x="1797" y="2836"/>
              <a:chExt cx="470" cy="556"/>
            </a:xfrm>
          </p:grpSpPr>
          <p:sp>
            <p:nvSpPr>
              <p:cNvPr id="132138" name="Rectangle 77"/>
              <p:cNvSpPr>
                <a:spLocks noChangeArrowheads="1"/>
              </p:cNvSpPr>
              <p:nvPr/>
            </p:nvSpPr>
            <p:spPr bwMode="auto">
              <a:xfrm>
                <a:off x="1840" y="2836"/>
                <a:ext cx="384"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endParaRPr kumimoji="1" lang="en-US" altLang="zh-CN" sz="1600">
                  <a:ea typeface="宋体" panose="02010600030101010101" pitchFamily="2" charset="-122"/>
                </a:endParaRPr>
              </a:p>
              <a:p>
                <a:pPr algn="ctr">
                  <a:spcBef>
                    <a:spcPct val="0"/>
                  </a:spcBef>
                  <a:buFontTx/>
                  <a:buNone/>
                </a:pPr>
                <a:endParaRPr kumimoji="1" lang="en-US" altLang="zh-CN" sz="1600">
                  <a:ea typeface="宋体" panose="02010600030101010101" pitchFamily="2" charset="-122"/>
                </a:endParaRPr>
              </a:p>
            </p:txBody>
          </p:sp>
          <p:sp>
            <p:nvSpPr>
              <p:cNvPr id="132139" name="Rectangle 78"/>
              <p:cNvSpPr>
                <a:spLocks noChangeArrowheads="1"/>
              </p:cNvSpPr>
              <p:nvPr/>
            </p:nvSpPr>
            <p:spPr bwMode="auto">
              <a:xfrm>
                <a:off x="1797" y="2836"/>
                <a:ext cx="470"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2130" name="Group 79"/>
            <p:cNvGrpSpPr>
              <a:grpSpLocks/>
            </p:cNvGrpSpPr>
            <p:nvPr/>
          </p:nvGrpSpPr>
          <p:grpSpPr bwMode="auto">
            <a:xfrm>
              <a:off x="6357938" y="5019675"/>
              <a:ext cx="1296987" cy="930275"/>
              <a:chOff x="2267" y="2836"/>
              <a:chExt cx="470" cy="556"/>
            </a:xfrm>
          </p:grpSpPr>
          <p:sp>
            <p:nvSpPr>
              <p:cNvPr id="132136" name="Rectangle 80"/>
              <p:cNvSpPr>
                <a:spLocks noChangeArrowheads="1"/>
              </p:cNvSpPr>
              <p:nvPr/>
            </p:nvSpPr>
            <p:spPr bwMode="auto">
              <a:xfrm>
                <a:off x="2310" y="2836"/>
                <a:ext cx="384"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endParaRPr kumimoji="1" lang="en-US" altLang="zh-CN" sz="1600">
                  <a:ea typeface="宋体" panose="02010600030101010101" pitchFamily="2" charset="-122"/>
                </a:endParaRPr>
              </a:p>
              <a:p>
                <a:pPr algn="ctr" eaLnBrk="1" hangingPunct="1">
                  <a:spcBef>
                    <a:spcPct val="0"/>
                  </a:spcBef>
                  <a:buFontTx/>
                  <a:buNone/>
                </a:pPr>
                <a:r>
                  <a:rPr kumimoji="1" lang="zh-CN" altLang="en-US" sz="1600">
                    <a:ea typeface="宋体" panose="02010600030101010101" pitchFamily="2" charset="-122"/>
                  </a:rPr>
                  <a:t>易制作</a:t>
                </a:r>
              </a:p>
              <a:p>
                <a:pPr algn="ctr">
                  <a:spcBef>
                    <a:spcPct val="0"/>
                  </a:spcBef>
                  <a:buFontTx/>
                  <a:buNone/>
                </a:pPr>
                <a:r>
                  <a:rPr kumimoji="1" lang="zh-CN" altLang="en-US" sz="1600">
                    <a:ea typeface="宋体" panose="02010600030101010101" pitchFamily="2" charset="-122"/>
                  </a:rPr>
                  <a:t>材料广泛</a:t>
                </a:r>
              </a:p>
              <a:p>
                <a:pPr algn="ctr">
                  <a:spcBef>
                    <a:spcPct val="0"/>
                  </a:spcBef>
                  <a:buFontTx/>
                  <a:buNone/>
                </a:pPr>
                <a:r>
                  <a:rPr kumimoji="1" lang="zh-CN" altLang="en-US" sz="1600">
                    <a:ea typeface="宋体" panose="02010600030101010101" pitchFamily="2" charset="-122"/>
                  </a:rPr>
                  <a:t>成本低</a:t>
                </a:r>
              </a:p>
              <a:p>
                <a:pPr algn="ctr">
                  <a:spcBef>
                    <a:spcPct val="0"/>
                  </a:spcBef>
                  <a:buFontTx/>
                  <a:buNone/>
                </a:pPr>
                <a:endParaRPr kumimoji="1" lang="en-US" altLang="zh-CN" sz="1600">
                  <a:ea typeface="宋体" panose="02010600030101010101" pitchFamily="2" charset="-122"/>
                </a:endParaRPr>
              </a:p>
            </p:txBody>
          </p:sp>
          <p:sp>
            <p:nvSpPr>
              <p:cNvPr id="132137" name="Rectangle 81"/>
              <p:cNvSpPr>
                <a:spLocks noChangeArrowheads="1"/>
              </p:cNvSpPr>
              <p:nvPr/>
            </p:nvSpPr>
            <p:spPr bwMode="auto">
              <a:xfrm>
                <a:off x="2267" y="2836"/>
                <a:ext cx="470"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132131" name="Group 82"/>
            <p:cNvGrpSpPr>
              <a:grpSpLocks/>
            </p:cNvGrpSpPr>
            <p:nvPr/>
          </p:nvGrpSpPr>
          <p:grpSpPr bwMode="auto">
            <a:xfrm>
              <a:off x="7654925" y="5019679"/>
              <a:ext cx="1295400" cy="1090899"/>
              <a:chOff x="2737" y="2836"/>
              <a:chExt cx="470" cy="652"/>
            </a:xfrm>
          </p:grpSpPr>
          <p:sp>
            <p:nvSpPr>
              <p:cNvPr id="132134" name="Rectangle 83"/>
              <p:cNvSpPr>
                <a:spLocks noChangeArrowheads="1"/>
              </p:cNvSpPr>
              <p:nvPr/>
            </p:nvSpPr>
            <p:spPr bwMode="auto">
              <a:xfrm>
                <a:off x="2780" y="2932"/>
                <a:ext cx="384"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zh-CN" altLang="en-US" sz="1600" dirty="0">
                    <a:ea typeface="宋体" panose="02010600030101010101" pitchFamily="2" charset="-122"/>
                  </a:rPr>
                  <a:t>寿命短</a:t>
                </a:r>
              </a:p>
              <a:p>
                <a:pPr algn="ctr" eaLnBrk="1" hangingPunct="1">
                  <a:spcBef>
                    <a:spcPct val="0"/>
                  </a:spcBef>
                  <a:buFontTx/>
                  <a:buNone/>
                </a:pPr>
                <a:r>
                  <a:rPr kumimoji="1" lang="zh-CN" altLang="en-US" sz="1600" dirty="0">
                    <a:ea typeface="宋体" panose="02010600030101010101" pitchFamily="2" charset="-122"/>
                  </a:rPr>
                  <a:t>稳定性差</a:t>
                </a:r>
              </a:p>
              <a:p>
                <a:pPr algn="ctr" eaLnBrk="1" hangingPunct="1">
                  <a:spcBef>
                    <a:spcPct val="0"/>
                  </a:spcBef>
                  <a:buFontTx/>
                  <a:buNone/>
                </a:pPr>
                <a:r>
                  <a:rPr kumimoji="1" lang="zh-CN" altLang="en-US" sz="1600" dirty="0">
                    <a:ea typeface="宋体" panose="02010600030101010101" pitchFamily="2" charset="-122"/>
                  </a:rPr>
                  <a:t>效率低</a:t>
                </a:r>
              </a:p>
              <a:p>
                <a:pPr algn="ctr">
                  <a:spcBef>
                    <a:spcPct val="0"/>
                  </a:spcBef>
                  <a:buFontTx/>
                  <a:buNone/>
                </a:pPr>
                <a:endParaRPr kumimoji="1" lang="en-US" altLang="zh-CN" sz="1600" dirty="0">
                  <a:ea typeface="宋体" panose="02010600030101010101" pitchFamily="2" charset="-122"/>
                </a:endParaRPr>
              </a:p>
            </p:txBody>
          </p:sp>
          <p:sp>
            <p:nvSpPr>
              <p:cNvPr id="132135" name="Rectangle 84"/>
              <p:cNvSpPr>
                <a:spLocks noChangeArrowheads="1"/>
              </p:cNvSpPr>
              <p:nvPr/>
            </p:nvSpPr>
            <p:spPr bwMode="auto">
              <a:xfrm>
                <a:off x="2737" y="2836"/>
                <a:ext cx="470"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endParaRPr lang="zh-CN" altLang="en-US" sz="1800" b="0">
                  <a:ea typeface="宋体" panose="02010600030101010101" pitchFamily="2" charset="-122"/>
                </a:endParaRPr>
              </a:p>
            </p:txBody>
          </p:sp>
        </p:grpSp>
        <p:sp>
          <p:nvSpPr>
            <p:cNvPr id="132132" name="Line 85"/>
            <p:cNvSpPr>
              <a:spLocks noChangeShapeType="1"/>
            </p:cNvSpPr>
            <p:nvPr/>
          </p:nvSpPr>
          <p:spPr bwMode="auto">
            <a:xfrm>
              <a:off x="7667625" y="3213100"/>
              <a:ext cx="1296988" cy="0"/>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32133" name="Rectangle 86"/>
            <p:cNvSpPr>
              <a:spLocks noChangeArrowheads="1"/>
            </p:cNvSpPr>
            <p:nvPr/>
          </p:nvSpPr>
          <p:spPr bwMode="auto">
            <a:xfrm>
              <a:off x="7833840" y="2245819"/>
              <a:ext cx="1057275" cy="576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algn="ctr" eaLnBrk="1" hangingPunct="1">
                <a:spcBef>
                  <a:spcPct val="0"/>
                </a:spcBef>
                <a:buFontTx/>
                <a:buNone/>
              </a:pPr>
              <a:r>
                <a:rPr kumimoji="1" lang="zh-CN" altLang="en-US" sz="1600" dirty="0">
                  <a:ea typeface="宋体" panose="02010600030101010101" pitchFamily="2" charset="-122"/>
                </a:rPr>
                <a:t>成本太高</a:t>
              </a:r>
            </a:p>
            <a:p>
              <a:pPr algn="ctr" eaLnBrk="1" hangingPunct="1">
                <a:spcBef>
                  <a:spcPct val="0"/>
                </a:spcBef>
                <a:buFontTx/>
                <a:buNone/>
              </a:pPr>
              <a:r>
                <a:rPr kumimoji="1" lang="zh-CN" altLang="en-US" sz="1600" dirty="0">
                  <a:ea typeface="宋体" panose="02010600030101010101" pitchFamily="2" charset="-122"/>
                </a:rPr>
                <a:t>无法大面积生产</a:t>
              </a:r>
            </a:p>
          </p:txBody>
        </p:sp>
      </p:grpSp>
      <p:sp>
        <p:nvSpPr>
          <p:cNvPr id="2" name="页脚占位符 1">
            <a:extLst>
              <a:ext uri="{FF2B5EF4-FFF2-40B4-BE49-F238E27FC236}">
                <a16:creationId xmlns:a16="http://schemas.microsoft.com/office/drawing/2014/main" id="{B56B2CD2-AA74-4D2B-9D61-BE0A0630CCBA}"/>
              </a:ext>
            </a:extLst>
          </p:cNvPr>
          <p:cNvSpPr>
            <a:spLocks noGrp="1"/>
          </p:cNvSpPr>
          <p:nvPr>
            <p:ph type="ftr" sz="quarter" idx="11"/>
          </p:nvPr>
        </p:nvSpPr>
        <p:spPr/>
        <p:txBody>
          <a:bodyPr/>
          <a:lstStyle/>
          <a:p>
            <a:r>
              <a:rPr lang="zh-CN" altLang="en-US"/>
              <a:t>集成光电子学概论</a:t>
            </a:r>
            <a:endParaRPr lang="zh-CN" altLang="en-US" dirty="0"/>
          </a:p>
        </p:txBody>
      </p:sp>
      <p:sp>
        <p:nvSpPr>
          <p:cNvPr id="3" name="灯片编号占位符 2">
            <a:extLst>
              <a:ext uri="{FF2B5EF4-FFF2-40B4-BE49-F238E27FC236}">
                <a16:creationId xmlns:a16="http://schemas.microsoft.com/office/drawing/2014/main" id="{72BB81A2-B10C-4261-8240-25906DCC25AB}"/>
              </a:ext>
            </a:extLst>
          </p:cNvPr>
          <p:cNvSpPr>
            <a:spLocks noGrp="1"/>
          </p:cNvSpPr>
          <p:nvPr>
            <p:ph type="sldNum" sz="quarter" idx="12"/>
          </p:nvPr>
        </p:nvSpPr>
        <p:spPr/>
        <p:txBody>
          <a:bodyPr/>
          <a:lstStyle/>
          <a:p>
            <a:fld id="{0C913308-F349-4B6D-A68A-DD1791B4A57B}" type="slidenum">
              <a:rPr lang="zh-CN" altLang="en-US" smtClean="0"/>
              <a:pPr/>
              <a:t>46</a:t>
            </a:fld>
            <a:endParaRPr lang="zh-CN" altLang="en-US"/>
          </a:p>
        </p:txBody>
      </p:sp>
      <p:sp>
        <p:nvSpPr>
          <p:cNvPr id="94" name="Rectangle 2">
            <a:extLst>
              <a:ext uri="{FF2B5EF4-FFF2-40B4-BE49-F238E27FC236}">
                <a16:creationId xmlns:a16="http://schemas.microsoft.com/office/drawing/2014/main" id="{8BADD79B-0BC5-4F14-91D9-7940E5BC100F}"/>
              </a:ext>
            </a:extLst>
          </p:cNvPr>
          <p:cNvSpPr>
            <a:spLocks noGrp="1" noChangeArrowheads="1"/>
          </p:cNvSpPr>
          <p:nvPr>
            <p:ph type="title"/>
          </p:nvPr>
        </p:nvSpPr>
        <p:spPr>
          <a:xfrm>
            <a:off x="539750" y="269776"/>
            <a:ext cx="7772400" cy="1143000"/>
          </a:xfrm>
          <a:noFill/>
        </p:spPr>
        <p:txBody>
          <a:bodyPr>
            <a:normAutofit/>
          </a:bodyPr>
          <a:lstStyle/>
          <a:p>
            <a:pPr defTabSz="958850" eaLnBrk="1" hangingPunct="1"/>
            <a:r>
              <a:rPr lang="zh-CN" altLang="en-US" sz="4000" b="0" dirty="0">
                <a:solidFill>
                  <a:schemeClr val="tx1"/>
                </a:solidFill>
                <a:ea typeface="宋体" panose="02010600030101010101" pitchFamily="2" charset="-122"/>
              </a:rPr>
              <a:t>太阳能光伏电池的发展现状</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pPr defTabSz="914400"/>
            <a:r>
              <a:rPr lang="zh-CN" altLang="en-US" sz="4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晶体硅材料特点</a:t>
            </a:r>
          </a:p>
        </p:txBody>
      </p:sp>
      <p:sp>
        <p:nvSpPr>
          <p:cNvPr id="53251" name="Rectangle 3"/>
          <p:cNvSpPr>
            <a:spLocks noGrp="1" noChangeArrowheads="1"/>
          </p:cNvSpPr>
          <p:nvPr>
            <p:ph idx="1"/>
          </p:nvPr>
        </p:nvSpPr>
        <p:spPr/>
        <p:txBody>
          <a:bodyPr/>
          <a:lstStyle/>
          <a:p>
            <a:pPr marL="342900" indent="-342900" algn="just" defTabSz="914400">
              <a:spcBef>
                <a:spcPct val="20000"/>
              </a:spcBef>
            </a:pPr>
            <a:r>
              <a:rPr lang="zh-CN" altLang="en-US" sz="3000" b="0" dirty="0">
                <a:latin typeface="Times New Roman" panose="02020603050405020304" pitchFamily="18" charset="0"/>
                <a:ea typeface="宋体" panose="02010600030101010101" pitchFamily="2" charset="-122"/>
                <a:cs typeface="Times New Roman" panose="02020603050405020304" pitchFamily="18" charset="0"/>
              </a:rPr>
              <a:t>能带宽度：</a:t>
            </a:r>
            <a:r>
              <a:rPr lang="en-US" altLang="zh-CN" sz="3000" b="0" dirty="0">
                <a:latin typeface="Times New Roman" panose="02020603050405020304" pitchFamily="18" charset="0"/>
                <a:ea typeface="宋体" panose="02010600030101010101" pitchFamily="2" charset="-122"/>
                <a:cs typeface="Times New Roman" panose="02020603050405020304" pitchFamily="18" charset="0"/>
              </a:rPr>
              <a:t>1.119eV</a:t>
            </a:r>
          </a:p>
          <a:p>
            <a:pPr marL="342900" indent="-342900" algn="just" defTabSz="914400">
              <a:spcBef>
                <a:spcPct val="20000"/>
              </a:spcBef>
            </a:pPr>
            <a:r>
              <a:rPr lang="zh-CN" altLang="en-US" sz="3000" b="0" dirty="0">
                <a:latin typeface="Times New Roman" panose="02020603050405020304" pitchFamily="18" charset="0"/>
                <a:ea typeface="宋体" panose="02010600030101010101" pitchFamily="2" charset="-122"/>
                <a:cs typeface="Times New Roman" panose="02020603050405020304" pitchFamily="18" charset="0"/>
              </a:rPr>
              <a:t>光谱响应范围：</a:t>
            </a:r>
            <a:r>
              <a:rPr lang="en-US" altLang="zh-CN" sz="3000" b="0" dirty="0">
                <a:latin typeface="Times New Roman" panose="02020603050405020304" pitchFamily="18" charset="0"/>
                <a:ea typeface="宋体" panose="02010600030101010101" pitchFamily="2" charset="-122"/>
                <a:cs typeface="Times New Roman" panose="02020603050405020304" pitchFamily="18" charset="0"/>
              </a:rPr>
              <a:t>0.40-1.10 </a:t>
            </a:r>
            <a:r>
              <a:rPr lang="en-US" altLang="zh-CN" sz="3000" b="0" dirty="0">
                <a:latin typeface="Times New Roman" panose="02020603050405020304" pitchFamily="18" charset="0"/>
                <a:ea typeface="宋体" panose="02010600030101010101" pitchFamily="2" charset="-122"/>
                <a:cs typeface="Times New Roman" panose="02020603050405020304" pitchFamily="18" charset="0"/>
                <a:sym typeface="Symbol"/>
              </a:rPr>
              <a:t></a:t>
            </a:r>
            <a:r>
              <a:rPr lang="en-US" altLang="zh-CN" sz="3000" b="0" dirty="0">
                <a:latin typeface="Times New Roman" panose="02020603050405020304" pitchFamily="18" charset="0"/>
                <a:ea typeface="宋体" panose="02010600030101010101" pitchFamily="2" charset="-122"/>
                <a:cs typeface="Times New Roman" panose="02020603050405020304" pitchFamily="18" charset="0"/>
              </a:rPr>
              <a:t>m</a:t>
            </a:r>
          </a:p>
          <a:p>
            <a:pPr marL="342900" indent="-342900" algn="just" defTabSz="914400">
              <a:spcBef>
                <a:spcPct val="20000"/>
              </a:spcBef>
            </a:pPr>
            <a:r>
              <a:rPr lang="zh-CN" altLang="en-US" sz="3000" b="0" dirty="0">
                <a:latin typeface="Times New Roman" panose="02020603050405020304" pitchFamily="18" charset="0"/>
                <a:ea typeface="宋体" panose="02010600030101010101" pitchFamily="2" charset="-122"/>
                <a:cs typeface="Times New Roman" panose="02020603050405020304" pitchFamily="18" charset="0"/>
              </a:rPr>
              <a:t>峰值波长范围：</a:t>
            </a:r>
            <a:r>
              <a:rPr lang="en-US" altLang="zh-CN" sz="3000" b="0" dirty="0">
                <a:latin typeface="Times New Roman" panose="02020603050405020304" pitchFamily="18" charset="0"/>
                <a:ea typeface="宋体" panose="02010600030101010101" pitchFamily="2" charset="-122"/>
                <a:cs typeface="Times New Roman" panose="02020603050405020304" pitchFamily="18" charset="0"/>
              </a:rPr>
              <a:t>0.80-0.95</a:t>
            </a:r>
            <a:r>
              <a:rPr lang="en-US" altLang="zh-CN" sz="3000" b="0" dirty="0">
                <a:latin typeface="Times New Roman" panose="02020603050405020304" pitchFamily="18" charset="0"/>
                <a:ea typeface="宋体" panose="02010600030101010101" pitchFamily="2" charset="-122"/>
                <a:cs typeface="Times New Roman" panose="02020603050405020304" pitchFamily="18" charset="0"/>
                <a:sym typeface="Symbol"/>
              </a:rPr>
              <a:t></a:t>
            </a:r>
            <a:r>
              <a:rPr lang="en-US" altLang="zh-CN" sz="3000" b="0" dirty="0">
                <a:latin typeface="Times New Roman" panose="02020603050405020304" pitchFamily="18" charset="0"/>
                <a:ea typeface="宋体" panose="02010600030101010101" pitchFamily="2" charset="-122"/>
                <a:cs typeface="Times New Roman" panose="02020603050405020304" pitchFamily="18" charset="0"/>
              </a:rPr>
              <a:t>m</a:t>
            </a:r>
          </a:p>
          <a:p>
            <a:pPr marL="342900" indent="-342900" algn="just" defTabSz="914400">
              <a:spcBef>
                <a:spcPct val="20000"/>
              </a:spcBef>
            </a:pPr>
            <a:r>
              <a:rPr lang="zh-CN" altLang="en-US" sz="3000" b="0" dirty="0">
                <a:latin typeface="Times New Roman" panose="02020603050405020304" pitchFamily="18" charset="0"/>
                <a:ea typeface="宋体" panose="02010600030101010101" pitchFamily="2" charset="-122"/>
                <a:cs typeface="Times New Roman" panose="02020603050405020304" pitchFamily="18" charset="0"/>
              </a:rPr>
              <a:t>间接带隙半导体，完全吸收需要数十微米厚度，从材料特性来看不是一个理想的光电池材料</a:t>
            </a:r>
          </a:p>
        </p:txBody>
      </p:sp>
      <p:sp>
        <p:nvSpPr>
          <p:cNvPr id="6" name="灯片编号占位符 9">
            <a:extLst>
              <a:ext uri="{FF2B5EF4-FFF2-40B4-BE49-F238E27FC236}">
                <a16:creationId xmlns:a16="http://schemas.microsoft.com/office/drawing/2014/main" id="{14BDCDE6-4175-463F-97B8-CA44E9477F19}"/>
              </a:ext>
            </a:extLst>
          </p:cNvPr>
          <p:cNvSpPr txBox="1">
            <a:spLocks/>
          </p:cNvSpPr>
          <p:nvPr/>
        </p:nvSpPr>
        <p:spPr>
          <a:xfrm>
            <a:off x="6572250" y="5677853"/>
            <a:ext cx="2057400" cy="273844"/>
          </a:xfrm>
          <a:prstGeom prst="rect">
            <a:avLst/>
          </a:prstGeom>
        </p:spPr>
        <p:txBody>
          <a:bodyPr vert="horz" lIns="68580" tIns="34290" rIns="68580" bIns="34290" rtlCol="0" anchor="ctr"/>
          <a:lstStyle>
            <a:defPPr>
              <a:defRPr lang="zh-CN"/>
            </a:defPPr>
            <a:lvl1pPr marL="0" algn="r" defTabSz="914400" rtl="0" eaLnBrk="1" latinLnBrk="0" hangingPunct="1">
              <a:defRPr sz="1200" b="1"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fld id="{3B69331D-3A81-4C29-B0D5-B37FC50E5710}" type="slidenum">
              <a:rPr lang="zh-CN" altLang="en-US" sz="900">
                <a:solidFill>
                  <a:prstClr val="black">
                    <a:tint val="75000"/>
                  </a:prstClr>
                </a:solidFill>
              </a:rPr>
              <a:pPr defTabSz="685800" fontAlgn="auto">
                <a:spcBef>
                  <a:spcPts val="0"/>
                </a:spcBef>
                <a:spcAft>
                  <a:spcPts val="0"/>
                </a:spcAft>
              </a:pPr>
              <a:t>47</a:t>
            </a:fld>
            <a:endParaRPr lang="zh-CN" altLang="en-US" sz="900">
              <a:solidFill>
                <a:prstClr val="black">
                  <a:tint val="75000"/>
                </a:prstClr>
              </a:solidFill>
            </a:endParaRPr>
          </a:p>
        </p:txBody>
      </p:sp>
    </p:spTree>
    <p:extLst>
      <p:ext uri="{BB962C8B-B14F-4D97-AF65-F5344CB8AC3E}">
        <p14:creationId xmlns:p14="http://schemas.microsoft.com/office/powerpoint/2010/main" val="4392275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title"/>
          </p:nvPr>
        </p:nvSpPr>
        <p:spPr>
          <a:xfrm>
            <a:off x="457200" y="580287"/>
            <a:ext cx="8229600" cy="857250"/>
          </a:xfrm>
        </p:spPr>
        <p:txBody>
          <a:bodyPr vert="horz" lIns="68580" tIns="34290" rIns="68580" bIns="34290" rtlCol="0" anchor="ctr">
            <a:normAutofit/>
          </a:bodyPr>
          <a:lstStyle/>
          <a:p>
            <a:pPr algn="ctr" defTabSz="914400"/>
            <a:r>
              <a:rPr lang="zh-CN" altLang="en-US" sz="4000" dirty="0">
                <a:ea typeface="宋体" panose="02010600030101010101" pitchFamily="2" charset="-122"/>
              </a:rPr>
              <a:t>硅太阳能电池发展历史</a:t>
            </a:r>
            <a:endParaRPr lang="en-US" altLang="zh-CN" sz="4000" dirty="0">
              <a:ea typeface="宋体" panose="02010600030101010101" pitchFamily="2" charset="-122"/>
            </a:endParaRPr>
          </a:p>
        </p:txBody>
      </p:sp>
      <p:sp>
        <p:nvSpPr>
          <p:cNvPr id="54275" name="Rectangle 8"/>
          <p:cNvSpPr>
            <a:spLocks noGrp="1" noChangeArrowheads="1"/>
          </p:cNvSpPr>
          <p:nvPr>
            <p:ph type="body" sz="half" idx="1"/>
          </p:nvPr>
        </p:nvSpPr>
        <p:spPr>
          <a:xfrm>
            <a:off x="155423" y="1950771"/>
            <a:ext cx="5444728" cy="3394472"/>
          </a:xfrm>
        </p:spPr>
        <p:txBody>
          <a:bodyPr vert="horz" lIns="68580" tIns="34290" rIns="68580" bIns="34290" rtlCol="0">
            <a:noAutofit/>
          </a:bodyPr>
          <a:lstStyle/>
          <a:p>
            <a:pPr marL="342900" indent="-342900" algn="just" defTabSz="914400">
              <a:spcBef>
                <a:spcPct val="20000"/>
              </a:spcBef>
            </a:pPr>
            <a:r>
              <a:rPr lang="en-US" altLang="zh-CN" sz="3000" dirty="0">
                <a:ea typeface="宋体" panose="02010600030101010101" pitchFamily="2" charset="-122"/>
              </a:rPr>
              <a:t>1941</a:t>
            </a:r>
            <a:r>
              <a:rPr lang="zh-CN" altLang="en-US" sz="3000" dirty="0">
                <a:ea typeface="宋体" panose="02010600030101010101" pitchFamily="2" charset="-122"/>
              </a:rPr>
              <a:t>，</a:t>
            </a:r>
            <a:r>
              <a:rPr lang="en-US" altLang="zh-CN" sz="3000" dirty="0">
                <a:ea typeface="宋体" panose="02010600030101010101" pitchFamily="2" charset="-122"/>
              </a:rPr>
              <a:t>Ohl</a:t>
            </a:r>
            <a:r>
              <a:rPr lang="zh-CN" altLang="en-US" sz="3000" dirty="0">
                <a:ea typeface="宋体" panose="02010600030101010101" pitchFamily="2" charset="-122"/>
              </a:rPr>
              <a:t>描述了第一个硅太阳能电池</a:t>
            </a:r>
            <a:r>
              <a:rPr lang="en-US" altLang="zh-CN" sz="3000" dirty="0">
                <a:ea typeface="宋体" panose="02010600030101010101" pitchFamily="2" charset="-122"/>
              </a:rPr>
              <a:t>(</a:t>
            </a:r>
            <a:r>
              <a:rPr lang="zh-CN" altLang="en-US" sz="3000" dirty="0">
                <a:ea typeface="宋体" panose="02010600030101010101" pitchFamily="2" charset="-122"/>
              </a:rPr>
              <a:t>美国专利</a:t>
            </a:r>
            <a:r>
              <a:rPr lang="en-US" altLang="zh-CN" sz="3000" dirty="0">
                <a:ea typeface="宋体" panose="02010600030101010101" pitchFamily="2" charset="-122"/>
              </a:rPr>
              <a:t>2443542)</a:t>
            </a:r>
          </a:p>
          <a:p>
            <a:pPr marL="685800" lvl="2" indent="-342900" algn="just" defTabSz="914400">
              <a:spcBef>
                <a:spcPct val="20000"/>
              </a:spcBef>
            </a:pPr>
            <a:r>
              <a:rPr lang="zh-CN" altLang="en-US" sz="2700" dirty="0">
                <a:ea typeface="宋体" panose="02010600030101010101" pitchFamily="2" charset="-122"/>
              </a:rPr>
              <a:t>采用石英炉真空或</a:t>
            </a:r>
            <a:r>
              <a:rPr lang="en-US" altLang="zh-CN" sz="2700" dirty="0">
                <a:ea typeface="宋体" panose="02010600030101010101" pitchFamily="2" charset="-122"/>
              </a:rPr>
              <a:t>He</a:t>
            </a:r>
            <a:r>
              <a:rPr lang="zh-CN" altLang="en-US" sz="2700" dirty="0">
                <a:ea typeface="宋体" panose="02010600030101010101" pitchFamily="2" charset="-122"/>
              </a:rPr>
              <a:t>保护加热熔化硅粉末</a:t>
            </a:r>
            <a:r>
              <a:rPr lang="en-US" altLang="zh-CN" sz="2700" dirty="0">
                <a:ea typeface="宋体" panose="02010600030101010101" pitchFamily="2" charset="-122"/>
              </a:rPr>
              <a:t>(99%)</a:t>
            </a:r>
            <a:r>
              <a:rPr lang="zh-CN" altLang="en-US" sz="2700" dirty="0">
                <a:ea typeface="宋体" panose="02010600030101010101" pitchFamily="2" charset="-122"/>
              </a:rPr>
              <a:t>制作硅锭</a:t>
            </a:r>
            <a:r>
              <a:rPr lang="en-US" altLang="zh-CN" sz="2700" dirty="0">
                <a:ea typeface="宋体" panose="02010600030101010101" pitchFamily="2" charset="-122"/>
              </a:rPr>
              <a:t>(99.85%)</a:t>
            </a:r>
            <a:r>
              <a:rPr lang="zh-CN" altLang="en-US" sz="2700" dirty="0">
                <a:ea typeface="宋体" panose="02010600030101010101" pitchFamily="2" charset="-122"/>
              </a:rPr>
              <a:t>。</a:t>
            </a:r>
          </a:p>
          <a:p>
            <a:pPr marL="685800" lvl="2" indent="-342900" algn="just" defTabSz="914400">
              <a:spcBef>
                <a:spcPct val="20000"/>
              </a:spcBef>
            </a:pPr>
            <a:r>
              <a:rPr lang="zh-CN" altLang="en-US" sz="2700" dirty="0">
                <a:ea typeface="宋体" panose="02010600030101010101" pitchFamily="2" charset="-122"/>
              </a:rPr>
              <a:t>硅锭上部柱状晶体结构</a:t>
            </a:r>
            <a:r>
              <a:rPr lang="en-US" altLang="zh-CN" sz="2700" dirty="0">
                <a:ea typeface="宋体" panose="02010600030101010101" pitchFamily="2" charset="-122"/>
              </a:rPr>
              <a:t>(</a:t>
            </a:r>
            <a:r>
              <a:rPr lang="zh-CN" altLang="en-US" sz="2700" dirty="0">
                <a:ea typeface="宋体" panose="02010600030101010101" pitchFamily="2" charset="-122"/>
              </a:rPr>
              <a:t>近似为</a:t>
            </a:r>
            <a:r>
              <a:rPr lang="en-US" altLang="zh-CN" sz="2700" dirty="0">
                <a:ea typeface="宋体" panose="02010600030101010101" pitchFamily="2" charset="-122"/>
              </a:rPr>
              <a:t>p</a:t>
            </a:r>
            <a:r>
              <a:rPr lang="zh-CN" altLang="en-US" sz="2700" dirty="0">
                <a:ea typeface="宋体" panose="02010600030101010101" pitchFamily="2" charset="-122"/>
              </a:rPr>
              <a:t>区</a:t>
            </a:r>
            <a:r>
              <a:rPr lang="en-US" altLang="zh-CN" sz="2700" dirty="0">
                <a:ea typeface="宋体" panose="02010600030101010101" pitchFamily="2" charset="-122"/>
              </a:rPr>
              <a:t>)</a:t>
            </a:r>
            <a:r>
              <a:rPr lang="zh-CN" altLang="en-US" sz="2700" dirty="0">
                <a:ea typeface="宋体" panose="02010600030101010101" pitchFamily="2" charset="-122"/>
              </a:rPr>
              <a:t>，下部平坦</a:t>
            </a:r>
            <a:r>
              <a:rPr lang="en-US" altLang="zh-CN" sz="2700" dirty="0">
                <a:ea typeface="宋体" panose="02010600030101010101" pitchFamily="2" charset="-122"/>
              </a:rPr>
              <a:t>(</a:t>
            </a:r>
            <a:r>
              <a:rPr lang="zh-CN" altLang="en-US" sz="2700" dirty="0">
                <a:ea typeface="宋体" panose="02010600030101010101" pitchFamily="2" charset="-122"/>
              </a:rPr>
              <a:t>近似为</a:t>
            </a:r>
            <a:r>
              <a:rPr lang="en-US" altLang="zh-CN" sz="2700" dirty="0">
                <a:ea typeface="宋体" panose="02010600030101010101" pitchFamily="2" charset="-122"/>
              </a:rPr>
              <a:t>n</a:t>
            </a:r>
            <a:r>
              <a:rPr lang="zh-CN" altLang="en-US" sz="2700" dirty="0">
                <a:ea typeface="宋体" panose="02010600030101010101" pitchFamily="2" charset="-122"/>
              </a:rPr>
              <a:t>区</a:t>
            </a:r>
            <a:r>
              <a:rPr lang="en-US" altLang="zh-CN" sz="2700" dirty="0">
                <a:ea typeface="宋体" panose="02010600030101010101" pitchFamily="2" charset="-122"/>
              </a:rPr>
              <a:t>)</a:t>
            </a:r>
          </a:p>
          <a:p>
            <a:pPr marL="685800" lvl="2" indent="-342900" algn="just" defTabSz="914400">
              <a:spcBef>
                <a:spcPct val="20000"/>
              </a:spcBef>
            </a:pPr>
            <a:r>
              <a:rPr lang="zh-CN" altLang="en-US" sz="2700" dirty="0">
                <a:ea typeface="宋体" panose="02010600030101010101" pitchFamily="2" charset="-122"/>
              </a:rPr>
              <a:t>切片后两端加金属电极</a:t>
            </a:r>
          </a:p>
          <a:p>
            <a:pPr marL="685800" lvl="2" indent="-342900" algn="just" defTabSz="914400">
              <a:spcBef>
                <a:spcPct val="20000"/>
              </a:spcBef>
            </a:pPr>
            <a:r>
              <a:rPr lang="zh-CN" altLang="en-US" sz="2700" dirty="0">
                <a:ea typeface="宋体" panose="02010600030101010101" pitchFamily="2" charset="-122"/>
              </a:rPr>
              <a:t>在</a:t>
            </a:r>
            <a:r>
              <a:rPr lang="en-US" altLang="zh-CN" sz="2700" dirty="0" err="1">
                <a:ea typeface="宋体" panose="02010600030101010101" pitchFamily="2" charset="-122"/>
              </a:rPr>
              <a:t>p,n</a:t>
            </a:r>
            <a:r>
              <a:rPr lang="zh-CN" altLang="en-US" sz="2700" dirty="0">
                <a:ea typeface="宋体" panose="02010600030101010101" pitchFamily="2" charset="-122"/>
              </a:rPr>
              <a:t>区交界处光照，器件两端的电压、电流和电阻发生变化</a:t>
            </a:r>
          </a:p>
        </p:txBody>
      </p:sp>
      <p:pic>
        <p:nvPicPr>
          <p:cNvPr id="54276"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708497" y="1549743"/>
            <a:ext cx="3242072" cy="2582465"/>
          </a:xfrm>
          <a:noFill/>
        </p:spPr>
      </p:pic>
      <p:pic>
        <p:nvPicPr>
          <p:cNvPr id="54277" name="Picture 9"/>
          <p:cNvPicPr>
            <a:picLocks noChangeAspect="1" noChangeArrowheads="1"/>
          </p:cNvPicPr>
          <p:nvPr/>
        </p:nvPicPr>
        <p:blipFill>
          <a:blip r:embed="rId4">
            <a:extLst>
              <a:ext uri="{28A0092B-C50C-407E-A947-70E740481C1C}">
                <a14:useLocalDpi xmlns:a14="http://schemas.microsoft.com/office/drawing/2010/main" val="0"/>
              </a:ext>
            </a:extLst>
          </a:blip>
          <a:srcRect t="2921"/>
          <a:stretch>
            <a:fillRect/>
          </a:stretch>
        </p:blipFill>
        <p:spPr bwMode="auto">
          <a:xfrm>
            <a:off x="5924001" y="4067913"/>
            <a:ext cx="2702719"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灯片编号占位符 9">
            <a:extLst>
              <a:ext uri="{FF2B5EF4-FFF2-40B4-BE49-F238E27FC236}">
                <a16:creationId xmlns:a16="http://schemas.microsoft.com/office/drawing/2014/main" id="{AFC2997B-EE89-4C4F-9ACB-DC54AC3E7A23}"/>
              </a:ext>
            </a:extLst>
          </p:cNvPr>
          <p:cNvSpPr txBox="1">
            <a:spLocks/>
          </p:cNvSpPr>
          <p:nvPr/>
        </p:nvSpPr>
        <p:spPr>
          <a:xfrm>
            <a:off x="6572250" y="5677853"/>
            <a:ext cx="2057400" cy="273844"/>
          </a:xfrm>
          <a:prstGeom prst="rect">
            <a:avLst/>
          </a:prstGeom>
        </p:spPr>
        <p:txBody>
          <a:bodyPr vert="horz" lIns="68580" tIns="34290" rIns="68580" bIns="34290" rtlCol="0" anchor="ctr"/>
          <a:lstStyle>
            <a:defPPr>
              <a:defRPr lang="zh-CN"/>
            </a:defPPr>
            <a:lvl1pPr marL="0" algn="r" defTabSz="914400" rtl="0" eaLnBrk="1" latinLnBrk="0" hangingPunct="1">
              <a:defRPr sz="1200" b="1"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fld id="{3B69331D-3A81-4C29-B0D5-B37FC50E5710}" type="slidenum">
              <a:rPr lang="zh-CN" altLang="en-US" sz="900">
                <a:solidFill>
                  <a:prstClr val="black">
                    <a:tint val="75000"/>
                  </a:prstClr>
                </a:solidFill>
              </a:rPr>
              <a:pPr defTabSz="685800" fontAlgn="auto">
                <a:spcBef>
                  <a:spcPts val="0"/>
                </a:spcBef>
                <a:spcAft>
                  <a:spcPts val="0"/>
                </a:spcAft>
              </a:pPr>
              <a:t>48</a:t>
            </a:fld>
            <a:endParaRPr lang="zh-CN" altLang="en-US" sz="900">
              <a:solidFill>
                <a:prstClr val="black">
                  <a:tint val="75000"/>
                </a:prstClr>
              </a:solidFill>
            </a:endParaRPr>
          </a:p>
        </p:txBody>
      </p:sp>
    </p:spTree>
    <p:extLst>
      <p:ext uri="{BB962C8B-B14F-4D97-AF65-F5344CB8AC3E}">
        <p14:creationId xmlns:p14="http://schemas.microsoft.com/office/powerpoint/2010/main" val="9216165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B0810A-A2E7-44DC-AEE5-45AA32060A59}"/>
              </a:ext>
            </a:extLst>
          </p:cNvPr>
          <p:cNvSpPr>
            <a:spLocks noGrp="1"/>
          </p:cNvSpPr>
          <p:nvPr>
            <p:ph type="title"/>
          </p:nvPr>
        </p:nvSpPr>
        <p:spPr/>
        <p:txBody>
          <a:bodyPr/>
          <a:lstStyle/>
          <a:p>
            <a:pPr defTabSz="914400"/>
            <a:r>
              <a:rPr lang="zh-CN" altLang="en-US" sz="4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硅太阳能电池发展历史</a:t>
            </a:r>
          </a:p>
        </p:txBody>
      </p:sp>
      <p:sp>
        <p:nvSpPr>
          <p:cNvPr id="55299" name="Rectangle 3"/>
          <p:cNvSpPr>
            <a:spLocks noGrp="1" noChangeArrowheads="1"/>
          </p:cNvSpPr>
          <p:nvPr>
            <p:ph idx="1"/>
          </p:nvPr>
        </p:nvSpPr>
        <p:spPr/>
        <p:txBody>
          <a:bodyPr>
            <a:noAutofit/>
          </a:bodyPr>
          <a:lstStyle/>
          <a:p>
            <a:pPr indent="-342900" algn="just" defTabSz="914400">
              <a:spcBef>
                <a:spcPct val="20000"/>
              </a:spcBef>
            </a:pPr>
            <a:r>
              <a:rPr lang="en-US" altLang="zh-CN" sz="2400" b="0" dirty="0">
                <a:latin typeface="Times New Roman" panose="02020603050405020304" pitchFamily="18" charset="0"/>
                <a:ea typeface="宋体" panose="02010600030101010101" pitchFamily="2" charset="-122"/>
                <a:cs typeface="Times New Roman" panose="02020603050405020304" pitchFamily="18" charset="0"/>
              </a:rPr>
              <a:t>Si</a:t>
            </a:r>
            <a:r>
              <a:rPr lang="zh-CN" altLang="en-US" sz="2400" b="0" dirty="0">
                <a:latin typeface="Times New Roman" panose="02020603050405020304" pitchFamily="18" charset="0"/>
                <a:ea typeface="宋体" panose="02010600030101010101" pitchFamily="2" charset="-122"/>
                <a:cs typeface="Times New Roman" panose="02020603050405020304" pitchFamily="18" charset="0"/>
              </a:rPr>
              <a:t>半导体技术的发展（扩散掺杂</a:t>
            </a:r>
            <a:r>
              <a:rPr lang="en-US" altLang="zh-CN" sz="2400" b="0" dirty="0" err="1">
                <a:latin typeface="Times New Roman" panose="02020603050405020304" pitchFamily="18" charset="0"/>
                <a:ea typeface="宋体" panose="02010600030101010101" pitchFamily="2" charset="-122"/>
                <a:cs typeface="Times New Roman" panose="02020603050405020304" pitchFamily="18" charset="0"/>
              </a:rPr>
              <a:t>pn</a:t>
            </a:r>
            <a:r>
              <a:rPr lang="zh-CN" altLang="en-US" sz="2400" b="0" dirty="0">
                <a:latin typeface="Times New Roman" panose="02020603050405020304" pitchFamily="18" charset="0"/>
                <a:ea typeface="宋体" panose="02010600030101010101" pitchFamily="2" charset="-122"/>
                <a:cs typeface="Times New Roman" panose="02020603050405020304" pitchFamily="18" charset="0"/>
              </a:rPr>
              <a:t>结），硅电池效率迅速提高。</a:t>
            </a:r>
          </a:p>
          <a:p>
            <a:pPr indent="-342900" algn="just" defTabSz="914400">
              <a:spcBef>
                <a:spcPct val="20000"/>
              </a:spcBef>
            </a:pPr>
            <a:r>
              <a:rPr lang="en-US" altLang="zh-CN" sz="2400" b="0" dirty="0">
                <a:latin typeface="Times New Roman" panose="02020603050405020304" pitchFamily="18" charset="0"/>
                <a:ea typeface="宋体" panose="02010600030101010101" pitchFamily="2" charset="-122"/>
                <a:cs typeface="Times New Roman" panose="02020603050405020304" pitchFamily="18" charset="0"/>
              </a:rPr>
              <a:t>1954</a:t>
            </a:r>
            <a:r>
              <a:rPr lang="zh-CN" altLang="en-US" sz="2400" b="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0" dirty="0">
                <a:latin typeface="Times New Roman" panose="02020603050405020304" pitchFamily="18" charset="0"/>
                <a:ea typeface="宋体" panose="02010600030101010101" pitchFamily="2" charset="-122"/>
                <a:cs typeface="Times New Roman" panose="02020603050405020304" pitchFamily="18" charset="0"/>
              </a:rPr>
              <a:t>Bell</a:t>
            </a:r>
            <a:r>
              <a:rPr lang="zh-CN" altLang="en-US" sz="2400" b="0" dirty="0">
                <a:latin typeface="Times New Roman" panose="02020603050405020304" pitchFamily="18" charset="0"/>
                <a:ea typeface="宋体" panose="02010600030101010101" pitchFamily="2" charset="-122"/>
                <a:cs typeface="Times New Roman" panose="02020603050405020304" pitchFamily="18" charset="0"/>
              </a:rPr>
              <a:t>实验室报导了效率</a:t>
            </a:r>
            <a:r>
              <a:rPr lang="en-US" altLang="zh-CN" sz="2400" b="0" dirty="0">
                <a:latin typeface="Times New Roman" panose="02020603050405020304" pitchFamily="18" charset="0"/>
                <a:ea typeface="宋体" panose="02010600030101010101" pitchFamily="2" charset="-122"/>
                <a:cs typeface="Times New Roman" panose="02020603050405020304" pitchFamily="18" charset="0"/>
              </a:rPr>
              <a:t>6%</a:t>
            </a:r>
            <a:r>
              <a:rPr lang="zh-CN" altLang="en-US" sz="2400" b="0" dirty="0">
                <a:latin typeface="Times New Roman" panose="02020603050405020304" pitchFamily="18" charset="0"/>
                <a:ea typeface="宋体" panose="02010600030101010101" pitchFamily="2" charset="-122"/>
                <a:cs typeface="Times New Roman" panose="02020603050405020304" pitchFamily="18" charset="0"/>
              </a:rPr>
              <a:t>硅太阳能电池。</a:t>
            </a:r>
            <a:r>
              <a:rPr lang="en-US" altLang="zh-CN" sz="2400" b="0" dirty="0">
                <a:latin typeface="Times New Roman" panose="02020603050405020304" pitchFamily="18" charset="0"/>
                <a:ea typeface="宋体" panose="02010600030101010101" pitchFamily="2" charset="-122"/>
                <a:cs typeface="Times New Roman" panose="02020603050405020304" pitchFamily="18" charset="0"/>
              </a:rPr>
              <a:t>(Journal of Applied Physics 1954; 8: 676)</a:t>
            </a:r>
          </a:p>
          <a:p>
            <a:pPr indent="-342900" algn="just" defTabSz="914400">
              <a:spcBef>
                <a:spcPct val="20000"/>
              </a:spcBef>
            </a:pPr>
            <a:r>
              <a:rPr lang="zh-CN" altLang="en-US" sz="2400" b="0" dirty="0">
                <a:latin typeface="Times New Roman" panose="02020603050405020304" pitchFamily="18" charset="0"/>
                <a:ea typeface="宋体" panose="02010600030101010101" pitchFamily="2" charset="-122"/>
                <a:cs typeface="Times New Roman" panose="02020603050405020304" pitchFamily="18" charset="0"/>
              </a:rPr>
              <a:t>指出了利用硅</a:t>
            </a:r>
            <a:r>
              <a:rPr lang="en-US" altLang="zh-CN" sz="2400" b="0" dirty="0">
                <a:latin typeface="Times New Roman" panose="02020603050405020304" pitchFamily="18" charset="0"/>
                <a:ea typeface="宋体" panose="02010600030101010101" pitchFamily="2" charset="-122"/>
                <a:cs typeface="Times New Roman" panose="02020603050405020304" pitchFamily="18" charset="0"/>
              </a:rPr>
              <a:t>p-n</a:t>
            </a:r>
            <a:r>
              <a:rPr lang="zh-CN" altLang="en-US" sz="2400" b="0" dirty="0">
                <a:latin typeface="Times New Roman" panose="02020603050405020304" pitchFamily="18" charset="0"/>
                <a:ea typeface="宋体" panose="02010600030101010101" pitchFamily="2" charset="-122"/>
                <a:cs typeface="Times New Roman" panose="02020603050405020304" pitchFamily="18" charset="0"/>
              </a:rPr>
              <a:t>制作高效太阳能电池的可能性</a:t>
            </a:r>
          </a:p>
          <a:p>
            <a:pPr lvl="1" indent="-342900" algn="just" defTabSz="914400">
              <a:spcBef>
                <a:spcPct val="20000"/>
              </a:spcBef>
            </a:pPr>
            <a:r>
              <a:rPr lang="zh-CN" altLang="en-US" sz="2400" b="0" dirty="0">
                <a:latin typeface="Times New Roman" panose="02020603050405020304" pitchFamily="18" charset="0"/>
                <a:ea typeface="宋体" panose="02010600030101010101" pitchFamily="2" charset="-122"/>
                <a:cs typeface="Times New Roman" panose="02020603050405020304" pitchFamily="18" charset="0"/>
              </a:rPr>
              <a:t>能量高于</a:t>
            </a:r>
            <a:r>
              <a:rPr lang="en-US" altLang="zh-CN" sz="2400" b="0" dirty="0">
                <a:latin typeface="Times New Roman" panose="02020603050405020304" pitchFamily="18" charset="0"/>
                <a:ea typeface="宋体" panose="02010600030101010101" pitchFamily="2" charset="-122"/>
                <a:cs typeface="Times New Roman" panose="02020603050405020304" pitchFamily="18" charset="0"/>
              </a:rPr>
              <a:t>1.02eV </a:t>
            </a:r>
            <a:r>
              <a:rPr lang="zh-CN" altLang="en-US" sz="2400" b="0" dirty="0">
                <a:latin typeface="Times New Roman" panose="02020603050405020304" pitchFamily="18" charset="0"/>
                <a:ea typeface="宋体" panose="02010600030101010101" pitchFamily="2" charset="-122"/>
                <a:cs typeface="Times New Roman" panose="02020603050405020304" pitchFamily="18" charset="0"/>
              </a:rPr>
              <a:t>的光子能在硅上产生电子空穴对。在</a:t>
            </a:r>
            <a:r>
              <a:rPr lang="en-US" altLang="zh-CN" sz="2400" b="0" dirty="0">
                <a:latin typeface="Times New Roman" panose="02020603050405020304" pitchFamily="18" charset="0"/>
                <a:ea typeface="宋体" panose="02010600030101010101" pitchFamily="2" charset="-122"/>
                <a:cs typeface="Times New Roman" panose="02020603050405020304" pitchFamily="18" charset="0"/>
              </a:rPr>
              <a:t>p-n</a:t>
            </a:r>
            <a:r>
              <a:rPr lang="zh-CN" altLang="en-US" sz="2400" b="0" dirty="0">
                <a:latin typeface="Times New Roman" panose="02020603050405020304" pitchFamily="18" charset="0"/>
                <a:ea typeface="宋体" panose="02010600030101010101" pitchFamily="2" charset="-122"/>
                <a:cs typeface="Times New Roman" panose="02020603050405020304" pitchFamily="18" charset="0"/>
              </a:rPr>
              <a:t>结的作用下，空穴电子对相分离，形成有效电流输出。</a:t>
            </a:r>
          </a:p>
          <a:p>
            <a:pPr lvl="1" indent="-342900" algn="just" defTabSz="914400">
              <a:spcBef>
                <a:spcPct val="20000"/>
              </a:spcBef>
            </a:pPr>
            <a:r>
              <a:rPr lang="zh-CN" altLang="en-US" sz="2400" b="0" dirty="0">
                <a:latin typeface="Times New Roman" panose="02020603050405020304" pitchFamily="18" charset="0"/>
                <a:ea typeface="宋体" panose="02010600030101010101" pitchFamily="2" charset="-122"/>
                <a:cs typeface="Times New Roman" panose="02020603050405020304" pitchFamily="18" charset="0"/>
              </a:rPr>
              <a:t>所有能量大于</a:t>
            </a:r>
            <a:r>
              <a:rPr lang="en-US" altLang="zh-CN" sz="2400" b="0" dirty="0">
                <a:latin typeface="Times New Roman" panose="02020603050405020304" pitchFamily="18" charset="0"/>
                <a:ea typeface="宋体" panose="02010600030101010101" pitchFamily="2" charset="-122"/>
                <a:cs typeface="Times New Roman" panose="02020603050405020304" pitchFamily="18" charset="0"/>
              </a:rPr>
              <a:t>1.02eV</a:t>
            </a:r>
            <a:r>
              <a:rPr lang="zh-CN" altLang="en-US" sz="2400" b="0" dirty="0">
                <a:latin typeface="Times New Roman" panose="02020603050405020304" pitchFamily="18" charset="0"/>
                <a:ea typeface="宋体" panose="02010600030101010101" pitchFamily="2" charset="-122"/>
                <a:cs typeface="Times New Roman" panose="02020603050405020304" pitchFamily="18" charset="0"/>
              </a:rPr>
              <a:t>的光都可以产生电子空穴对，但能量超过部分被浪费。</a:t>
            </a:r>
          </a:p>
          <a:p>
            <a:pPr lvl="1" indent="-342900" algn="just" defTabSz="914400">
              <a:spcBef>
                <a:spcPct val="20000"/>
              </a:spcBef>
            </a:pPr>
            <a:r>
              <a:rPr lang="zh-CN" altLang="en-US" sz="2400" b="0" dirty="0">
                <a:latin typeface="Times New Roman" panose="02020603050405020304" pitchFamily="18" charset="0"/>
                <a:ea typeface="宋体" panose="02010600030101010101" pitchFamily="2" charset="-122"/>
                <a:cs typeface="Times New Roman" panose="02020603050405020304" pitchFamily="18" charset="0"/>
              </a:rPr>
              <a:t>假设工作电压为</a:t>
            </a:r>
            <a:r>
              <a:rPr lang="en-US" altLang="zh-CN" sz="2400" b="0" dirty="0">
                <a:latin typeface="Times New Roman" panose="02020603050405020304" pitchFamily="18" charset="0"/>
                <a:ea typeface="宋体" panose="02010600030101010101" pitchFamily="2" charset="-122"/>
                <a:cs typeface="Times New Roman" panose="02020603050405020304" pitchFamily="18" charset="0"/>
              </a:rPr>
              <a:t>0.5V</a:t>
            </a:r>
            <a:r>
              <a:rPr lang="zh-CN" altLang="en-US" sz="2400" b="0" dirty="0">
                <a:latin typeface="Times New Roman" panose="02020603050405020304" pitchFamily="18" charset="0"/>
                <a:ea typeface="宋体" panose="02010600030101010101" pitchFamily="2" charset="-122"/>
                <a:cs typeface="Times New Roman" panose="02020603050405020304" pitchFamily="18" charset="0"/>
              </a:rPr>
              <a:t>（当时最大的开路电压），理论极限为</a:t>
            </a:r>
            <a:r>
              <a:rPr lang="en-US" altLang="zh-CN" sz="2400" b="0"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sz="2400" b="0"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6" name="灯片编号占位符 9">
            <a:extLst>
              <a:ext uri="{FF2B5EF4-FFF2-40B4-BE49-F238E27FC236}">
                <a16:creationId xmlns:a16="http://schemas.microsoft.com/office/drawing/2014/main" id="{11131173-EB7F-454B-8678-70B19736B930}"/>
              </a:ext>
            </a:extLst>
          </p:cNvPr>
          <p:cNvSpPr txBox="1">
            <a:spLocks/>
          </p:cNvSpPr>
          <p:nvPr/>
        </p:nvSpPr>
        <p:spPr>
          <a:xfrm>
            <a:off x="6572250" y="5677853"/>
            <a:ext cx="2057400" cy="273844"/>
          </a:xfrm>
          <a:prstGeom prst="rect">
            <a:avLst/>
          </a:prstGeom>
        </p:spPr>
        <p:txBody>
          <a:bodyPr vert="horz" lIns="68580" tIns="34290" rIns="68580" bIns="34290" rtlCol="0" anchor="ctr"/>
          <a:lstStyle>
            <a:defPPr>
              <a:defRPr lang="zh-CN"/>
            </a:defPPr>
            <a:lvl1pPr marL="0" algn="r" defTabSz="914400" rtl="0" eaLnBrk="1" latinLnBrk="0" hangingPunct="1">
              <a:defRPr sz="1200" b="1"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fld id="{3B69331D-3A81-4C29-B0D5-B37FC50E5710}" type="slidenum">
              <a:rPr lang="zh-CN" altLang="en-US" sz="900">
                <a:solidFill>
                  <a:prstClr val="black">
                    <a:tint val="75000"/>
                  </a:prstClr>
                </a:solidFill>
              </a:rPr>
              <a:pPr defTabSz="685800" fontAlgn="auto">
                <a:spcBef>
                  <a:spcPts val="0"/>
                </a:spcBef>
                <a:spcAft>
                  <a:spcPts val="0"/>
                </a:spcAft>
              </a:pPr>
              <a:t>49</a:t>
            </a:fld>
            <a:endParaRPr lang="zh-CN" altLang="en-US" sz="900">
              <a:solidFill>
                <a:prstClr val="black">
                  <a:tint val="75000"/>
                </a:prstClr>
              </a:solidFill>
            </a:endParaRPr>
          </a:p>
        </p:txBody>
      </p:sp>
    </p:spTree>
    <p:extLst>
      <p:ext uri="{BB962C8B-B14F-4D97-AF65-F5344CB8AC3E}">
        <p14:creationId xmlns:p14="http://schemas.microsoft.com/office/powerpoint/2010/main" val="4018203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pPr eaLnBrk="1" hangingPunct="1"/>
            <a:r>
              <a:rPr lang="zh-CN" altLang="en-US" sz="4000" b="0" dirty="0">
                <a:latin typeface="Times New Roman" panose="02020603050405020304" pitchFamily="18" charset="0"/>
                <a:ea typeface="宋体" panose="02010600030101010101" pitchFamily="2" charset="-122"/>
                <a:cs typeface="Times New Roman" panose="02020603050405020304" pitchFamily="18" charset="0"/>
              </a:rPr>
              <a:t>可再生能源的战略地位</a:t>
            </a:r>
          </a:p>
        </p:txBody>
      </p:sp>
      <p:sp>
        <p:nvSpPr>
          <p:cNvPr id="7171" name="Rectangle 3"/>
          <p:cNvSpPr>
            <a:spLocks noGrp="1" noChangeArrowheads="1"/>
          </p:cNvSpPr>
          <p:nvPr>
            <p:ph idx="1"/>
          </p:nvPr>
        </p:nvSpPr>
        <p:spPr/>
        <p:txBody>
          <a:bodyPr/>
          <a:lstStyle/>
          <a:p>
            <a:pPr eaLnBrk="1" hangingPunct="1">
              <a:lnSpc>
                <a:spcPct val="80000"/>
              </a:lnSpc>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可再生能源是指太阳能、风能、生物质能、水能、地热能、海洋能等非化石能源</a:t>
            </a:r>
          </a:p>
          <a:p>
            <a:pPr eaLnBrk="1" hangingPunct="1">
              <a:lnSpc>
                <a:spcPct val="80000"/>
              </a:lnSpc>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资源丰富、利用方便、洁净无污染</a:t>
            </a:r>
          </a:p>
          <a:p>
            <a:pPr eaLnBrk="1" hangingPunct="1">
              <a:lnSpc>
                <a:spcPct val="80000"/>
              </a:lnSpc>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全球</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40</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分钟的太阳辐照能量，可供全球人类一年的使用</a:t>
            </a:r>
          </a:p>
          <a:p>
            <a:pPr eaLnBrk="1" hangingPunct="1">
              <a:lnSpc>
                <a:spcPct val="80000"/>
              </a:lnSpc>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欧盟，</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2050</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年可再生能源在全部能源结构中占</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50%</a:t>
            </a:r>
          </a:p>
          <a:p>
            <a:pPr eaLnBrk="1" hangingPunct="1">
              <a:lnSpc>
                <a:spcPct val="80000"/>
              </a:lnSpc>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美国，</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2050</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69%</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的电力和</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35%</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的总能量来自太阳能。</a:t>
            </a:r>
          </a:p>
          <a:p>
            <a:pPr eaLnBrk="1" hangingPunct="1">
              <a:lnSpc>
                <a:spcPct val="80000"/>
              </a:lnSpc>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我国，</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2020</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年能源缺口</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亿吨标煤，需要可再生能源至少提供</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亿吨标煤</a:t>
            </a:r>
          </a:p>
        </p:txBody>
      </p:sp>
      <p:sp>
        <p:nvSpPr>
          <p:cNvPr id="2" name="页脚占位符 1">
            <a:extLst>
              <a:ext uri="{FF2B5EF4-FFF2-40B4-BE49-F238E27FC236}">
                <a16:creationId xmlns:a16="http://schemas.microsoft.com/office/drawing/2014/main" id="{4AD333AE-3AD7-4722-B107-8EBA2E2B21E1}"/>
              </a:ext>
            </a:extLst>
          </p:cNvPr>
          <p:cNvSpPr>
            <a:spLocks noGrp="1"/>
          </p:cNvSpPr>
          <p:nvPr>
            <p:ph type="ftr" sz="quarter" idx="11"/>
          </p:nvPr>
        </p:nvSpPr>
        <p:spPr/>
        <p:txBody>
          <a:bodyPr/>
          <a:lstStyle/>
          <a:p>
            <a:r>
              <a:rPr lang="zh-CN" altLang="en-US"/>
              <a:t>集成光电子学概论</a:t>
            </a:r>
            <a:endParaRPr lang="zh-CN" altLang="en-US" dirty="0"/>
          </a:p>
        </p:txBody>
      </p:sp>
      <p:sp>
        <p:nvSpPr>
          <p:cNvPr id="3" name="灯片编号占位符 2">
            <a:extLst>
              <a:ext uri="{FF2B5EF4-FFF2-40B4-BE49-F238E27FC236}">
                <a16:creationId xmlns:a16="http://schemas.microsoft.com/office/drawing/2014/main" id="{DFADE422-4248-4870-A336-449372CED6BA}"/>
              </a:ext>
            </a:extLst>
          </p:cNvPr>
          <p:cNvSpPr>
            <a:spLocks noGrp="1"/>
          </p:cNvSpPr>
          <p:nvPr>
            <p:ph type="sldNum" sz="quarter" idx="12"/>
          </p:nvPr>
        </p:nvSpPr>
        <p:spPr/>
        <p:txBody>
          <a:bodyPr/>
          <a:lstStyle/>
          <a:p>
            <a:fld id="{0C913308-F349-4B6D-A68A-DD1791B4A57B}" type="slidenum">
              <a:rPr lang="zh-CN" altLang="en-US" smtClean="0"/>
              <a:pPr/>
              <a:t>5</a:t>
            </a:fld>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defTabSz="914400"/>
            <a:r>
              <a:rPr lang="zh-CN" altLang="en-US" sz="4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硅太阳能电池发展历史</a:t>
            </a:r>
            <a:endParaRPr lang="en-US" altLang="zh-CN" sz="4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6323" name="Rectangle 3"/>
          <p:cNvSpPr>
            <a:spLocks noGrp="1" noChangeArrowheads="1"/>
          </p:cNvSpPr>
          <p:nvPr>
            <p:ph idx="1"/>
          </p:nvPr>
        </p:nvSpPr>
        <p:spPr/>
        <p:txBody>
          <a:bodyPr>
            <a:normAutofit fontScale="92500" lnSpcReduction="20000"/>
          </a:bodyPr>
          <a:lstStyle/>
          <a:p>
            <a:pPr marL="342900" indent="-342900" algn="just" defTabSz="914400">
              <a:lnSpc>
                <a:spcPct val="100000"/>
              </a:lnSpc>
              <a:spcBef>
                <a:spcPct val="20000"/>
              </a:spcBef>
            </a:pPr>
            <a:r>
              <a:rPr lang="zh-CN" altLang="en-US" sz="3000" b="0" dirty="0">
                <a:latin typeface="Times New Roman" panose="02020603050405020304" pitchFamily="18" charset="0"/>
                <a:ea typeface="宋体" panose="02010600030101010101" pitchFamily="2" charset="-122"/>
                <a:cs typeface="Times New Roman" panose="02020603050405020304" pitchFamily="18" charset="0"/>
              </a:rPr>
              <a:t>影响硅电池转换效率主要因素</a:t>
            </a:r>
          </a:p>
          <a:p>
            <a:pPr marL="685800" lvl="2" indent="-342900" algn="just" defTabSz="914400">
              <a:lnSpc>
                <a:spcPct val="100000"/>
              </a:lnSpc>
              <a:spcBef>
                <a:spcPct val="20000"/>
              </a:spcBef>
            </a:pPr>
            <a:r>
              <a:rPr lang="zh-CN" altLang="en-US" sz="2700" b="0" dirty="0">
                <a:latin typeface="Times New Roman" panose="02020603050405020304" pitchFamily="18" charset="0"/>
                <a:ea typeface="宋体" panose="02010600030101010101" pitchFamily="2" charset="-122"/>
                <a:cs typeface="Times New Roman" panose="02020603050405020304" pitchFamily="18" charset="0"/>
              </a:rPr>
              <a:t>硅表面的反射（</a:t>
            </a:r>
            <a:r>
              <a:rPr lang="en-US" altLang="zh-CN" sz="2700" b="0" dirty="0">
                <a:latin typeface="Times New Roman" panose="02020603050405020304" pitchFamily="18" charset="0"/>
                <a:ea typeface="宋体" panose="02010600030101010101" pitchFamily="2" charset="-122"/>
                <a:cs typeface="Times New Roman" panose="02020603050405020304" pitchFamily="18" charset="0"/>
              </a:rPr>
              <a:t>nSi~4</a:t>
            </a:r>
            <a:r>
              <a:rPr lang="zh-CN" altLang="en-US" sz="2700" b="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700" b="0" dirty="0">
                <a:latin typeface="Times New Roman" panose="02020603050405020304" pitchFamily="18" charset="0"/>
                <a:ea typeface="宋体" panose="02010600030101010101" pitchFamily="2" charset="-122"/>
                <a:cs typeface="Times New Roman" panose="02020603050405020304" pitchFamily="18" charset="0"/>
              </a:rPr>
              <a:t>R~0.5</a:t>
            </a:r>
            <a:r>
              <a:rPr lang="zh-CN" altLang="en-US" sz="2700" b="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700" b="0" dirty="0">
                <a:latin typeface="Times New Roman" panose="02020603050405020304" pitchFamily="18" charset="0"/>
                <a:ea typeface="宋体" panose="02010600030101010101" pitchFamily="2" charset="-122"/>
                <a:cs typeface="Times New Roman" panose="02020603050405020304" pitchFamily="18" charset="0"/>
                <a:sym typeface="Wingdings" pitchFamily="2" charset="2"/>
              </a:rPr>
              <a:t>表面增透</a:t>
            </a:r>
            <a:endParaRPr lang="zh-CN" altLang="en-US" sz="2700" b="0" dirty="0">
              <a:latin typeface="Times New Roman" panose="02020603050405020304" pitchFamily="18" charset="0"/>
              <a:ea typeface="宋体" panose="02010600030101010101" pitchFamily="2" charset="-122"/>
              <a:cs typeface="Times New Roman" panose="02020603050405020304" pitchFamily="18" charset="0"/>
            </a:endParaRPr>
          </a:p>
          <a:p>
            <a:pPr marL="685800" lvl="2" indent="-342900" algn="just" defTabSz="914400">
              <a:lnSpc>
                <a:spcPct val="100000"/>
              </a:lnSpc>
              <a:spcBef>
                <a:spcPct val="20000"/>
              </a:spcBef>
            </a:pPr>
            <a:r>
              <a:rPr lang="zh-CN" altLang="en-US" sz="2700" b="0" dirty="0">
                <a:latin typeface="Times New Roman" panose="02020603050405020304" pitchFamily="18" charset="0"/>
                <a:ea typeface="宋体" panose="02010600030101010101" pitchFamily="2" charset="-122"/>
                <a:cs typeface="Times New Roman" panose="02020603050405020304" pitchFamily="18" charset="0"/>
              </a:rPr>
              <a:t>空穴电子对未到达</a:t>
            </a:r>
            <a:r>
              <a:rPr lang="en-US" altLang="zh-CN" sz="2700" b="0" dirty="0">
                <a:latin typeface="Times New Roman" panose="02020603050405020304" pitchFamily="18" charset="0"/>
                <a:ea typeface="宋体" panose="02010600030101010101" pitchFamily="2" charset="-122"/>
                <a:cs typeface="Times New Roman" panose="02020603050405020304" pitchFamily="18" charset="0"/>
              </a:rPr>
              <a:t>p-n</a:t>
            </a:r>
            <a:r>
              <a:rPr lang="zh-CN" altLang="en-US" sz="2700" b="0" dirty="0">
                <a:latin typeface="Times New Roman" panose="02020603050405020304" pitchFamily="18" charset="0"/>
                <a:ea typeface="宋体" panose="02010600030101010101" pitchFamily="2" charset="-122"/>
                <a:cs typeface="Times New Roman" panose="02020603050405020304" pitchFamily="18" charset="0"/>
              </a:rPr>
              <a:t>结前的复合</a:t>
            </a:r>
            <a:r>
              <a:rPr lang="zh-CN" altLang="en-US" sz="2700" b="0" dirty="0">
                <a:latin typeface="Times New Roman" panose="02020603050405020304" pitchFamily="18" charset="0"/>
                <a:ea typeface="宋体" panose="02010600030101010101" pitchFamily="2" charset="-122"/>
                <a:cs typeface="Times New Roman" panose="02020603050405020304" pitchFamily="18" charset="0"/>
                <a:sym typeface="Wingdings" pitchFamily="2" charset="2"/>
              </a:rPr>
              <a:t>提高少子扩散长度</a:t>
            </a:r>
            <a:endParaRPr lang="zh-CN" altLang="en-US" sz="2700" b="0" dirty="0">
              <a:latin typeface="Times New Roman" panose="02020603050405020304" pitchFamily="18" charset="0"/>
              <a:ea typeface="宋体" panose="02010600030101010101" pitchFamily="2" charset="-122"/>
              <a:cs typeface="Times New Roman" panose="02020603050405020304" pitchFamily="18" charset="0"/>
            </a:endParaRPr>
          </a:p>
          <a:p>
            <a:pPr marL="685800" lvl="2" indent="-342900" algn="just" defTabSz="914400">
              <a:lnSpc>
                <a:spcPct val="100000"/>
              </a:lnSpc>
              <a:spcBef>
                <a:spcPct val="20000"/>
              </a:spcBef>
            </a:pPr>
            <a:r>
              <a:rPr lang="zh-CN" altLang="en-US" sz="2700" b="0" dirty="0">
                <a:latin typeface="Times New Roman" panose="02020603050405020304" pitchFamily="18" charset="0"/>
                <a:ea typeface="宋体" panose="02010600030101010101" pitchFamily="2" charset="-122"/>
                <a:cs typeface="Times New Roman" panose="02020603050405020304" pitchFamily="18" charset="0"/>
              </a:rPr>
              <a:t>大部分有用的辐射光谱穿透深度很小</a:t>
            </a:r>
            <a:r>
              <a:rPr lang="zh-CN" altLang="en-US" sz="2700" b="0" dirty="0">
                <a:latin typeface="Times New Roman" panose="02020603050405020304" pitchFamily="18" charset="0"/>
                <a:ea typeface="宋体" panose="02010600030101010101" pitchFamily="2" charset="-122"/>
                <a:cs typeface="Times New Roman" panose="02020603050405020304" pitchFamily="18" charset="0"/>
                <a:sym typeface="Wingdings" pitchFamily="2" charset="2"/>
              </a:rPr>
              <a:t></a:t>
            </a:r>
            <a:r>
              <a:rPr lang="zh-CN" altLang="en-US" sz="2700" b="0" dirty="0">
                <a:latin typeface="Times New Roman" panose="02020603050405020304" pitchFamily="18" charset="0"/>
                <a:ea typeface="宋体" panose="02010600030101010101" pitchFamily="2" charset="-122"/>
                <a:cs typeface="Times New Roman" panose="02020603050405020304" pitchFamily="18" charset="0"/>
              </a:rPr>
              <a:t>把</a:t>
            </a:r>
            <a:r>
              <a:rPr lang="en-US" altLang="zh-CN" sz="2700" b="0" dirty="0" err="1">
                <a:latin typeface="Times New Roman" panose="02020603050405020304" pitchFamily="18" charset="0"/>
                <a:ea typeface="宋体" panose="02010600030101010101" pitchFamily="2" charset="-122"/>
                <a:cs typeface="Times New Roman" panose="02020603050405020304" pitchFamily="18" charset="0"/>
              </a:rPr>
              <a:t>pn</a:t>
            </a:r>
            <a:r>
              <a:rPr lang="zh-CN" altLang="en-US" sz="2700" b="0" dirty="0">
                <a:latin typeface="Times New Roman" panose="02020603050405020304" pitchFamily="18" charset="0"/>
                <a:ea typeface="宋体" panose="02010600030101010101" pitchFamily="2" charset="-122"/>
                <a:cs typeface="Times New Roman" panose="02020603050405020304" pitchFamily="18" charset="0"/>
              </a:rPr>
              <a:t>结尽可能的靠近表面以避免体电阻和接触电阻的损耗</a:t>
            </a:r>
            <a:endParaRPr lang="en-US" altLang="zh-CN" sz="2700" b="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defTabSz="914400">
              <a:lnSpc>
                <a:spcPct val="100000"/>
              </a:lnSpc>
              <a:spcBef>
                <a:spcPct val="20000"/>
              </a:spcBef>
            </a:pPr>
            <a:r>
              <a:rPr lang="zh-CN" altLang="en-US" sz="3000" b="0" dirty="0">
                <a:latin typeface="Times New Roman" panose="02020603050405020304" pitchFamily="18" charset="0"/>
                <a:ea typeface="宋体" panose="02010600030101010101" pitchFamily="2" charset="-122"/>
                <a:cs typeface="Times New Roman" panose="02020603050405020304" pitchFamily="18" charset="0"/>
              </a:rPr>
              <a:t>在接下来的</a:t>
            </a:r>
            <a:r>
              <a:rPr lang="en-US" altLang="zh-CN" sz="3000" b="0" dirty="0">
                <a:latin typeface="Times New Roman" panose="02020603050405020304" pitchFamily="18" charset="0"/>
                <a:ea typeface="宋体" panose="02010600030101010101" pitchFamily="2" charset="-122"/>
                <a:cs typeface="Times New Roman" panose="02020603050405020304" pitchFamily="18" charset="0"/>
              </a:rPr>
              <a:t>18</a:t>
            </a:r>
            <a:r>
              <a:rPr lang="zh-CN" altLang="en-US" sz="3000" b="0" dirty="0">
                <a:latin typeface="Times New Roman" panose="02020603050405020304" pitchFamily="18" charset="0"/>
                <a:ea typeface="宋体" panose="02010600030101010101" pitchFamily="2" charset="-122"/>
                <a:cs typeface="Times New Roman" panose="02020603050405020304" pitchFamily="18" charset="0"/>
              </a:rPr>
              <a:t>个月内效率突破了</a:t>
            </a:r>
            <a:r>
              <a:rPr lang="en-US" altLang="zh-CN" sz="3000" b="0" dirty="0">
                <a:latin typeface="Times New Roman" panose="02020603050405020304" pitchFamily="18" charset="0"/>
                <a:ea typeface="宋体" panose="02010600030101010101" pitchFamily="2" charset="-122"/>
                <a:cs typeface="Times New Roman" panose="02020603050405020304" pitchFamily="18" charset="0"/>
              </a:rPr>
              <a:t>10%</a:t>
            </a:r>
            <a:r>
              <a:rPr lang="zh-CN" altLang="en-US" sz="3000" b="0" dirty="0">
                <a:latin typeface="Times New Roman" panose="02020603050405020304" pitchFamily="18" charset="0"/>
                <a:ea typeface="宋体" panose="02010600030101010101" pitchFamily="2" charset="-122"/>
                <a:cs typeface="Times New Roman" panose="02020603050405020304" pitchFamily="18" charset="0"/>
              </a:rPr>
              <a:t>。</a:t>
            </a:r>
          </a:p>
          <a:p>
            <a:pPr marL="342900" indent="-342900" algn="just" defTabSz="914400">
              <a:lnSpc>
                <a:spcPct val="100000"/>
              </a:lnSpc>
              <a:spcBef>
                <a:spcPct val="20000"/>
              </a:spcBef>
            </a:pPr>
            <a:r>
              <a:rPr lang="en-US" altLang="zh-CN" sz="3000" b="0" dirty="0">
                <a:latin typeface="Times New Roman" panose="02020603050405020304" pitchFamily="18" charset="0"/>
                <a:ea typeface="宋体" panose="02010600030101010101" pitchFamily="2" charset="-122"/>
                <a:cs typeface="Times New Roman" panose="02020603050405020304" pitchFamily="18" charset="0"/>
              </a:rPr>
              <a:t>1961</a:t>
            </a:r>
            <a:r>
              <a:rPr lang="zh-CN" altLang="en-US" sz="3000" b="0" dirty="0">
                <a:latin typeface="Times New Roman" panose="02020603050405020304" pitchFamily="18" charset="0"/>
                <a:ea typeface="宋体" panose="02010600030101010101" pitchFamily="2" charset="-122"/>
                <a:cs typeface="Times New Roman" panose="02020603050405020304" pitchFamily="18" charset="0"/>
              </a:rPr>
              <a:t>，在掺</a:t>
            </a:r>
            <a:r>
              <a:rPr lang="en-US" altLang="zh-CN" sz="3000" b="0" dirty="0">
                <a:latin typeface="Times New Roman" panose="02020603050405020304" pitchFamily="18" charset="0"/>
                <a:ea typeface="宋体" panose="02010600030101010101" pitchFamily="2" charset="-122"/>
                <a:cs typeface="Times New Roman" panose="02020603050405020304" pitchFamily="18" charset="0"/>
              </a:rPr>
              <a:t>P</a:t>
            </a:r>
            <a:r>
              <a:rPr lang="zh-CN" altLang="en-US" sz="3000" b="0"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sz="3000" b="0"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sz="3000" b="0" dirty="0">
                <a:latin typeface="Times New Roman" panose="02020603050405020304" pitchFamily="18" charset="0"/>
                <a:ea typeface="宋体" panose="02010600030101010101" pitchFamily="2" charset="-122"/>
                <a:cs typeface="Times New Roman" panose="02020603050405020304" pitchFamily="18" charset="0"/>
              </a:rPr>
              <a:t>型衬底上，制作出效率</a:t>
            </a:r>
            <a:r>
              <a:rPr lang="en-US" altLang="zh-CN" sz="3000" b="0" dirty="0">
                <a:latin typeface="Times New Roman" panose="02020603050405020304" pitchFamily="18" charset="0"/>
                <a:ea typeface="宋体" panose="02010600030101010101" pitchFamily="2" charset="-122"/>
                <a:cs typeface="Times New Roman" panose="02020603050405020304" pitchFamily="18" charset="0"/>
              </a:rPr>
              <a:t>14.5%</a:t>
            </a:r>
            <a:r>
              <a:rPr lang="zh-CN" altLang="en-US" sz="3000" b="0" dirty="0">
                <a:latin typeface="Times New Roman" panose="02020603050405020304" pitchFamily="18" charset="0"/>
                <a:ea typeface="宋体" panose="02010600030101010101" pitchFamily="2" charset="-122"/>
                <a:cs typeface="Times New Roman" panose="02020603050405020304" pitchFamily="18" charset="0"/>
              </a:rPr>
              <a:t>商用地面太阳能电池。</a:t>
            </a:r>
          </a:p>
          <a:p>
            <a:pPr marL="342900" indent="-342900" algn="just" defTabSz="914400">
              <a:lnSpc>
                <a:spcPct val="100000"/>
              </a:lnSpc>
              <a:spcBef>
                <a:spcPct val="20000"/>
              </a:spcBef>
            </a:pPr>
            <a:r>
              <a:rPr lang="zh-CN" altLang="en-US" sz="3000" b="0" dirty="0">
                <a:latin typeface="Times New Roman" panose="02020603050405020304" pitchFamily="18" charset="0"/>
                <a:ea typeface="宋体" panose="02010600030101010101" pitchFamily="2" charset="-122"/>
                <a:cs typeface="Times New Roman" panose="02020603050405020304" pitchFamily="18" charset="0"/>
              </a:rPr>
              <a:t>将衬底换成掺</a:t>
            </a:r>
            <a:r>
              <a:rPr lang="en-US" altLang="zh-CN" sz="3000" b="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3000" b="0"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sz="3000" b="0" dirty="0">
                <a:latin typeface="Times New Roman" panose="02020603050405020304" pitchFamily="18" charset="0"/>
                <a:ea typeface="宋体" panose="02010600030101010101" pitchFamily="2" charset="-122"/>
                <a:cs typeface="Times New Roman" panose="02020603050405020304" pitchFamily="18" charset="0"/>
              </a:rPr>
              <a:t>p</a:t>
            </a:r>
            <a:r>
              <a:rPr lang="zh-CN" altLang="en-US" sz="3000" b="0" dirty="0">
                <a:latin typeface="Times New Roman" panose="02020603050405020304" pitchFamily="18" charset="0"/>
                <a:ea typeface="宋体" panose="02010600030101010101" pitchFamily="2" charset="-122"/>
                <a:cs typeface="Times New Roman" panose="02020603050405020304" pitchFamily="18" charset="0"/>
              </a:rPr>
              <a:t>型衬底上，效率有所下降，但在宇宙空间的辐射容忍度增强</a:t>
            </a:r>
            <a:r>
              <a:rPr lang="zh-CN" altLang="en-US" dirty="0"/>
              <a:t>。</a:t>
            </a:r>
            <a:endParaRPr lang="zh-CN" altLang="en-US" b="1" dirty="0"/>
          </a:p>
          <a:p>
            <a:pPr eaLnBrk="1" hangingPunct="1">
              <a:lnSpc>
                <a:spcPct val="100000"/>
              </a:lnSpc>
            </a:pPr>
            <a:endParaRPr lang="en-US" altLang="zh-CN" sz="2400" dirty="0"/>
          </a:p>
        </p:txBody>
      </p:sp>
      <p:sp>
        <p:nvSpPr>
          <p:cNvPr id="6" name="灯片编号占位符 9">
            <a:extLst>
              <a:ext uri="{FF2B5EF4-FFF2-40B4-BE49-F238E27FC236}">
                <a16:creationId xmlns:a16="http://schemas.microsoft.com/office/drawing/2014/main" id="{D8E2680C-4033-43CE-A7B8-85A1D672C704}"/>
              </a:ext>
            </a:extLst>
          </p:cNvPr>
          <p:cNvSpPr txBox="1">
            <a:spLocks/>
          </p:cNvSpPr>
          <p:nvPr/>
        </p:nvSpPr>
        <p:spPr>
          <a:xfrm>
            <a:off x="6572250" y="5677853"/>
            <a:ext cx="2057400" cy="273844"/>
          </a:xfrm>
          <a:prstGeom prst="rect">
            <a:avLst/>
          </a:prstGeom>
        </p:spPr>
        <p:txBody>
          <a:bodyPr vert="horz" lIns="68580" tIns="34290" rIns="68580" bIns="34290" rtlCol="0" anchor="ctr"/>
          <a:lstStyle>
            <a:defPPr>
              <a:defRPr lang="zh-CN"/>
            </a:defPPr>
            <a:lvl1pPr marL="0" algn="r" defTabSz="914400" rtl="0" eaLnBrk="1" latinLnBrk="0" hangingPunct="1">
              <a:defRPr sz="1200" b="1"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fld id="{3B69331D-3A81-4C29-B0D5-B37FC50E5710}" type="slidenum">
              <a:rPr lang="zh-CN" altLang="en-US" sz="900">
                <a:solidFill>
                  <a:prstClr val="black">
                    <a:tint val="75000"/>
                  </a:prstClr>
                </a:solidFill>
              </a:rPr>
              <a:pPr defTabSz="685800" fontAlgn="auto">
                <a:spcBef>
                  <a:spcPts val="0"/>
                </a:spcBef>
                <a:spcAft>
                  <a:spcPts val="0"/>
                </a:spcAft>
              </a:pPr>
              <a:t>50</a:t>
            </a:fld>
            <a:endParaRPr lang="zh-CN" altLang="en-US" sz="900">
              <a:solidFill>
                <a:prstClr val="black">
                  <a:tint val="75000"/>
                </a:prstClr>
              </a:solidFill>
            </a:endParaRPr>
          </a:p>
        </p:txBody>
      </p:sp>
    </p:spTree>
    <p:extLst>
      <p:ext uri="{BB962C8B-B14F-4D97-AF65-F5344CB8AC3E}">
        <p14:creationId xmlns:p14="http://schemas.microsoft.com/office/powerpoint/2010/main" val="518411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ChangeArrowheads="1"/>
          </p:cNvSpPr>
          <p:nvPr>
            <p:ph type="title"/>
          </p:nvPr>
        </p:nvSpPr>
        <p:spPr/>
        <p:txBody>
          <a:bodyPr vert="horz" lIns="68580" tIns="34290" rIns="68580" bIns="34290" rtlCol="0" anchor="ctr">
            <a:normAutofit/>
          </a:bodyPr>
          <a:lstStyle/>
          <a:p>
            <a:pPr>
              <a:lnSpc>
                <a:spcPct val="90000"/>
              </a:lnSpc>
            </a:pPr>
            <a:r>
              <a:rPr lang="zh-CN" altLang="en-US" sz="4000" dirty="0">
                <a:ea typeface="宋体" panose="02010600030101010101" pitchFamily="2" charset="-122"/>
              </a:rPr>
              <a:t>硅太阳能电池发展历史</a:t>
            </a:r>
            <a:endParaRPr lang="en-US" altLang="zh-CN" sz="4000" dirty="0">
              <a:ea typeface="宋体" panose="02010600030101010101" pitchFamily="2" charset="-122"/>
            </a:endParaRPr>
          </a:p>
        </p:txBody>
      </p:sp>
      <p:pic>
        <p:nvPicPr>
          <p:cNvPr id="61443" name="Picture 5"/>
          <p:cNvPicPr>
            <a:picLocks noGrp="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a:xfrm>
            <a:off x="2815438" y="1417638"/>
            <a:ext cx="3513124" cy="1714649"/>
          </a:xfrm>
          <a:noFill/>
        </p:spPr>
      </p:pic>
      <p:sp>
        <p:nvSpPr>
          <p:cNvPr id="61444" name="Rectangle 6"/>
          <p:cNvSpPr>
            <a:spLocks noGrp="1" noChangeArrowheads="1"/>
          </p:cNvSpPr>
          <p:nvPr>
            <p:ph type="body" sz="half" idx="2"/>
          </p:nvPr>
        </p:nvSpPr>
        <p:spPr>
          <a:xfrm>
            <a:off x="457200" y="3212976"/>
            <a:ext cx="8229600" cy="2913187"/>
          </a:xfrm>
        </p:spPr>
        <p:txBody>
          <a:bodyPr vert="horz" lIns="68580" tIns="34290" rIns="68580" bIns="34290" rtlCol="0">
            <a:noAutofit/>
          </a:bodyPr>
          <a:lstStyle/>
          <a:p>
            <a:pPr algn="just">
              <a:lnSpc>
                <a:spcPct val="80000"/>
              </a:lnSpc>
            </a:pPr>
            <a:r>
              <a:rPr lang="zh-CN" altLang="en-US" sz="2800" dirty="0">
                <a:ea typeface="宋体" panose="02010600030101010101" pitchFamily="2" charset="-122"/>
              </a:rPr>
              <a:t>表面无反射的绒面织构化陷光结构，提高太阳光在电池体内的吸收</a:t>
            </a:r>
            <a:endParaRPr lang="en-US" altLang="zh-CN" sz="2800" dirty="0">
              <a:ea typeface="宋体" panose="02010600030101010101" pitchFamily="2" charset="-122"/>
            </a:endParaRPr>
          </a:p>
          <a:p>
            <a:pPr algn="just">
              <a:lnSpc>
                <a:spcPct val="80000"/>
              </a:lnSpc>
            </a:pPr>
            <a:r>
              <a:rPr lang="zh-CN" altLang="en-US" sz="2800" dirty="0">
                <a:ea typeface="宋体" panose="02010600030101010101" pitchFamily="2" charset="-122"/>
              </a:rPr>
              <a:t>钝化发射极，局域化扩散背场（</a:t>
            </a:r>
            <a:r>
              <a:rPr lang="en-US" altLang="zh-CN" sz="2800" dirty="0">
                <a:ea typeface="宋体" panose="02010600030101010101" pitchFamily="2" charset="-122"/>
              </a:rPr>
              <a:t>Passivated emitter, rear locally-</a:t>
            </a:r>
            <a:r>
              <a:rPr lang="en-US" altLang="zh-CN" sz="2800" dirty="0" err="1">
                <a:ea typeface="宋体" panose="02010600030101010101" pitchFamily="2" charset="-122"/>
              </a:rPr>
              <a:t>difficused</a:t>
            </a:r>
            <a:r>
              <a:rPr lang="en-US" altLang="zh-CN" sz="2800" dirty="0">
                <a:ea typeface="宋体" panose="02010600030101010101" pitchFamily="2" charset="-122"/>
              </a:rPr>
              <a:t>, PERL)</a:t>
            </a:r>
            <a:r>
              <a:rPr lang="zh-CN" altLang="en-US" sz="2800" dirty="0">
                <a:ea typeface="宋体" panose="02010600030101010101" pitchFamily="2" charset="-122"/>
              </a:rPr>
              <a:t>硅太阳能电池</a:t>
            </a:r>
          </a:p>
          <a:p>
            <a:pPr algn="just">
              <a:lnSpc>
                <a:spcPct val="80000"/>
              </a:lnSpc>
            </a:pPr>
            <a:r>
              <a:rPr lang="zh-CN" altLang="en-US" sz="2800" dirty="0">
                <a:ea typeface="宋体" panose="02010600030101010101" pitchFamily="2" charset="-122"/>
              </a:rPr>
              <a:t>减小了电池背表面的表面复合速率</a:t>
            </a:r>
          </a:p>
          <a:p>
            <a:pPr algn="just">
              <a:lnSpc>
                <a:spcPct val="80000"/>
              </a:lnSpc>
            </a:pPr>
            <a:r>
              <a:rPr lang="zh-CN" altLang="en-US" sz="2800" dirty="0">
                <a:ea typeface="宋体" panose="02010600030101010101" pitchFamily="2" charset="-122"/>
              </a:rPr>
              <a:t>实验室最高效率：</a:t>
            </a:r>
            <a:r>
              <a:rPr lang="en-US" altLang="zh-CN" sz="2800" dirty="0">
                <a:ea typeface="宋体" panose="02010600030101010101" pitchFamily="2" charset="-122"/>
              </a:rPr>
              <a:t>24.7%</a:t>
            </a:r>
            <a:r>
              <a:rPr lang="zh-CN" altLang="en-US" sz="2800" dirty="0">
                <a:ea typeface="宋体" panose="02010600030101010101" pitchFamily="2" charset="-122"/>
              </a:rPr>
              <a:t>，开路电压</a:t>
            </a:r>
            <a:r>
              <a:rPr lang="en-US" altLang="zh-CN" sz="2800" dirty="0">
                <a:ea typeface="宋体" panose="02010600030101010101" pitchFamily="2" charset="-122"/>
              </a:rPr>
              <a:t>0.706 V</a:t>
            </a:r>
            <a:r>
              <a:rPr lang="zh-CN" altLang="en-US" sz="2800" dirty="0">
                <a:ea typeface="宋体" panose="02010600030101010101" pitchFamily="2" charset="-122"/>
              </a:rPr>
              <a:t>，短路电流</a:t>
            </a:r>
            <a:r>
              <a:rPr lang="en-US" altLang="zh-CN" sz="2800" dirty="0">
                <a:ea typeface="宋体" panose="02010600030101010101" pitchFamily="2" charset="-122"/>
              </a:rPr>
              <a:t>42.2 mA/cm2</a:t>
            </a:r>
            <a:r>
              <a:rPr lang="zh-CN" altLang="en-US" sz="2800" dirty="0">
                <a:ea typeface="宋体" panose="02010600030101010101" pitchFamily="2" charset="-122"/>
              </a:rPr>
              <a:t>，</a:t>
            </a:r>
            <a:r>
              <a:rPr lang="en-US" altLang="zh-CN" sz="2800" dirty="0">
                <a:ea typeface="宋体" panose="02010600030101010101" pitchFamily="2" charset="-122"/>
              </a:rPr>
              <a:t>FF 0.828</a:t>
            </a:r>
          </a:p>
          <a:p>
            <a:pPr algn="just">
              <a:lnSpc>
                <a:spcPct val="80000"/>
              </a:lnSpc>
            </a:pPr>
            <a:r>
              <a:rPr lang="zh-CN" altLang="en-US" sz="2800" dirty="0">
                <a:ea typeface="宋体" panose="02010600030101010101" pitchFamily="2" charset="-122"/>
              </a:rPr>
              <a:t>产品效率：</a:t>
            </a:r>
            <a:r>
              <a:rPr lang="en-US" altLang="zh-CN" sz="2800" dirty="0">
                <a:ea typeface="宋体" panose="02010600030101010101" pitchFamily="2" charset="-122"/>
              </a:rPr>
              <a:t>19~20%</a:t>
            </a:r>
            <a:endParaRPr lang="zh-CN" altLang="en-US" sz="2800" dirty="0">
              <a:ea typeface="宋体" panose="02010600030101010101" pitchFamily="2" charset="-122"/>
            </a:endParaRPr>
          </a:p>
        </p:txBody>
      </p:sp>
      <p:sp>
        <p:nvSpPr>
          <p:cNvPr id="7" name="灯片编号占位符 9">
            <a:extLst>
              <a:ext uri="{FF2B5EF4-FFF2-40B4-BE49-F238E27FC236}">
                <a16:creationId xmlns:a16="http://schemas.microsoft.com/office/drawing/2014/main" id="{24E58033-72E2-4E5B-95C5-A552487FEEB0}"/>
              </a:ext>
            </a:extLst>
          </p:cNvPr>
          <p:cNvSpPr txBox="1">
            <a:spLocks/>
          </p:cNvSpPr>
          <p:nvPr/>
        </p:nvSpPr>
        <p:spPr>
          <a:xfrm>
            <a:off x="6572250" y="5677853"/>
            <a:ext cx="2057400" cy="273844"/>
          </a:xfrm>
          <a:prstGeom prst="rect">
            <a:avLst/>
          </a:prstGeom>
        </p:spPr>
        <p:txBody>
          <a:bodyPr vert="horz" lIns="68580" tIns="34290" rIns="68580" bIns="34290" rtlCol="0" anchor="ctr"/>
          <a:lstStyle>
            <a:defPPr>
              <a:defRPr lang="zh-CN"/>
            </a:defPPr>
            <a:lvl1pPr marL="0" algn="r" defTabSz="914400" rtl="0" eaLnBrk="1" latinLnBrk="0" hangingPunct="1">
              <a:defRPr sz="1200" b="1"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fld id="{3B69331D-3A81-4C29-B0D5-B37FC50E5710}" type="slidenum">
              <a:rPr lang="zh-CN" altLang="en-US" sz="900">
                <a:solidFill>
                  <a:prstClr val="black">
                    <a:tint val="75000"/>
                  </a:prstClr>
                </a:solidFill>
              </a:rPr>
              <a:pPr defTabSz="685800" fontAlgn="auto">
                <a:spcBef>
                  <a:spcPts val="0"/>
                </a:spcBef>
                <a:spcAft>
                  <a:spcPts val="0"/>
                </a:spcAft>
              </a:pPr>
              <a:t>51</a:t>
            </a:fld>
            <a:endParaRPr lang="zh-CN" altLang="en-US" sz="900">
              <a:solidFill>
                <a:prstClr val="black">
                  <a:tint val="75000"/>
                </a:prstClr>
              </a:solidFill>
            </a:endParaRPr>
          </a:p>
        </p:txBody>
      </p:sp>
    </p:spTree>
    <p:extLst>
      <p:ext uri="{BB962C8B-B14F-4D97-AF65-F5344CB8AC3E}">
        <p14:creationId xmlns:p14="http://schemas.microsoft.com/office/powerpoint/2010/main" val="38081131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rotWithShape="1">
          <a:blip r:embed="rId3"/>
          <a:srcRect l="52325" t="54726" r="9374" b="15203"/>
          <a:stretch/>
        </p:blipFill>
        <p:spPr bwMode="auto">
          <a:xfrm>
            <a:off x="1282460" y="1254226"/>
            <a:ext cx="6579081" cy="2611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0">
            <a:extLst>
              <a:ext uri="{FF2B5EF4-FFF2-40B4-BE49-F238E27FC236}">
                <a16:creationId xmlns:a16="http://schemas.microsoft.com/office/drawing/2014/main" id="{A5BABFE1-6F9C-4038-BADB-C0DA881111C8}"/>
              </a:ext>
            </a:extLst>
          </p:cNvPr>
          <p:cNvGrpSpPr/>
          <p:nvPr/>
        </p:nvGrpSpPr>
        <p:grpSpPr>
          <a:xfrm>
            <a:off x="6012160" y="2427305"/>
            <a:ext cx="2378256" cy="692497"/>
            <a:chOff x="6435393" y="2562978"/>
            <a:chExt cx="2378256" cy="692497"/>
          </a:xfrm>
        </p:grpSpPr>
        <p:sp>
          <p:nvSpPr>
            <p:cNvPr id="9" name="TextBox 8"/>
            <p:cNvSpPr txBox="1"/>
            <p:nvPr/>
          </p:nvSpPr>
          <p:spPr>
            <a:xfrm>
              <a:off x="6562242" y="2562978"/>
              <a:ext cx="2124558" cy="369332"/>
            </a:xfrm>
            <a:prstGeom prst="rect">
              <a:avLst/>
            </a:prstGeom>
            <a:noFill/>
          </p:spPr>
          <p:txBody>
            <a:bodyPr wrap="square" rtlCol="0">
              <a:spAutoFit/>
            </a:bodyPr>
            <a:lstStyle/>
            <a:p>
              <a:pPr defTabSz="685800" eaLnBrk="1" fontAlgn="auto" hangingPunct="1">
                <a:spcBef>
                  <a:spcPts val="0"/>
                </a:spcBef>
                <a:spcAft>
                  <a:spcPts val="0"/>
                </a:spcAft>
              </a:pPr>
              <a:r>
                <a:rPr lang="zh-CN" altLang="en-US" b="1" dirty="0">
                  <a:solidFill>
                    <a:srgbClr val="FF0000"/>
                  </a:solidFill>
                  <a:latin typeface="微软雅黑" panose="020B0503020204020204" pitchFamily="34" charset="-122"/>
                  <a:ea typeface="微软雅黑" panose="020B0503020204020204" pitchFamily="34" charset="-122"/>
                </a:rPr>
                <a:t>非晶硅</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晶硅异质结</a:t>
              </a:r>
            </a:p>
          </p:txBody>
        </p:sp>
        <p:sp>
          <p:nvSpPr>
            <p:cNvPr id="13" name="文本框 12">
              <a:extLst>
                <a:ext uri="{FF2B5EF4-FFF2-40B4-BE49-F238E27FC236}">
                  <a16:creationId xmlns:a16="http://schemas.microsoft.com/office/drawing/2014/main" id="{46E3C541-BC1F-4783-9E18-F48E57403AE5}"/>
                </a:ext>
              </a:extLst>
            </p:cNvPr>
            <p:cNvSpPr txBox="1"/>
            <p:nvPr/>
          </p:nvSpPr>
          <p:spPr>
            <a:xfrm>
              <a:off x="6435393" y="2932310"/>
              <a:ext cx="2378256" cy="323165"/>
            </a:xfrm>
            <a:prstGeom prst="rect">
              <a:avLst/>
            </a:prstGeom>
            <a:noFill/>
          </p:spPr>
          <p:txBody>
            <a:bodyPr wrap="square">
              <a:spAutoFit/>
            </a:bodyPr>
            <a:lstStyle/>
            <a:p>
              <a:pPr algn="ctr" defTabSz="685800" eaLnBrk="1" fontAlgn="auto" hangingPunct="1">
                <a:spcBef>
                  <a:spcPts val="0"/>
                </a:spcBef>
                <a:spcAft>
                  <a:spcPts val="0"/>
                </a:spcAft>
              </a:pPr>
              <a:r>
                <a:rPr lang="en-US" altLang="zh-CN" sz="1500" dirty="0">
                  <a:solidFill>
                    <a:srgbClr val="FF0000"/>
                  </a:solidFill>
                  <a:ea typeface="等线" panose="02010600030101010101" pitchFamily="2" charset="-122"/>
                  <a:cs typeface="Arial" panose="020B0604020202020204" pitchFamily="34" charset="0"/>
                </a:rPr>
                <a:t>(</a:t>
              </a:r>
              <a:r>
                <a:rPr lang="zh-CN" altLang="en-US" sz="1500" dirty="0">
                  <a:solidFill>
                    <a:srgbClr val="FF0000"/>
                  </a:solidFill>
                  <a:ea typeface="等线" panose="02010600030101010101" pitchFamily="2" charset="-122"/>
                  <a:cs typeface="Arial" panose="020B0604020202020204" pitchFamily="34" charset="0"/>
                </a:rPr>
                <a:t>amorphous silicon</a:t>
              </a:r>
              <a:r>
                <a:rPr lang="en-US" altLang="zh-CN" sz="1500" dirty="0">
                  <a:solidFill>
                    <a:srgbClr val="FF0000"/>
                  </a:solidFill>
                  <a:ea typeface="等线" panose="02010600030101010101" pitchFamily="2" charset="-122"/>
                  <a:cs typeface="Arial" panose="020B0604020202020204" pitchFamily="34" charset="0"/>
                </a:rPr>
                <a:t>)</a:t>
              </a:r>
              <a:endParaRPr lang="zh-CN" altLang="en-US" sz="1500" dirty="0">
                <a:solidFill>
                  <a:srgbClr val="FF0000"/>
                </a:solidFill>
                <a:ea typeface="等线" panose="02010600030101010101" pitchFamily="2" charset="-122"/>
                <a:cs typeface="Arial" panose="020B0604020202020204" pitchFamily="34" charset="0"/>
              </a:endParaRPr>
            </a:p>
          </p:txBody>
        </p:sp>
      </p:grpSp>
      <p:sp>
        <p:nvSpPr>
          <p:cNvPr id="5" name="Title 1"/>
          <p:cNvSpPr>
            <a:spLocks noGrp="1"/>
          </p:cNvSpPr>
          <p:nvPr>
            <p:ph type="title"/>
          </p:nvPr>
        </p:nvSpPr>
        <p:spPr/>
        <p:txBody>
          <a:bodyPr>
            <a:noAutofit/>
          </a:bodyPr>
          <a:lstStyle/>
          <a:p>
            <a:r>
              <a:rPr lang="zh-CN" altLang="en-US" b="0" dirty="0"/>
              <a:t>目前晶硅电池的</a:t>
            </a:r>
            <a:r>
              <a:rPr lang="zh-CN" altLang="zh-CN" b="0" dirty="0"/>
              <a:t>效率纪录</a:t>
            </a:r>
            <a:r>
              <a:rPr lang="en-US" altLang="zh-CN" b="0" dirty="0"/>
              <a:t>~26.3%</a:t>
            </a:r>
            <a:endParaRPr lang="zh-CN" altLang="zh-CN" b="0" dirty="0"/>
          </a:p>
        </p:txBody>
      </p:sp>
      <p:sp>
        <p:nvSpPr>
          <p:cNvPr id="10" name="Content Placeholder 9">
            <a:extLst>
              <a:ext uri="{FF2B5EF4-FFF2-40B4-BE49-F238E27FC236}">
                <a16:creationId xmlns:a16="http://schemas.microsoft.com/office/drawing/2014/main" id="{A0781257-1A17-45B1-8104-2C1CC0A073EB}"/>
              </a:ext>
            </a:extLst>
          </p:cNvPr>
          <p:cNvSpPr>
            <a:spLocks noGrp="1"/>
          </p:cNvSpPr>
          <p:nvPr>
            <p:ph idx="1"/>
          </p:nvPr>
        </p:nvSpPr>
        <p:spPr>
          <a:xfrm>
            <a:off x="683568" y="4110356"/>
            <a:ext cx="7776864" cy="2473006"/>
          </a:xfrm>
        </p:spPr>
        <p:txBody>
          <a:bodyPr>
            <a:normAutofit fontScale="70000" lnSpcReduction="20000"/>
          </a:bodyPr>
          <a:lstStyle/>
          <a:p>
            <a:pPr>
              <a:lnSpc>
                <a:spcPct val="120000"/>
              </a:lnSpc>
            </a:pPr>
            <a:r>
              <a:rPr lang="zh-CN" altLang="en-US" dirty="0"/>
              <a:t>非晶硅是</a:t>
            </a:r>
            <a:r>
              <a:rPr lang="en-US" altLang="zh-CN" dirty="0"/>
              <a:t>Si</a:t>
            </a:r>
            <a:r>
              <a:rPr lang="zh-CN" altLang="en-US" dirty="0"/>
              <a:t>和</a:t>
            </a:r>
            <a:r>
              <a:rPr lang="en-US" altLang="zh-CN" dirty="0"/>
              <a:t>H</a:t>
            </a:r>
            <a:r>
              <a:rPr lang="zh-CN" altLang="en-US" dirty="0"/>
              <a:t>的一种合金。键长的分布和键的角度打乱了</a:t>
            </a:r>
            <a:r>
              <a:rPr lang="en-US" altLang="zh-CN" dirty="0"/>
              <a:t>Si</a:t>
            </a:r>
            <a:r>
              <a:rPr lang="zh-CN" altLang="en-US" dirty="0"/>
              <a:t>晶格的长程有序，从而改变了光学和电学性能。</a:t>
            </a:r>
            <a:r>
              <a:rPr lang="en-US" altLang="zh-CN" dirty="0" err="1"/>
              <a:t>Eg</a:t>
            </a:r>
            <a:r>
              <a:rPr lang="zh-CN" altLang="en-US" dirty="0"/>
              <a:t>从晶硅的</a:t>
            </a:r>
            <a:r>
              <a:rPr lang="en-US" altLang="zh-CN" dirty="0"/>
              <a:t>1.12eV</a:t>
            </a:r>
            <a:r>
              <a:rPr lang="zh-CN" altLang="en-US" dirty="0"/>
              <a:t>增加到</a:t>
            </a:r>
            <a:r>
              <a:rPr lang="en-US" altLang="zh-CN" dirty="0"/>
              <a:t>1.7eV</a:t>
            </a:r>
            <a:r>
              <a:rPr lang="zh-CN" altLang="en-US" dirty="0"/>
              <a:t>，并且从间接能带变为直接能带。</a:t>
            </a:r>
          </a:p>
          <a:p>
            <a:pPr>
              <a:lnSpc>
                <a:spcPct val="120000"/>
              </a:lnSpc>
            </a:pPr>
            <a:r>
              <a:rPr lang="zh-CN" altLang="en-US" dirty="0"/>
              <a:t>吸收主要是晶硅，非晶硅主要起钝化作用</a:t>
            </a:r>
          </a:p>
          <a:p>
            <a:pPr>
              <a:lnSpc>
                <a:spcPct val="120000"/>
              </a:lnSpc>
            </a:pPr>
            <a:r>
              <a:rPr lang="zh-CN" altLang="en-US" dirty="0"/>
              <a:t>光从正面入射，没有遮挡</a:t>
            </a:r>
          </a:p>
          <a:p>
            <a:pPr>
              <a:lnSpc>
                <a:spcPct val="120000"/>
              </a:lnSpc>
            </a:pPr>
            <a:r>
              <a:rPr lang="en-US" altLang="zh-CN" dirty="0"/>
              <a:t>P</a:t>
            </a:r>
            <a:r>
              <a:rPr lang="zh-CN" altLang="en-US" dirty="0"/>
              <a:t>电极和</a:t>
            </a:r>
            <a:r>
              <a:rPr lang="en-US" altLang="zh-CN" dirty="0"/>
              <a:t>N</a:t>
            </a:r>
            <a:r>
              <a:rPr lang="zh-CN" altLang="en-US" dirty="0"/>
              <a:t>电极底部交错</a:t>
            </a:r>
          </a:p>
        </p:txBody>
      </p:sp>
      <p:sp>
        <p:nvSpPr>
          <p:cNvPr id="2" name="灯片编号占位符 1">
            <a:extLst>
              <a:ext uri="{FF2B5EF4-FFF2-40B4-BE49-F238E27FC236}">
                <a16:creationId xmlns:a16="http://schemas.microsoft.com/office/drawing/2014/main" id="{A3442B10-1579-43D9-85CC-55563DF5D49B}"/>
              </a:ext>
            </a:extLst>
          </p:cNvPr>
          <p:cNvSpPr>
            <a:spLocks noGrp="1"/>
          </p:cNvSpPr>
          <p:nvPr>
            <p:ph type="sldNum" sz="quarter" idx="12"/>
          </p:nvPr>
        </p:nvSpPr>
        <p:spPr/>
        <p:txBody>
          <a:bodyPr/>
          <a:lstStyle/>
          <a:p>
            <a:fld id="{13147CA0-777A-4549-BB61-73AB87886E8C}" type="slidenum">
              <a:rPr lang="zh-CN" altLang="en-US"/>
              <a:pPr/>
              <a:t>52</a:t>
            </a:fld>
            <a:endParaRPr lang="zh-CN" altLang="en-US"/>
          </a:p>
        </p:txBody>
      </p:sp>
    </p:spTree>
    <p:extLst>
      <p:ext uri="{BB962C8B-B14F-4D97-AF65-F5344CB8AC3E}">
        <p14:creationId xmlns:p14="http://schemas.microsoft.com/office/powerpoint/2010/main" val="33602596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vert="horz" lIns="68580" tIns="34290" rIns="68580" bIns="34290" rtlCol="0" anchor="ctr">
            <a:normAutofit/>
          </a:bodyPr>
          <a:lstStyle/>
          <a:p>
            <a:pPr algn="ctr"/>
            <a:r>
              <a:rPr lang="zh-CN" altLang="en-US" dirty="0">
                <a:latin typeface="+mj-lt"/>
                <a:ea typeface="+mj-ea"/>
                <a:cs typeface="+mj-cs"/>
              </a:rPr>
              <a:t>晶硅电池占主导地位的原因</a:t>
            </a:r>
          </a:p>
        </p:txBody>
      </p:sp>
      <p:pic>
        <p:nvPicPr>
          <p:cNvPr id="62468" name="Picture 4" descr="图片1"/>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a:xfrm>
            <a:off x="2508523" y="2401381"/>
            <a:ext cx="4126952" cy="293923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67" name="Rectangle 3"/>
          <p:cNvSpPr>
            <a:spLocks noGrp="1" noChangeArrowheads="1"/>
          </p:cNvSpPr>
          <p:nvPr>
            <p:ph type="body" sz="half" idx="2"/>
          </p:nvPr>
        </p:nvSpPr>
        <p:spPr>
          <a:xfrm>
            <a:off x="457199" y="1475685"/>
            <a:ext cx="8229600" cy="936104"/>
          </a:xfrm>
        </p:spPr>
        <p:txBody>
          <a:bodyPr>
            <a:normAutofit/>
          </a:bodyPr>
          <a:lstStyle/>
          <a:p>
            <a:pPr eaLnBrk="1" hangingPunct="1"/>
            <a:r>
              <a:rPr lang="zh-CN" altLang="en-US" sz="2400" b="1" dirty="0">
                <a:latin typeface="微软雅黑" panose="020B0503020204020204" pitchFamily="34" charset="-122"/>
                <a:ea typeface="微软雅黑" panose="020B0503020204020204" pitchFamily="34" charset="-122"/>
              </a:rPr>
              <a:t>最早的太阳能电池，兼容</a:t>
            </a:r>
            <a:r>
              <a:rPr lang="en-US" altLang="zh-CN" sz="2400" b="1" dirty="0">
                <a:latin typeface="微软雅黑" panose="020B0503020204020204" pitchFamily="34" charset="-122"/>
                <a:ea typeface="微软雅黑" panose="020B0503020204020204" pitchFamily="34" charset="-122"/>
              </a:rPr>
              <a:t>IC</a:t>
            </a:r>
            <a:r>
              <a:rPr lang="zh-CN" altLang="en-US" sz="2400" b="1" dirty="0">
                <a:latin typeface="微软雅黑" panose="020B0503020204020204" pitchFamily="34" charset="-122"/>
                <a:ea typeface="微软雅黑" panose="020B0503020204020204" pitchFamily="34" charset="-122"/>
              </a:rPr>
              <a:t>工艺技术，随微电子技术的发展而不断发展，转换效率不断提高，制作成本不断下降。</a:t>
            </a:r>
          </a:p>
        </p:txBody>
      </p:sp>
      <p:sp>
        <p:nvSpPr>
          <p:cNvPr id="2" name="灯片编号占位符 1">
            <a:extLst>
              <a:ext uri="{FF2B5EF4-FFF2-40B4-BE49-F238E27FC236}">
                <a16:creationId xmlns:a16="http://schemas.microsoft.com/office/drawing/2014/main" id="{957C1FF6-C0D8-4E5E-993C-BCA4E958C9F4}"/>
              </a:ext>
            </a:extLst>
          </p:cNvPr>
          <p:cNvSpPr>
            <a:spLocks noGrp="1"/>
          </p:cNvSpPr>
          <p:nvPr>
            <p:ph type="sldNum" sz="quarter" idx="12"/>
          </p:nvPr>
        </p:nvSpPr>
        <p:spPr/>
        <p:txBody>
          <a:bodyPr/>
          <a:lstStyle/>
          <a:p>
            <a:pPr defTabSz="685800" eaLnBrk="1" fontAlgn="auto" hangingPunct="1">
              <a:spcBef>
                <a:spcPts val="0"/>
              </a:spcBef>
              <a:spcAft>
                <a:spcPts val="0"/>
              </a:spcAft>
              <a:defRPr/>
            </a:pPr>
            <a:fld id="{829E8EC7-2B73-4F9B-956D-280BC133214E}" type="slidenum">
              <a:rPr lang="en-US" altLang="zh-CN">
                <a:solidFill>
                  <a:prstClr val="black">
                    <a:tint val="75000"/>
                  </a:prstClr>
                </a:solidFill>
              </a:rPr>
              <a:pPr defTabSz="685800" eaLnBrk="1" fontAlgn="auto" hangingPunct="1">
                <a:spcBef>
                  <a:spcPts val="0"/>
                </a:spcBef>
                <a:spcAft>
                  <a:spcPts val="0"/>
                </a:spcAft>
                <a:defRPr/>
              </a:pPr>
              <a:t>53</a:t>
            </a:fld>
            <a:endParaRPr lang="en-US" altLang="zh-CN">
              <a:solidFill>
                <a:prstClr val="black">
                  <a:tint val="75000"/>
                </a:prstClr>
              </a:solidFill>
            </a:endParaRPr>
          </a:p>
        </p:txBody>
      </p:sp>
      <p:sp>
        <p:nvSpPr>
          <p:cNvPr id="62469" name="Rectangle 5"/>
          <p:cNvSpPr>
            <a:spLocks noChangeArrowheads="1"/>
          </p:cNvSpPr>
          <p:nvPr/>
        </p:nvSpPr>
        <p:spPr bwMode="auto">
          <a:xfrm>
            <a:off x="1601390" y="5507578"/>
            <a:ext cx="594121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b="1">
                <a:solidFill>
                  <a:schemeClr val="tx1"/>
                </a:solidFill>
                <a:latin typeface="Arial" charset="0"/>
                <a:ea typeface="楷体_GB2312" pitchFamily="49" charset="-122"/>
              </a:defRPr>
            </a:lvl1pPr>
            <a:lvl2pPr marL="742950" indent="-285750" eaLnBrk="0" hangingPunct="0">
              <a:spcBef>
                <a:spcPct val="20000"/>
              </a:spcBef>
              <a:buChar char="–"/>
              <a:defRPr sz="2800" b="1">
                <a:solidFill>
                  <a:schemeClr val="tx1"/>
                </a:solidFill>
                <a:latin typeface="Arial" charset="0"/>
                <a:ea typeface="楷体_GB2312" pitchFamily="49" charset="-122"/>
              </a:defRPr>
            </a:lvl2pPr>
            <a:lvl3pPr marL="1143000" indent="-228600" eaLnBrk="0" hangingPunct="0">
              <a:spcBef>
                <a:spcPct val="20000"/>
              </a:spcBef>
              <a:buChar char="•"/>
              <a:defRPr sz="2400" b="1">
                <a:solidFill>
                  <a:schemeClr val="tx1"/>
                </a:solidFill>
                <a:latin typeface="Arial" charset="0"/>
                <a:ea typeface="楷体_GB2312" pitchFamily="49" charset="-122"/>
              </a:defRPr>
            </a:lvl3pPr>
            <a:lvl4pPr marL="1600200" indent="-228600" eaLnBrk="0" hangingPunct="0">
              <a:spcBef>
                <a:spcPct val="20000"/>
              </a:spcBef>
              <a:buChar char="–"/>
              <a:defRPr sz="2000" b="1">
                <a:solidFill>
                  <a:schemeClr val="tx1"/>
                </a:solidFill>
                <a:latin typeface="Arial" charset="0"/>
                <a:ea typeface="楷体_GB2312" pitchFamily="49" charset="-122"/>
              </a:defRPr>
            </a:lvl4pPr>
            <a:lvl5pPr marL="2057400" indent="-228600" eaLnBrk="0" hangingPunct="0">
              <a:spcBef>
                <a:spcPct val="20000"/>
              </a:spcBef>
              <a:buChar char="»"/>
              <a:defRPr sz="2000" b="1">
                <a:solidFill>
                  <a:schemeClr val="tx1"/>
                </a:solidFill>
                <a:latin typeface="Arial" charset="0"/>
                <a:ea typeface="楷体_GB2312" pitchFamily="49" charset="-122"/>
              </a:defRPr>
            </a:lvl5pPr>
            <a:lvl6pPr marL="2514600" indent="-228600" eaLnBrk="0" fontAlgn="base" hangingPunct="0">
              <a:spcBef>
                <a:spcPct val="20000"/>
              </a:spcBef>
              <a:spcAft>
                <a:spcPct val="0"/>
              </a:spcAft>
              <a:buChar char="»"/>
              <a:defRPr sz="2000" b="1">
                <a:solidFill>
                  <a:schemeClr val="tx1"/>
                </a:solidFill>
                <a:latin typeface="Arial" charset="0"/>
                <a:ea typeface="楷体_GB2312" pitchFamily="49" charset="-122"/>
              </a:defRPr>
            </a:lvl6pPr>
            <a:lvl7pPr marL="2971800" indent="-228600" eaLnBrk="0" fontAlgn="base" hangingPunct="0">
              <a:spcBef>
                <a:spcPct val="20000"/>
              </a:spcBef>
              <a:spcAft>
                <a:spcPct val="0"/>
              </a:spcAft>
              <a:buChar char="»"/>
              <a:defRPr sz="2000" b="1">
                <a:solidFill>
                  <a:schemeClr val="tx1"/>
                </a:solidFill>
                <a:latin typeface="Arial" charset="0"/>
                <a:ea typeface="楷体_GB2312" pitchFamily="49" charset="-122"/>
              </a:defRPr>
            </a:lvl7pPr>
            <a:lvl8pPr marL="3429000" indent="-228600" eaLnBrk="0" fontAlgn="base" hangingPunct="0">
              <a:spcBef>
                <a:spcPct val="20000"/>
              </a:spcBef>
              <a:spcAft>
                <a:spcPct val="0"/>
              </a:spcAft>
              <a:buChar char="»"/>
              <a:defRPr sz="2000" b="1">
                <a:solidFill>
                  <a:schemeClr val="tx1"/>
                </a:solidFill>
                <a:latin typeface="Arial" charset="0"/>
                <a:ea typeface="楷体_GB2312" pitchFamily="49" charset="-122"/>
              </a:defRPr>
            </a:lvl8pPr>
            <a:lvl9pPr marL="3886200" indent="-228600" eaLnBrk="0" fontAlgn="base" hangingPunct="0">
              <a:spcBef>
                <a:spcPct val="20000"/>
              </a:spcBef>
              <a:spcAft>
                <a:spcPct val="0"/>
              </a:spcAft>
              <a:buChar char="»"/>
              <a:defRPr sz="2000" b="1">
                <a:solidFill>
                  <a:schemeClr val="tx1"/>
                </a:solidFill>
                <a:latin typeface="Arial" charset="0"/>
                <a:ea typeface="楷体_GB2312" pitchFamily="49" charset="-122"/>
              </a:defRPr>
            </a:lvl9pPr>
          </a:lstStyle>
          <a:p>
            <a:pPr algn="ctr" defTabSz="685800" eaLnBrk="1" fontAlgn="auto" hangingPunct="1">
              <a:spcBef>
                <a:spcPct val="0"/>
              </a:spcBef>
              <a:spcAft>
                <a:spcPts val="0"/>
              </a:spcAft>
              <a:buNone/>
            </a:pPr>
            <a:r>
              <a:rPr lang="zh-CN" altLang="en-US" sz="2000" b="0" dirty="0">
                <a:solidFill>
                  <a:prstClr val="black"/>
                </a:solidFill>
                <a:latin typeface="微软雅黑" panose="020B0503020204020204" pitchFamily="34" charset="-122"/>
                <a:ea typeface="微软雅黑" panose="020B0503020204020204" pitchFamily="34" charset="-122"/>
              </a:rPr>
              <a:t>晶硅电池性能的“台阶”式发展发展</a:t>
            </a:r>
          </a:p>
          <a:p>
            <a:pPr algn="ctr" defTabSz="685800" eaLnBrk="1" fontAlgn="auto" hangingPunct="1">
              <a:spcBef>
                <a:spcPct val="0"/>
              </a:spcBef>
              <a:spcAft>
                <a:spcPts val="0"/>
              </a:spcAft>
              <a:buNone/>
            </a:pPr>
            <a:r>
              <a:rPr lang="zh-CN" altLang="en-US" sz="2000" b="0" dirty="0">
                <a:solidFill>
                  <a:prstClr val="black"/>
                </a:solidFill>
                <a:latin typeface="微软雅黑" panose="020B0503020204020204" pitchFamily="34" charset="-122"/>
                <a:ea typeface="微软雅黑" panose="020B0503020204020204" pitchFamily="34" charset="-122"/>
              </a:rPr>
              <a:t>每个台阶往往对应于一种新技术或设计特征的出现。</a:t>
            </a:r>
          </a:p>
        </p:txBody>
      </p:sp>
    </p:spTree>
    <p:extLst>
      <p:ext uri="{BB962C8B-B14F-4D97-AF65-F5344CB8AC3E}">
        <p14:creationId xmlns:p14="http://schemas.microsoft.com/office/powerpoint/2010/main" val="1137439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457200" y="274638"/>
            <a:ext cx="8229600" cy="1143000"/>
          </a:xfrm>
        </p:spPr>
        <p:txBody>
          <a:bodyPr/>
          <a:lstStyle/>
          <a:p>
            <a:r>
              <a:rPr lang="en-US" altLang="zh-CN" dirty="0">
                <a:latin typeface="+mj-lt"/>
                <a:ea typeface="+mj-ea"/>
                <a:cs typeface="+mj-cs"/>
              </a:rPr>
              <a:t>GaAs</a:t>
            </a:r>
            <a:r>
              <a:rPr lang="zh-CN" altLang="en-US" dirty="0">
                <a:latin typeface="+mj-lt"/>
                <a:ea typeface="+mj-ea"/>
                <a:cs typeface="+mj-cs"/>
              </a:rPr>
              <a:t>基太阳能电池的优点</a:t>
            </a:r>
          </a:p>
        </p:txBody>
      </p:sp>
      <p:sp>
        <p:nvSpPr>
          <p:cNvPr id="77827" name="Rectangle 3"/>
          <p:cNvSpPr>
            <a:spLocks noGrp="1" noChangeArrowheads="1"/>
          </p:cNvSpPr>
          <p:nvPr>
            <p:ph type="body" sz="half" idx="1"/>
          </p:nvPr>
        </p:nvSpPr>
        <p:spPr>
          <a:xfrm>
            <a:off x="457200" y="1600200"/>
            <a:ext cx="4258816" cy="4525963"/>
          </a:xfrm>
        </p:spPr>
        <p:txBody>
          <a:bodyPr>
            <a:noAutofit/>
          </a:bodyPr>
          <a:lstStyle/>
          <a:p>
            <a:pPr algn="just">
              <a:lnSpc>
                <a:spcPct val="90000"/>
              </a:lnSpc>
            </a:pPr>
            <a:r>
              <a:rPr lang="zh-CN" altLang="en-US" sz="2200" dirty="0">
                <a:ea typeface="宋体" panose="02010600030101010101" pitchFamily="2" charset="-122"/>
              </a:rPr>
              <a:t>与</a:t>
            </a:r>
            <a:r>
              <a:rPr lang="en-US" altLang="zh-CN" sz="2200" dirty="0">
                <a:ea typeface="宋体" panose="02010600030101010101" pitchFamily="2" charset="-122"/>
              </a:rPr>
              <a:t>Si</a:t>
            </a:r>
            <a:r>
              <a:rPr lang="zh-CN" altLang="en-US" sz="2200" dirty="0">
                <a:ea typeface="宋体" panose="02010600030101010101" pitchFamily="2" charset="-122"/>
              </a:rPr>
              <a:t>相比，禁带宽度与太阳光谱更匹配</a:t>
            </a:r>
          </a:p>
          <a:p>
            <a:pPr lvl="1" indent="-342900" algn="just">
              <a:lnSpc>
                <a:spcPct val="90000"/>
              </a:lnSpc>
              <a:buFont typeface="Arial" panose="020B0604020202020204" pitchFamily="34" charset="0"/>
              <a:buChar char="•"/>
            </a:pPr>
            <a:r>
              <a:rPr lang="en-US" altLang="zh-CN" sz="2200" dirty="0">
                <a:ea typeface="宋体" panose="02010600030101010101" pitchFamily="2" charset="-122"/>
              </a:rPr>
              <a:t>Si 1.12eV</a:t>
            </a:r>
            <a:r>
              <a:rPr lang="zh-CN" altLang="en-US" sz="2200" dirty="0">
                <a:ea typeface="宋体" panose="02010600030101010101" pitchFamily="2" charset="-122"/>
              </a:rPr>
              <a:t>，</a:t>
            </a:r>
            <a:r>
              <a:rPr lang="en-US" altLang="zh-CN" sz="2200" dirty="0">
                <a:ea typeface="宋体" panose="02010600030101010101" pitchFamily="2" charset="-122"/>
              </a:rPr>
              <a:t>GaAs 1.425eV</a:t>
            </a:r>
          </a:p>
          <a:p>
            <a:pPr algn="just">
              <a:lnSpc>
                <a:spcPct val="90000"/>
              </a:lnSpc>
            </a:pPr>
            <a:r>
              <a:rPr lang="zh-CN" altLang="en-US" sz="2200" dirty="0">
                <a:ea typeface="宋体" panose="02010600030101010101" pitchFamily="2" charset="-122"/>
              </a:rPr>
              <a:t>所需有效电池区很薄</a:t>
            </a:r>
          </a:p>
          <a:p>
            <a:pPr lvl="1" indent="-342900" algn="just">
              <a:lnSpc>
                <a:spcPct val="90000"/>
              </a:lnSpc>
              <a:buFont typeface="Arial" panose="020B0604020202020204" pitchFamily="34" charset="0"/>
              <a:buChar char="•"/>
            </a:pPr>
            <a:r>
              <a:rPr lang="zh-CN" altLang="en-US" sz="2200" dirty="0">
                <a:ea typeface="宋体" panose="02010600030101010101" pitchFamily="2" charset="-122"/>
              </a:rPr>
              <a:t>直接能隙，吸收系数</a:t>
            </a:r>
            <a:r>
              <a:rPr lang="en-US" altLang="zh-CN" sz="2200" dirty="0">
                <a:ea typeface="宋体" panose="02010600030101010101" pitchFamily="2" charset="-122"/>
              </a:rPr>
              <a:t>&gt;10</a:t>
            </a:r>
            <a:r>
              <a:rPr lang="en-US" altLang="zh-CN" sz="2200" baseline="30000" dirty="0">
                <a:ea typeface="宋体" panose="02010600030101010101" pitchFamily="2" charset="-122"/>
              </a:rPr>
              <a:t>-4</a:t>
            </a:r>
            <a:r>
              <a:rPr lang="en-US" altLang="zh-CN" sz="2200" dirty="0">
                <a:ea typeface="宋体" panose="02010600030101010101" pitchFamily="2" charset="-122"/>
              </a:rPr>
              <a:t>cm</a:t>
            </a:r>
            <a:r>
              <a:rPr lang="en-US" altLang="zh-CN" sz="2200" baseline="30000" dirty="0">
                <a:ea typeface="宋体" panose="02010600030101010101" pitchFamily="2" charset="-122"/>
              </a:rPr>
              <a:t>-1</a:t>
            </a:r>
            <a:r>
              <a:rPr lang="zh-CN" altLang="en-US" sz="2200" dirty="0">
                <a:ea typeface="宋体" panose="02010600030101010101" pitchFamily="2" charset="-122"/>
              </a:rPr>
              <a:t>，光子完全吸收厚度</a:t>
            </a:r>
            <a:r>
              <a:rPr lang="en-US" altLang="zh-CN" sz="2200" dirty="0">
                <a:ea typeface="宋体" panose="02010600030101010101" pitchFamily="2" charset="-122"/>
              </a:rPr>
              <a:t>4</a:t>
            </a:r>
            <a:r>
              <a:rPr lang="en-US" altLang="zh-CN" sz="2200" dirty="0">
                <a:ea typeface="宋体" panose="02010600030101010101" pitchFamily="2" charset="-122"/>
                <a:sym typeface="Symbol" pitchFamily="18" charset="2"/>
              </a:rPr>
              <a:t>m</a:t>
            </a:r>
            <a:r>
              <a:rPr lang="zh-CN" altLang="en-US" sz="2200" dirty="0">
                <a:ea typeface="宋体" panose="02010600030101010101" pitchFamily="2" charset="-122"/>
                <a:sym typeface="Symbol" pitchFamily="18" charset="2"/>
              </a:rPr>
              <a:t>。</a:t>
            </a:r>
          </a:p>
          <a:p>
            <a:pPr lvl="1" indent="-342900" algn="just">
              <a:lnSpc>
                <a:spcPct val="90000"/>
              </a:lnSpc>
              <a:buFont typeface="Arial" panose="020B0604020202020204" pitchFamily="34" charset="0"/>
              <a:buChar char="•"/>
            </a:pPr>
            <a:r>
              <a:rPr lang="en-US" altLang="zh-CN" sz="2200" dirty="0">
                <a:ea typeface="宋体" panose="02010600030101010101" pitchFamily="2" charset="-122"/>
                <a:sym typeface="Symbol" pitchFamily="18" charset="2"/>
              </a:rPr>
              <a:t>Si</a:t>
            </a:r>
            <a:r>
              <a:rPr lang="zh-CN" altLang="en-US" sz="2200" dirty="0">
                <a:ea typeface="宋体" panose="02010600030101010101" pitchFamily="2" charset="-122"/>
                <a:sym typeface="Symbol" pitchFamily="18" charset="2"/>
              </a:rPr>
              <a:t>间接能隙，需要</a:t>
            </a:r>
            <a:r>
              <a:rPr lang="en-US" altLang="zh-CN" sz="2200" dirty="0">
                <a:ea typeface="宋体" panose="02010600030101010101" pitchFamily="2" charset="-122"/>
                <a:sym typeface="Symbol" pitchFamily="18" charset="2"/>
              </a:rPr>
              <a:t>100m</a:t>
            </a:r>
            <a:r>
              <a:rPr lang="zh-CN" altLang="en-US" sz="2200" dirty="0">
                <a:ea typeface="宋体" panose="02010600030101010101" pitchFamily="2" charset="-122"/>
                <a:sym typeface="Symbol" pitchFamily="18" charset="2"/>
              </a:rPr>
              <a:t>以上。</a:t>
            </a:r>
          </a:p>
          <a:p>
            <a:pPr algn="just">
              <a:lnSpc>
                <a:spcPct val="90000"/>
              </a:lnSpc>
            </a:pPr>
            <a:r>
              <a:rPr lang="zh-CN" altLang="en-US" sz="2200" dirty="0">
                <a:ea typeface="宋体" panose="02010600030101010101" pitchFamily="2" charset="-122"/>
                <a:sym typeface="Symbol" pitchFamily="18" charset="2"/>
              </a:rPr>
              <a:t>温度特性好</a:t>
            </a:r>
          </a:p>
          <a:p>
            <a:pPr lvl="1" indent="-342900" algn="just">
              <a:lnSpc>
                <a:spcPct val="90000"/>
              </a:lnSpc>
              <a:buFont typeface="Arial" panose="020B0604020202020204" pitchFamily="34" charset="0"/>
              <a:buChar char="•"/>
            </a:pPr>
            <a:r>
              <a:rPr lang="zh-CN" altLang="en-US" sz="2200" dirty="0">
                <a:ea typeface="宋体" panose="02010600030101010101" pitchFamily="2" charset="-122"/>
                <a:sym typeface="Symbol" pitchFamily="18" charset="2"/>
              </a:rPr>
              <a:t>温度系数：</a:t>
            </a:r>
            <a:r>
              <a:rPr lang="en-US" altLang="zh-CN" sz="2200" dirty="0">
                <a:ea typeface="宋体" panose="02010600030101010101" pitchFamily="2" charset="-122"/>
                <a:sym typeface="Symbol" pitchFamily="18" charset="2"/>
              </a:rPr>
              <a:t>Si -0.48%/C</a:t>
            </a:r>
            <a:r>
              <a:rPr lang="zh-CN" altLang="en-US" sz="2200" dirty="0">
                <a:ea typeface="宋体" panose="02010600030101010101" pitchFamily="2" charset="-122"/>
                <a:sym typeface="Symbol" pitchFamily="18" charset="2"/>
              </a:rPr>
              <a:t>，</a:t>
            </a:r>
            <a:r>
              <a:rPr lang="en-US" altLang="zh-CN" sz="2200" dirty="0">
                <a:ea typeface="宋体" panose="02010600030101010101" pitchFamily="2" charset="-122"/>
                <a:sym typeface="Symbol" pitchFamily="18" charset="2"/>
              </a:rPr>
              <a:t>GaAs -0.23%/C</a:t>
            </a:r>
          </a:p>
          <a:p>
            <a:pPr lvl="1" indent="-342900" algn="just">
              <a:lnSpc>
                <a:spcPct val="90000"/>
              </a:lnSpc>
              <a:buFont typeface="Arial" panose="020B0604020202020204" pitchFamily="34" charset="0"/>
              <a:buChar char="•"/>
            </a:pPr>
            <a:r>
              <a:rPr lang="en-US" altLang="zh-CN" sz="2200" dirty="0">
                <a:ea typeface="宋体" panose="02010600030101010101" pitchFamily="2" charset="-122"/>
                <a:sym typeface="Symbol" pitchFamily="18" charset="2"/>
              </a:rPr>
              <a:t>200C</a:t>
            </a:r>
            <a:r>
              <a:rPr lang="zh-CN" altLang="en-US" sz="2200" dirty="0">
                <a:ea typeface="宋体" panose="02010600030101010101" pitchFamily="2" charset="-122"/>
                <a:sym typeface="Symbol" pitchFamily="18" charset="2"/>
              </a:rPr>
              <a:t>时，</a:t>
            </a:r>
            <a:r>
              <a:rPr lang="en-US" altLang="zh-CN" sz="2200" dirty="0">
                <a:ea typeface="宋体" panose="02010600030101010101" pitchFamily="2" charset="-122"/>
                <a:sym typeface="Symbol" pitchFamily="18" charset="2"/>
              </a:rPr>
              <a:t>GaAs</a:t>
            </a:r>
            <a:r>
              <a:rPr lang="zh-CN" altLang="en-US" sz="2200" dirty="0">
                <a:ea typeface="宋体" panose="02010600030101010101" pitchFamily="2" charset="-122"/>
                <a:sym typeface="Symbol" pitchFamily="18" charset="2"/>
              </a:rPr>
              <a:t>太阳能电池还能工作，</a:t>
            </a:r>
            <a:r>
              <a:rPr lang="en-US" altLang="zh-CN" sz="2200" dirty="0">
                <a:ea typeface="宋体" panose="02010600030101010101" pitchFamily="2" charset="-122"/>
                <a:sym typeface="Symbol" pitchFamily="18" charset="2"/>
              </a:rPr>
              <a:t>Si</a:t>
            </a:r>
            <a:r>
              <a:rPr lang="zh-CN" altLang="en-US" sz="2200" dirty="0">
                <a:ea typeface="宋体" panose="02010600030101010101" pitchFamily="2" charset="-122"/>
                <a:sym typeface="Symbol" pitchFamily="18" charset="2"/>
              </a:rPr>
              <a:t>效率为零</a:t>
            </a:r>
          </a:p>
        </p:txBody>
      </p:sp>
      <p:pic>
        <p:nvPicPr>
          <p:cNvPr id="77828"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215433"/>
            <a:ext cx="4038600" cy="3295497"/>
          </a:xfrm>
          <a:noFill/>
        </p:spPr>
      </p:pic>
      <p:sp>
        <p:nvSpPr>
          <p:cNvPr id="2" name="灯片编号占位符 1">
            <a:extLst>
              <a:ext uri="{FF2B5EF4-FFF2-40B4-BE49-F238E27FC236}">
                <a16:creationId xmlns:a16="http://schemas.microsoft.com/office/drawing/2014/main" id="{6BFEBDFC-9D8E-4673-B4D9-738D7A2AA7DF}"/>
              </a:ext>
            </a:extLst>
          </p:cNvPr>
          <p:cNvSpPr>
            <a:spLocks noGrp="1"/>
          </p:cNvSpPr>
          <p:nvPr>
            <p:ph type="sldNum" sz="quarter" idx="12"/>
          </p:nvPr>
        </p:nvSpPr>
        <p:spPr>
          <a:xfrm>
            <a:off x="6553200" y="6356350"/>
            <a:ext cx="2133600" cy="365125"/>
          </a:xfrm>
        </p:spPr>
        <p:txBody>
          <a:bodyPr/>
          <a:lstStyle/>
          <a:p>
            <a:fld id="{C595B58A-8D6D-41E2-9BB4-64D62F8EF1B6}" type="slidenum">
              <a:rPr lang="en-US" altLang="zh-CN"/>
              <a:pPr/>
              <a:t>54</a:t>
            </a:fld>
            <a:endParaRPr lang="en-US" altLang="zh-CN"/>
          </a:p>
        </p:txBody>
      </p:sp>
    </p:spTree>
    <p:extLst>
      <p:ext uri="{BB962C8B-B14F-4D97-AF65-F5344CB8AC3E}">
        <p14:creationId xmlns:p14="http://schemas.microsoft.com/office/powerpoint/2010/main" val="1848616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ltLang="zh-CN" b="0" dirty="0"/>
              <a:t>GaAs</a:t>
            </a:r>
            <a:r>
              <a:rPr lang="zh-CN" altLang="en-US" b="0" dirty="0"/>
              <a:t>基太阳能电池的主要用途</a:t>
            </a:r>
          </a:p>
        </p:txBody>
      </p:sp>
      <p:sp>
        <p:nvSpPr>
          <p:cNvPr id="78851" name="Rectangle 3"/>
          <p:cNvSpPr>
            <a:spLocks noGrp="1" noChangeArrowheads="1"/>
          </p:cNvSpPr>
          <p:nvPr>
            <p:ph idx="1"/>
          </p:nvPr>
        </p:nvSpPr>
        <p:spPr/>
        <p:txBody>
          <a:bodyPr>
            <a:normAutofit/>
          </a:bodyPr>
          <a:lstStyle/>
          <a:p>
            <a:pPr eaLnBrk="1" hangingPunct="1"/>
            <a:r>
              <a:rPr lang="zh-CN" altLang="en-US" sz="2400" dirty="0"/>
              <a:t>空间太阳能电池</a:t>
            </a:r>
          </a:p>
          <a:p>
            <a:pPr lvl="1" eaLnBrk="1" hangingPunct="1"/>
            <a:r>
              <a:rPr lang="zh-CN" altLang="en-US" sz="2100" dirty="0"/>
              <a:t>非聚光、高效、不考虑成本</a:t>
            </a:r>
          </a:p>
          <a:p>
            <a:pPr eaLnBrk="1" hangingPunct="1"/>
            <a:r>
              <a:rPr lang="zh-CN" altLang="en-US" sz="2400" dirty="0"/>
              <a:t>高聚光比太阳能电池</a:t>
            </a:r>
          </a:p>
          <a:p>
            <a:pPr lvl="1" eaLnBrk="1" hangingPunct="1"/>
            <a:r>
              <a:rPr lang="zh-CN" altLang="en-US" sz="2100" dirty="0"/>
              <a:t>为降低成本、减少电池面积</a:t>
            </a:r>
          </a:p>
        </p:txBody>
      </p:sp>
      <p:sp>
        <p:nvSpPr>
          <p:cNvPr id="2" name="灯片编号占位符 1">
            <a:extLst>
              <a:ext uri="{FF2B5EF4-FFF2-40B4-BE49-F238E27FC236}">
                <a16:creationId xmlns:a16="http://schemas.microsoft.com/office/drawing/2014/main" id="{BC73130B-1E18-4986-B15C-4F1AC9E5E1FF}"/>
              </a:ext>
            </a:extLst>
          </p:cNvPr>
          <p:cNvSpPr>
            <a:spLocks noGrp="1"/>
          </p:cNvSpPr>
          <p:nvPr>
            <p:ph type="sldNum" sz="quarter" idx="12"/>
          </p:nvPr>
        </p:nvSpPr>
        <p:spPr/>
        <p:txBody>
          <a:bodyPr/>
          <a:lstStyle/>
          <a:p>
            <a:pPr defTabSz="685800" eaLnBrk="1" fontAlgn="auto" hangingPunct="1">
              <a:spcBef>
                <a:spcPts val="0"/>
              </a:spcBef>
              <a:spcAft>
                <a:spcPts val="0"/>
              </a:spcAft>
            </a:pPr>
            <a:fld id="{13147CA0-777A-4549-BB61-73AB87886E8C}" type="slidenum">
              <a:rPr lang="zh-CN" altLang="en-US">
                <a:solidFill>
                  <a:prstClr val="black">
                    <a:tint val="75000"/>
                  </a:prstClr>
                </a:solidFill>
              </a:rPr>
              <a:pPr defTabSz="685800" eaLnBrk="1" fontAlgn="auto" hangingPunct="1">
                <a:spcBef>
                  <a:spcPts val="0"/>
                </a:spcBef>
                <a:spcAft>
                  <a:spcPts val="0"/>
                </a:spcAft>
              </a:pPr>
              <a:t>55</a:t>
            </a:fld>
            <a:endParaRPr lang="zh-CN" altLang="en-US">
              <a:solidFill>
                <a:prstClr val="black">
                  <a:tint val="75000"/>
                </a:prstClr>
              </a:solidFill>
            </a:endParaRPr>
          </a:p>
        </p:txBody>
      </p:sp>
      <p:grpSp>
        <p:nvGrpSpPr>
          <p:cNvPr id="7" name="组合 6">
            <a:extLst>
              <a:ext uri="{FF2B5EF4-FFF2-40B4-BE49-F238E27FC236}">
                <a16:creationId xmlns:a16="http://schemas.microsoft.com/office/drawing/2014/main" id="{B1E0A1BA-A7DA-4BAF-8749-791E6D4F484F}"/>
              </a:ext>
            </a:extLst>
          </p:cNvPr>
          <p:cNvGrpSpPr/>
          <p:nvPr/>
        </p:nvGrpSpPr>
        <p:grpSpPr>
          <a:xfrm>
            <a:off x="5456784" y="1951971"/>
            <a:ext cx="3341336" cy="3725882"/>
            <a:chOff x="7059902" y="1139545"/>
            <a:chExt cx="4455115" cy="4967843"/>
          </a:xfrm>
        </p:grpSpPr>
        <p:sp>
          <p:nvSpPr>
            <p:cNvPr id="8" name="矩形 7">
              <a:extLst>
                <a:ext uri="{FF2B5EF4-FFF2-40B4-BE49-F238E27FC236}">
                  <a16:creationId xmlns:a16="http://schemas.microsoft.com/office/drawing/2014/main" id="{8E5ED748-829D-4146-9940-F4CECB110EAC}"/>
                </a:ext>
              </a:extLst>
            </p:cNvPr>
            <p:cNvSpPr/>
            <p:nvPr/>
          </p:nvSpPr>
          <p:spPr>
            <a:xfrm>
              <a:off x="7059902" y="1139545"/>
              <a:ext cx="3625850" cy="484428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eaLnBrk="1" fontAlgn="auto" hangingPunct="1">
                <a:spcBef>
                  <a:spcPts val="0"/>
                </a:spcBef>
                <a:spcAft>
                  <a:spcPts val="0"/>
                </a:spcAft>
              </a:pPr>
              <a:endParaRPr lang="zh-CN" altLang="en-US" sz="1350" dirty="0">
                <a:solidFill>
                  <a:prstClr val="white"/>
                </a:solidFill>
                <a:latin typeface="等线" panose="020F0502020204030204"/>
                <a:ea typeface="等线" panose="02010600030101010101" pitchFamily="2" charset="-122"/>
              </a:endParaRPr>
            </a:p>
          </p:txBody>
        </p:sp>
        <p:pic>
          <p:nvPicPr>
            <p:cNvPr id="9" name="图片 8" descr="图片包含 室内, 物体, 桌子, 小&#10;&#10;描述已自动生成">
              <a:extLst>
                <a:ext uri="{FF2B5EF4-FFF2-40B4-BE49-F238E27FC236}">
                  <a16:creationId xmlns:a16="http://schemas.microsoft.com/office/drawing/2014/main" id="{F4869BD8-EAED-4B38-9603-8AE91EEDE24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2281"/>
            <a:stretch/>
          </p:blipFill>
          <p:spPr>
            <a:xfrm>
              <a:off x="7303553" y="1143000"/>
              <a:ext cx="4211464" cy="4964388"/>
            </a:xfrm>
            <a:prstGeom prst="rect">
              <a:avLst/>
            </a:prstGeom>
          </p:spPr>
        </p:pic>
      </p:grpSp>
      <p:sp>
        <p:nvSpPr>
          <p:cNvPr id="10" name="文本框 9">
            <a:extLst>
              <a:ext uri="{FF2B5EF4-FFF2-40B4-BE49-F238E27FC236}">
                <a16:creationId xmlns:a16="http://schemas.microsoft.com/office/drawing/2014/main" id="{65E814D3-E014-49C5-A222-0A697E09C47A}"/>
              </a:ext>
            </a:extLst>
          </p:cNvPr>
          <p:cNvSpPr txBox="1"/>
          <p:nvPr/>
        </p:nvSpPr>
        <p:spPr>
          <a:xfrm>
            <a:off x="1768254" y="4365104"/>
            <a:ext cx="3533580"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zh-CN"/>
            </a:defPPr>
            <a:lvl1pPr>
              <a:defRPr sz="2400" b="1">
                <a:solidFill>
                  <a:srgbClr val="C00000"/>
                </a:solidFill>
                <a:effectLst>
                  <a:glow rad="101600">
                    <a:schemeClr val="tx1">
                      <a:alpha val="60000"/>
                    </a:schemeClr>
                  </a:glow>
                </a:effectLst>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685800" eaLnBrk="1" fontAlgn="auto" hangingPunct="1">
              <a:spcBef>
                <a:spcPts val="0"/>
              </a:spcBef>
              <a:spcAft>
                <a:spcPts val="0"/>
              </a:spcAft>
            </a:pPr>
            <a:r>
              <a:rPr lang="zh-CN" altLang="en-US" sz="1800" dirty="0">
                <a:effectLst>
                  <a:glow rad="101600">
                    <a:prstClr val="black">
                      <a:alpha val="60000"/>
                    </a:prstClr>
                  </a:glow>
                </a:effectLst>
              </a:rPr>
              <a:t>非成像光学透镜能将</a:t>
            </a:r>
            <a:r>
              <a:rPr lang="en-US" altLang="zh-CN" sz="1800" dirty="0">
                <a:effectLst>
                  <a:glow rad="101600">
                    <a:prstClr val="black">
                      <a:alpha val="60000"/>
                    </a:prstClr>
                  </a:glow>
                </a:effectLst>
              </a:rPr>
              <a:t>1000</a:t>
            </a:r>
            <a:r>
              <a:rPr lang="zh-CN" altLang="en-US" sz="1800" dirty="0">
                <a:effectLst>
                  <a:glow rad="101600">
                    <a:prstClr val="black">
                      <a:alpha val="60000"/>
                    </a:prstClr>
                  </a:glow>
                </a:effectLst>
              </a:rPr>
              <a:t>个太阳光汇聚成和芯片完全一致的方形</a:t>
            </a:r>
          </a:p>
        </p:txBody>
      </p:sp>
      <p:sp>
        <p:nvSpPr>
          <p:cNvPr id="11" name="文本框 10">
            <a:extLst>
              <a:ext uri="{FF2B5EF4-FFF2-40B4-BE49-F238E27FC236}">
                <a16:creationId xmlns:a16="http://schemas.microsoft.com/office/drawing/2014/main" id="{A9C3C7A0-4D9C-428C-95E4-F9BC32B4C485}"/>
              </a:ext>
            </a:extLst>
          </p:cNvPr>
          <p:cNvSpPr txBox="1"/>
          <p:nvPr/>
        </p:nvSpPr>
        <p:spPr>
          <a:xfrm>
            <a:off x="3547508" y="5098395"/>
            <a:ext cx="180049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defTabSz="685800" eaLnBrk="1" fontAlgn="auto" hangingPunct="1">
              <a:spcBef>
                <a:spcPts val="0"/>
              </a:spcBef>
              <a:spcAft>
                <a:spcPts val="0"/>
              </a:spcAft>
            </a:pPr>
            <a:r>
              <a:rPr lang="zh-CN" altLang="en-US" b="1" dirty="0">
                <a:solidFill>
                  <a:srgbClr val="C00000"/>
                </a:solidFill>
                <a:effectLst>
                  <a:glow rad="101600">
                    <a:prstClr val="black">
                      <a:alpha val="60000"/>
                    </a:prstClr>
                  </a:glow>
                </a:effectLst>
                <a:latin typeface="微软雅黑" panose="020B0503020204020204" pitchFamily="34" charset="-122"/>
                <a:ea typeface="微软雅黑" panose="020B0503020204020204" pitchFamily="34" charset="-122"/>
              </a:rPr>
              <a:t>太阳能电池芯片</a:t>
            </a:r>
          </a:p>
        </p:txBody>
      </p:sp>
    </p:spTree>
    <p:extLst>
      <p:ext uri="{BB962C8B-B14F-4D97-AF65-F5344CB8AC3E}">
        <p14:creationId xmlns:p14="http://schemas.microsoft.com/office/powerpoint/2010/main" val="777874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457200" y="274638"/>
            <a:ext cx="8229600" cy="1143000"/>
          </a:xfrm>
        </p:spPr>
        <p:txBody>
          <a:bodyPr>
            <a:normAutofit/>
          </a:bodyPr>
          <a:lstStyle/>
          <a:p>
            <a:r>
              <a:rPr lang="en-US" altLang="zh-CN" b="0" dirty="0"/>
              <a:t>GaAs</a:t>
            </a:r>
            <a:r>
              <a:rPr lang="zh-CN" altLang="en-US" b="0" dirty="0"/>
              <a:t>太阳能电池的技术发展过程</a:t>
            </a:r>
          </a:p>
        </p:txBody>
      </p:sp>
      <p:sp>
        <p:nvSpPr>
          <p:cNvPr id="79875" name="Rectangle 3"/>
          <p:cNvSpPr>
            <a:spLocks noGrp="1" noChangeArrowheads="1"/>
          </p:cNvSpPr>
          <p:nvPr>
            <p:ph idx="1"/>
          </p:nvPr>
        </p:nvSpPr>
        <p:spPr>
          <a:xfrm>
            <a:off x="683568" y="1600200"/>
            <a:ext cx="7776864" cy="4525963"/>
          </a:xfrm>
        </p:spPr>
        <p:txBody>
          <a:bodyPr/>
          <a:lstStyle/>
          <a:p>
            <a:r>
              <a:rPr lang="en-US" altLang="zh-CN" dirty="0"/>
              <a:t>GaAs</a:t>
            </a:r>
            <a:r>
              <a:rPr lang="zh-CN" altLang="en-US" dirty="0"/>
              <a:t>单结太阳能电池</a:t>
            </a:r>
          </a:p>
          <a:p>
            <a:r>
              <a:rPr lang="en-US" altLang="zh-CN" dirty="0"/>
              <a:t>GaAs/Ge</a:t>
            </a:r>
            <a:r>
              <a:rPr lang="zh-CN" altLang="en-US" dirty="0"/>
              <a:t>太阳能电池</a:t>
            </a:r>
          </a:p>
          <a:p>
            <a:r>
              <a:rPr lang="en-US" altLang="zh-CN" dirty="0" err="1"/>
              <a:t>GaInP</a:t>
            </a:r>
            <a:r>
              <a:rPr lang="en-US" altLang="zh-CN" dirty="0"/>
              <a:t>/GaAs</a:t>
            </a:r>
            <a:r>
              <a:rPr lang="zh-CN" altLang="en-US" dirty="0"/>
              <a:t>双结太阳能电池</a:t>
            </a:r>
          </a:p>
          <a:p>
            <a:r>
              <a:rPr lang="en-US" altLang="zh-CN" dirty="0" err="1"/>
              <a:t>GaInP</a:t>
            </a:r>
            <a:r>
              <a:rPr lang="en-US" altLang="zh-CN" dirty="0"/>
              <a:t>/GaAs/Ge</a:t>
            </a:r>
            <a:r>
              <a:rPr lang="zh-CN" altLang="en-US" dirty="0"/>
              <a:t>三结太阳能电池</a:t>
            </a:r>
          </a:p>
        </p:txBody>
      </p:sp>
      <p:sp>
        <p:nvSpPr>
          <p:cNvPr id="2" name="灯片编号占位符 1">
            <a:extLst>
              <a:ext uri="{FF2B5EF4-FFF2-40B4-BE49-F238E27FC236}">
                <a16:creationId xmlns:a16="http://schemas.microsoft.com/office/drawing/2014/main" id="{900A1CD7-FD07-4CB9-AC8B-64855598F347}"/>
              </a:ext>
            </a:extLst>
          </p:cNvPr>
          <p:cNvSpPr>
            <a:spLocks noGrp="1"/>
          </p:cNvSpPr>
          <p:nvPr>
            <p:ph type="sldNum" sz="quarter" idx="12"/>
          </p:nvPr>
        </p:nvSpPr>
        <p:spPr>
          <a:xfrm>
            <a:off x="6553200" y="6356350"/>
            <a:ext cx="2133600" cy="365125"/>
          </a:xfrm>
        </p:spPr>
        <p:txBody>
          <a:bodyPr/>
          <a:lstStyle/>
          <a:p>
            <a:fld id="{13147CA0-777A-4549-BB61-73AB87886E8C}" type="slidenum">
              <a:rPr lang="zh-CN" altLang="en-US"/>
              <a:pPr/>
              <a:t>56</a:t>
            </a:fld>
            <a:endParaRPr lang="zh-CN" altLang="en-US"/>
          </a:p>
        </p:txBody>
      </p:sp>
      <p:sp>
        <p:nvSpPr>
          <p:cNvPr id="6" name="灯片编号占位符 9">
            <a:extLst>
              <a:ext uri="{FF2B5EF4-FFF2-40B4-BE49-F238E27FC236}">
                <a16:creationId xmlns:a16="http://schemas.microsoft.com/office/drawing/2014/main" id="{46E03020-C3FC-47D3-BDF1-ED54182A8175}"/>
              </a:ext>
            </a:extLst>
          </p:cNvPr>
          <p:cNvSpPr txBox="1">
            <a:spLocks/>
          </p:cNvSpPr>
          <p:nvPr/>
        </p:nvSpPr>
        <p:spPr>
          <a:xfrm>
            <a:off x="6572250" y="5677853"/>
            <a:ext cx="2057400" cy="273844"/>
          </a:xfrm>
          <a:prstGeom prst="rect">
            <a:avLst/>
          </a:prstGeom>
        </p:spPr>
        <p:txBody>
          <a:bodyPr vert="horz" lIns="68580" tIns="34290" rIns="68580" bIns="34290" rtlCol="0" anchor="ctr"/>
          <a:lstStyle>
            <a:defPPr>
              <a:defRPr lang="zh-CN"/>
            </a:defPPr>
            <a:lvl1pPr marL="0" algn="r" defTabSz="914400" rtl="0" eaLnBrk="1" latinLnBrk="0" hangingPunct="1">
              <a:defRPr sz="1200" b="1"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fld id="{3B69331D-3A81-4C29-B0D5-B37FC50E5710}" type="slidenum">
              <a:rPr lang="zh-CN" altLang="en-US" sz="900">
                <a:solidFill>
                  <a:prstClr val="black">
                    <a:tint val="75000"/>
                  </a:prstClr>
                </a:solidFill>
              </a:rPr>
              <a:pPr defTabSz="685800" fontAlgn="auto">
                <a:spcBef>
                  <a:spcPts val="0"/>
                </a:spcBef>
                <a:spcAft>
                  <a:spcPts val="0"/>
                </a:spcAft>
              </a:pPr>
              <a:t>56</a:t>
            </a:fld>
            <a:endParaRPr lang="zh-CN" altLang="en-US" sz="900">
              <a:solidFill>
                <a:prstClr val="black">
                  <a:tint val="75000"/>
                </a:prstClr>
              </a:solidFill>
            </a:endParaRPr>
          </a:p>
        </p:txBody>
      </p:sp>
    </p:spTree>
    <p:extLst>
      <p:ext uri="{BB962C8B-B14F-4D97-AF65-F5344CB8AC3E}">
        <p14:creationId xmlns:p14="http://schemas.microsoft.com/office/powerpoint/2010/main" val="16620965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57200" y="274638"/>
            <a:ext cx="8229600" cy="1143000"/>
          </a:xfrm>
        </p:spPr>
        <p:txBody>
          <a:bodyPr/>
          <a:lstStyle/>
          <a:p>
            <a:r>
              <a:rPr lang="en-US" altLang="zh-CN" b="0" dirty="0"/>
              <a:t>GaAs</a:t>
            </a:r>
            <a:r>
              <a:rPr lang="zh-CN" altLang="en-US" b="0" dirty="0"/>
              <a:t>单结太阳能电池</a:t>
            </a:r>
          </a:p>
        </p:txBody>
      </p:sp>
      <p:sp>
        <p:nvSpPr>
          <p:cNvPr id="80899" name="Rectangle 3"/>
          <p:cNvSpPr>
            <a:spLocks noGrp="1" noChangeArrowheads="1"/>
          </p:cNvSpPr>
          <p:nvPr>
            <p:ph idx="1"/>
          </p:nvPr>
        </p:nvSpPr>
        <p:spPr>
          <a:xfrm>
            <a:off x="683568" y="1600200"/>
            <a:ext cx="7776864" cy="4525963"/>
          </a:xfrm>
        </p:spPr>
        <p:txBody>
          <a:bodyPr>
            <a:normAutofit/>
          </a:bodyPr>
          <a:lstStyle/>
          <a:p>
            <a:r>
              <a:rPr lang="zh-CN" altLang="en-US" dirty="0"/>
              <a:t>最早的</a:t>
            </a:r>
            <a:r>
              <a:rPr lang="en-US" altLang="zh-CN" dirty="0"/>
              <a:t>GaAs</a:t>
            </a:r>
            <a:r>
              <a:rPr lang="zh-CN" altLang="en-US" dirty="0"/>
              <a:t>太阳能电池</a:t>
            </a:r>
            <a:endParaRPr lang="en-US" altLang="zh-CN" dirty="0"/>
          </a:p>
          <a:p>
            <a:pPr lvl="1">
              <a:buFont typeface="Arial" panose="020B0604020202020204" pitchFamily="34" charset="0"/>
              <a:buChar char="•"/>
            </a:pPr>
            <a:r>
              <a:rPr lang="en-US" altLang="zh-CN" dirty="0"/>
              <a:t>1956</a:t>
            </a:r>
            <a:r>
              <a:rPr lang="zh-CN" altLang="en-US" dirty="0"/>
              <a:t>年，采用扩散方法形成</a:t>
            </a:r>
            <a:r>
              <a:rPr lang="en-US" altLang="zh-CN" dirty="0"/>
              <a:t>PN</a:t>
            </a:r>
            <a:r>
              <a:rPr lang="zh-CN" altLang="en-US" dirty="0"/>
              <a:t>结，效率只有</a:t>
            </a:r>
            <a:r>
              <a:rPr lang="en-US" altLang="zh-CN" dirty="0"/>
              <a:t>6.5%</a:t>
            </a:r>
            <a:r>
              <a:rPr lang="zh-CN" altLang="en-US" dirty="0"/>
              <a:t>。主要原因：上表面复合严重，影响光生载流子形成短路电路。</a:t>
            </a:r>
          </a:p>
          <a:p>
            <a:pPr lvl="1">
              <a:buFont typeface="Arial" panose="020B0604020202020204" pitchFamily="34" charset="0"/>
              <a:buChar char="•"/>
            </a:pPr>
            <a:r>
              <a:rPr lang="en-US" altLang="zh-CN" dirty="0"/>
              <a:t>1972</a:t>
            </a:r>
            <a:r>
              <a:rPr lang="zh-CN" altLang="en-US" dirty="0"/>
              <a:t>年，</a:t>
            </a:r>
            <a:r>
              <a:rPr lang="en-US" altLang="zh-CN" dirty="0"/>
              <a:t>Woodall</a:t>
            </a:r>
            <a:r>
              <a:rPr lang="zh-CN" altLang="en-US" dirty="0"/>
              <a:t>等采用</a:t>
            </a:r>
            <a:r>
              <a:rPr lang="en-US" altLang="zh-CN" dirty="0"/>
              <a:t>LPE</a:t>
            </a:r>
            <a:r>
              <a:rPr lang="zh-CN" altLang="en-US" dirty="0"/>
              <a:t>在</a:t>
            </a:r>
            <a:r>
              <a:rPr lang="en-US" altLang="zh-CN" dirty="0"/>
              <a:t>GaAs</a:t>
            </a:r>
            <a:r>
              <a:rPr lang="zh-CN" altLang="en-US" dirty="0"/>
              <a:t>表面生长宽禁带</a:t>
            </a:r>
            <a:r>
              <a:rPr lang="en-US" altLang="zh-CN" dirty="0" err="1"/>
              <a:t>GaAlAs</a:t>
            </a:r>
            <a:r>
              <a:rPr lang="en-US" altLang="zh-CN" dirty="0">
                <a:sym typeface="Wingdings" pitchFamily="2" charset="2"/>
              </a:rPr>
              <a:t></a:t>
            </a:r>
            <a:r>
              <a:rPr lang="zh-CN" altLang="en-US" dirty="0"/>
              <a:t>实现对</a:t>
            </a:r>
            <a:r>
              <a:rPr lang="en-US" altLang="zh-CN" dirty="0"/>
              <a:t>GaAs</a:t>
            </a:r>
            <a:r>
              <a:rPr lang="zh-CN" altLang="en-US" dirty="0"/>
              <a:t>电池上表面的钝化，同时作为</a:t>
            </a:r>
            <a:r>
              <a:rPr lang="en-US" altLang="zh-CN" dirty="0"/>
              <a:t>GaAs</a:t>
            </a:r>
            <a:r>
              <a:rPr lang="zh-CN" altLang="en-US" dirty="0"/>
              <a:t>电池的窗口层。</a:t>
            </a:r>
          </a:p>
        </p:txBody>
      </p:sp>
      <p:sp>
        <p:nvSpPr>
          <p:cNvPr id="2" name="灯片编号占位符 1">
            <a:extLst>
              <a:ext uri="{FF2B5EF4-FFF2-40B4-BE49-F238E27FC236}">
                <a16:creationId xmlns:a16="http://schemas.microsoft.com/office/drawing/2014/main" id="{1FFF7F37-68C2-4B49-B714-C59C97C82DBA}"/>
              </a:ext>
            </a:extLst>
          </p:cNvPr>
          <p:cNvSpPr>
            <a:spLocks noGrp="1"/>
          </p:cNvSpPr>
          <p:nvPr>
            <p:ph type="sldNum" sz="quarter" idx="12"/>
          </p:nvPr>
        </p:nvSpPr>
        <p:spPr>
          <a:xfrm>
            <a:off x="6553200" y="6356350"/>
            <a:ext cx="2133600" cy="365125"/>
          </a:xfrm>
        </p:spPr>
        <p:txBody>
          <a:bodyPr/>
          <a:lstStyle/>
          <a:p>
            <a:fld id="{13147CA0-777A-4549-BB61-73AB87886E8C}" type="slidenum">
              <a:rPr lang="zh-CN" altLang="en-US"/>
              <a:pPr/>
              <a:t>57</a:t>
            </a:fld>
            <a:endParaRPr lang="zh-CN" altLang="en-US"/>
          </a:p>
        </p:txBody>
      </p:sp>
      <p:sp>
        <p:nvSpPr>
          <p:cNvPr id="6" name="灯片编号占位符 9">
            <a:extLst>
              <a:ext uri="{FF2B5EF4-FFF2-40B4-BE49-F238E27FC236}">
                <a16:creationId xmlns:a16="http://schemas.microsoft.com/office/drawing/2014/main" id="{889DA6AA-8F6C-40BD-B036-43CDC643519C}"/>
              </a:ext>
            </a:extLst>
          </p:cNvPr>
          <p:cNvSpPr txBox="1">
            <a:spLocks/>
          </p:cNvSpPr>
          <p:nvPr/>
        </p:nvSpPr>
        <p:spPr>
          <a:xfrm>
            <a:off x="6572250" y="5677853"/>
            <a:ext cx="2057400" cy="273844"/>
          </a:xfrm>
          <a:prstGeom prst="rect">
            <a:avLst/>
          </a:prstGeom>
        </p:spPr>
        <p:txBody>
          <a:bodyPr vert="horz" lIns="68580" tIns="34290" rIns="68580" bIns="34290" rtlCol="0" anchor="ctr"/>
          <a:lstStyle>
            <a:defPPr>
              <a:defRPr lang="zh-CN"/>
            </a:defPPr>
            <a:lvl1pPr marL="0" algn="r" defTabSz="914400" rtl="0" eaLnBrk="1" latinLnBrk="0" hangingPunct="1">
              <a:defRPr sz="1200" b="1"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fld id="{3B69331D-3A81-4C29-B0D5-B37FC50E5710}" type="slidenum">
              <a:rPr lang="zh-CN" altLang="en-US" sz="900">
                <a:solidFill>
                  <a:prstClr val="black">
                    <a:tint val="75000"/>
                  </a:prstClr>
                </a:solidFill>
              </a:rPr>
              <a:pPr defTabSz="685800" fontAlgn="auto">
                <a:spcBef>
                  <a:spcPts val="0"/>
                </a:spcBef>
                <a:spcAft>
                  <a:spcPts val="0"/>
                </a:spcAft>
              </a:pPr>
              <a:t>57</a:t>
            </a:fld>
            <a:endParaRPr lang="zh-CN" altLang="en-US" sz="900">
              <a:solidFill>
                <a:prstClr val="black">
                  <a:tint val="75000"/>
                </a:prstClr>
              </a:solidFill>
            </a:endParaRPr>
          </a:p>
        </p:txBody>
      </p:sp>
    </p:spTree>
    <p:extLst>
      <p:ext uri="{BB962C8B-B14F-4D97-AF65-F5344CB8AC3E}">
        <p14:creationId xmlns:p14="http://schemas.microsoft.com/office/powerpoint/2010/main" val="34773643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274638"/>
            <a:ext cx="8229600" cy="1143000"/>
          </a:xfrm>
        </p:spPr>
        <p:txBody>
          <a:bodyPr/>
          <a:lstStyle/>
          <a:p>
            <a:r>
              <a:rPr lang="en-US" altLang="zh-CN">
                <a:latin typeface="+mj-ea"/>
                <a:ea typeface="+mj-ea"/>
              </a:rPr>
              <a:t>GaAs/Ge</a:t>
            </a:r>
            <a:r>
              <a:rPr lang="zh-CN" altLang="en-US">
                <a:latin typeface="+mj-ea"/>
                <a:ea typeface="+mj-ea"/>
              </a:rPr>
              <a:t>单结太阳能电池</a:t>
            </a:r>
            <a:endParaRPr lang="zh-CN" altLang="en-US" dirty="0">
              <a:latin typeface="+mj-ea"/>
              <a:ea typeface="+mj-ea"/>
            </a:endParaRPr>
          </a:p>
        </p:txBody>
      </p:sp>
      <p:sp>
        <p:nvSpPr>
          <p:cNvPr id="81923" name="Rectangle 3"/>
          <p:cNvSpPr>
            <a:spLocks noGrp="1" noChangeArrowheads="1"/>
          </p:cNvSpPr>
          <p:nvPr>
            <p:ph type="body" sz="half" idx="1"/>
          </p:nvPr>
        </p:nvSpPr>
        <p:spPr>
          <a:xfrm>
            <a:off x="457200" y="1600201"/>
            <a:ext cx="4906888" cy="4756150"/>
          </a:xfrm>
        </p:spPr>
        <p:txBody>
          <a:bodyPr>
            <a:noAutofit/>
          </a:bodyPr>
          <a:lstStyle/>
          <a:p>
            <a:r>
              <a:rPr lang="en-US" altLang="zh-CN" sz="2000" dirty="0">
                <a:latin typeface="+mj-ea"/>
                <a:ea typeface="+mj-ea"/>
              </a:rPr>
              <a:t>Ge</a:t>
            </a:r>
            <a:r>
              <a:rPr lang="zh-CN" altLang="en-US" sz="2000" dirty="0">
                <a:latin typeface="+mj-ea"/>
                <a:ea typeface="+mj-ea"/>
              </a:rPr>
              <a:t>单晶取代</a:t>
            </a:r>
            <a:r>
              <a:rPr lang="en-US" altLang="zh-CN" sz="2000" dirty="0">
                <a:latin typeface="+mj-ea"/>
                <a:ea typeface="+mj-ea"/>
              </a:rPr>
              <a:t>GaAs</a:t>
            </a:r>
            <a:r>
              <a:rPr lang="zh-CN" altLang="en-US" sz="2000" dirty="0">
                <a:latin typeface="+mj-ea"/>
                <a:ea typeface="+mj-ea"/>
              </a:rPr>
              <a:t>单晶作为衬底</a:t>
            </a:r>
          </a:p>
          <a:p>
            <a:pPr lvl="1">
              <a:buFont typeface="Arial" panose="020B0604020202020204" pitchFamily="34" charset="0"/>
              <a:buChar char="•"/>
            </a:pPr>
            <a:r>
              <a:rPr lang="en-US" altLang="zh-CN" sz="2000" dirty="0">
                <a:latin typeface="+mj-ea"/>
                <a:ea typeface="+mj-ea"/>
              </a:rPr>
              <a:t>GaAs</a:t>
            </a:r>
            <a:r>
              <a:rPr lang="zh-CN" altLang="en-US" sz="2000" dirty="0">
                <a:latin typeface="+mj-ea"/>
                <a:ea typeface="+mj-ea"/>
              </a:rPr>
              <a:t>材料昂贵，材料密度高，机械强度低。</a:t>
            </a:r>
          </a:p>
          <a:p>
            <a:pPr lvl="1">
              <a:buFont typeface="Arial" panose="020B0604020202020204" pitchFamily="34" charset="0"/>
              <a:buChar char="•"/>
            </a:pPr>
            <a:r>
              <a:rPr lang="en-US" altLang="zh-CN" sz="2000" dirty="0">
                <a:latin typeface="+mj-ea"/>
                <a:ea typeface="+mj-ea"/>
              </a:rPr>
              <a:t>Ge</a:t>
            </a:r>
            <a:r>
              <a:rPr lang="zh-CN" altLang="en-US" sz="2000" dirty="0">
                <a:latin typeface="+mj-ea"/>
                <a:ea typeface="+mj-ea"/>
              </a:rPr>
              <a:t>材料成本相对较低，机械强度高。</a:t>
            </a:r>
          </a:p>
          <a:p>
            <a:r>
              <a:rPr lang="zh-CN" altLang="en-US" sz="2000" dirty="0">
                <a:latin typeface="+mj-ea"/>
                <a:ea typeface="+mj-ea"/>
              </a:rPr>
              <a:t>关键技术：抑制</a:t>
            </a:r>
            <a:r>
              <a:rPr lang="en-US" altLang="zh-CN" sz="2000" dirty="0">
                <a:latin typeface="+mj-ea"/>
                <a:ea typeface="+mj-ea"/>
              </a:rPr>
              <a:t>GaAs/Ge</a:t>
            </a:r>
            <a:r>
              <a:rPr lang="zh-CN" altLang="en-US" sz="2000" dirty="0">
                <a:latin typeface="+mj-ea"/>
                <a:ea typeface="+mj-ea"/>
              </a:rPr>
              <a:t>异质结，消除极性与非极性外延特性的反相畴</a:t>
            </a:r>
            <a:r>
              <a:rPr lang="en-US" altLang="zh-CN" sz="2000" dirty="0">
                <a:latin typeface="+mj-ea"/>
                <a:ea typeface="+mj-ea"/>
              </a:rPr>
              <a:t>(APDs)</a:t>
            </a:r>
          </a:p>
          <a:p>
            <a:pPr lvl="1">
              <a:buFont typeface="Arial" panose="020B0604020202020204" pitchFamily="34" charset="0"/>
              <a:buChar char="•"/>
            </a:pPr>
            <a:r>
              <a:rPr lang="en-US" altLang="zh-CN" sz="2000" dirty="0">
                <a:latin typeface="+mj-ea"/>
                <a:ea typeface="+mj-ea"/>
              </a:rPr>
              <a:t>Ge(</a:t>
            </a:r>
            <a:r>
              <a:rPr lang="zh-CN" altLang="en-US" sz="2000" dirty="0">
                <a:latin typeface="+mj-ea"/>
                <a:ea typeface="+mj-ea"/>
              </a:rPr>
              <a:t>共价键</a:t>
            </a:r>
            <a:r>
              <a:rPr lang="en-US" altLang="zh-CN" sz="2000" dirty="0">
                <a:latin typeface="+mj-ea"/>
                <a:ea typeface="+mj-ea"/>
              </a:rPr>
              <a:t>)</a:t>
            </a:r>
            <a:r>
              <a:rPr lang="zh-CN" altLang="en-US" sz="2000" dirty="0">
                <a:latin typeface="+mj-ea"/>
                <a:ea typeface="+mj-ea"/>
              </a:rPr>
              <a:t>，</a:t>
            </a:r>
            <a:r>
              <a:rPr lang="en-US" altLang="zh-CN" sz="2000" dirty="0">
                <a:latin typeface="+mj-ea"/>
                <a:ea typeface="+mj-ea"/>
              </a:rPr>
              <a:t>GaAs(</a:t>
            </a:r>
            <a:r>
              <a:rPr lang="zh-CN" altLang="en-US" sz="2000" dirty="0">
                <a:latin typeface="+mj-ea"/>
                <a:ea typeface="+mj-ea"/>
              </a:rPr>
              <a:t>轻微的离子键</a:t>
            </a:r>
            <a:r>
              <a:rPr lang="en-US" altLang="zh-CN" sz="2000" dirty="0">
                <a:latin typeface="+mj-ea"/>
                <a:ea typeface="+mj-ea"/>
              </a:rPr>
              <a:t>)</a:t>
            </a:r>
            <a:r>
              <a:rPr lang="zh-CN" altLang="en-US" sz="2000" dirty="0">
                <a:latin typeface="+mj-ea"/>
                <a:ea typeface="+mj-ea"/>
              </a:rPr>
              <a:t>，电荷不平衡形成反相畴</a:t>
            </a:r>
            <a:r>
              <a:rPr lang="zh-CN" altLang="en-US" sz="2000" dirty="0">
                <a:latin typeface="+mj-ea"/>
                <a:ea typeface="+mj-ea"/>
                <a:sym typeface="Wingdings" pitchFamily="2" charset="2"/>
              </a:rPr>
              <a:t>降低</a:t>
            </a:r>
            <a:r>
              <a:rPr lang="en-US" altLang="zh-CN" sz="2000" dirty="0">
                <a:latin typeface="+mj-ea"/>
                <a:ea typeface="+mj-ea"/>
                <a:sym typeface="Wingdings" pitchFamily="2" charset="2"/>
              </a:rPr>
              <a:t>GaAs/Ge</a:t>
            </a:r>
            <a:r>
              <a:rPr lang="zh-CN" altLang="en-US" sz="2000" dirty="0">
                <a:latin typeface="+mj-ea"/>
                <a:ea typeface="+mj-ea"/>
                <a:sym typeface="Wingdings" pitchFamily="2" charset="2"/>
              </a:rPr>
              <a:t>的电特性</a:t>
            </a:r>
          </a:p>
          <a:p>
            <a:pPr lvl="1">
              <a:buFont typeface="Arial" panose="020B0604020202020204" pitchFamily="34" charset="0"/>
              <a:buChar char="•"/>
            </a:pPr>
            <a:r>
              <a:rPr lang="zh-CN" altLang="en-US" sz="2000" dirty="0">
                <a:latin typeface="+mj-ea"/>
                <a:ea typeface="+mj-ea"/>
                <a:sym typeface="Wingdings" pitchFamily="2" charset="2"/>
              </a:rPr>
              <a:t>抑制</a:t>
            </a:r>
            <a:r>
              <a:rPr lang="en-US" altLang="zh-CN" sz="2000" dirty="0">
                <a:latin typeface="+mj-ea"/>
                <a:ea typeface="+mj-ea"/>
                <a:sym typeface="Wingdings" pitchFamily="2" charset="2"/>
              </a:rPr>
              <a:t>APDs</a:t>
            </a:r>
            <a:r>
              <a:rPr lang="zh-CN" altLang="en-US" sz="2000" dirty="0">
                <a:latin typeface="+mj-ea"/>
                <a:ea typeface="+mj-ea"/>
                <a:sym typeface="Wingdings" pitchFamily="2" charset="2"/>
              </a:rPr>
              <a:t>：衬底偏向</a:t>
            </a:r>
            <a:r>
              <a:rPr lang="en-US" altLang="zh-CN" sz="2000" dirty="0">
                <a:latin typeface="+mj-ea"/>
                <a:ea typeface="+mj-ea"/>
                <a:sym typeface="Wingdings" pitchFamily="2" charset="2"/>
              </a:rPr>
              <a:t>(100)</a:t>
            </a:r>
            <a:r>
              <a:rPr lang="zh-CN" altLang="en-US" sz="2000" dirty="0">
                <a:latin typeface="+mj-ea"/>
                <a:ea typeface="+mj-ea"/>
                <a:sym typeface="Wingdings" pitchFamily="2" charset="2"/>
              </a:rPr>
              <a:t>晶面大偏角，高衬底温度，相对低的生长速率和高</a:t>
            </a:r>
            <a:r>
              <a:rPr lang="en-US" altLang="zh-CN" sz="2000" dirty="0">
                <a:latin typeface="+mj-ea"/>
                <a:ea typeface="+mj-ea"/>
                <a:sym typeface="Wingdings" pitchFamily="2" charset="2"/>
              </a:rPr>
              <a:t>V/III</a:t>
            </a:r>
            <a:r>
              <a:rPr lang="zh-CN" altLang="en-US" sz="2000" dirty="0">
                <a:latin typeface="+mj-ea"/>
                <a:ea typeface="+mj-ea"/>
                <a:sym typeface="Wingdings" pitchFamily="2" charset="2"/>
              </a:rPr>
              <a:t>比组合生长条件</a:t>
            </a:r>
          </a:p>
          <a:p>
            <a:pPr lvl="1">
              <a:buFont typeface="Arial" panose="020B0604020202020204" pitchFamily="34" charset="0"/>
              <a:buChar char="•"/>
            </a:pPr>
            <a:r>
              <a:rPr lang="zh-CN" altLang="en-US" sz="2000" dirty="0">
                <a:latin typeface="+mj-ea"/>
                <a:ea typeface="+mj-ea"/>
              </a:rPr>
              <a:t>在</a:t>
            </a:r>
            <a:r>
              <a:rPr lang="en-US" altLang="zh-CN" sz="2000" dirty="0">
                <a:latin typeface="+mj-ea"/>
                <a:ea typeface="+mj-ea"/>
              </a:rPr>
              <a:t>AM0</a:t>
            </a:r>
            <a:r>
              <a:rPr lang="zh-CN" altLang="en-US" sz="2000" dirty="0">
                <a:latin typeface="+mj-ea"/>
                <a:ea typeface="+mj-ea"/>
              </a:rPr>
              <a:t>效率可以达到</a:t>
            </a:r>
            <a:r>
              <a:rPr lang="en-US" altLang="zh-CN" sz="2000" dirty="0">
                <a:latin typeface="+mj-ea"/>
                <a:ea typeface="+mj-ea"/>
              </a:rPr>
              <a:t>20</a:t>
            </a:r>
            <a:r>
              <a:rPr lang="zh-CN" altLang="en-US" sz="2000" dirty="0">
                <a:latin typeface="+mj-ea"/>
                <a:ea typeface="+mj-ea"/>
              </a:rPr>
              <a:t>％</a:t>
            </a:r>
          </a:p>
        </p:txBody>
      </p:sp>
      <p:graphicFrame>
        <p:nvGraphicFramePr>
          <p:cNvPr id="81924" name="Object 4"/>
          <p:cNvGraphicFramePr>
            <a:graphicFrameLocks noGrp="1" noChangeAspect="1"/>
          </p:cNvGraphicFramePr>
          <p:nvPr>
            <p:ph sz="half" idx="2"/>
            <p:extLst>
              <p:ext uri="{D42A27DB-BD31-4B8C-83A1-F6EECF244321}">
                <p14:modId xmlns:p14="http://schemas.microsoft.com/office/powerpoint/2010/main" val="1121784641"/>
              </p:ext>
            </p:extLst>
          </p:nvPr>
        </p:nvGraphicFramePr>
        <p:xfrm>
          <a:off x="5512081" y="2057400"/>
          <a:ext cx="2963300" cy="3033713"/>
        </p:xfrm>
        <a:graphic>
          <a:graphicData uri="http://schemas.openxmlformats.org/presentationml/2006/ole">
            <mc:AlternateContent xmlns:mc="http://schemas.openxmlformats.org/markup-compatibility/2006">
              <mc:Choice xmlns:v="urn:schemas-microsoft-com:vml" Requires="v">
                <p:oleObj spid="_x0000_s7205" name="位图图像" r:id="rId3" imgW="3139712" imgH="3215238" progId="Paint.Picture">
                  <p:embed/>
                </p:oleObj>
              </mc:Choice>
              <mc:Fallback>
                <p:oleObj name="位图图像" r:id="rId3" imgW="3139712" imgH="3215238" progId="Paint.Picture">
                  <p:embed/>
                  <p:pic>
                    <p:nvPicPr>
                      <p:cNvPr id="8192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2081" y="2057400"/>
                        <a:ext cx="2963300" cy="3033713"/>
                      </a:xfrm>
                      <a:prstGeom prst="rect">
                        <a:avLst/>
                      </a:prstGeom>
                      <a:noFill/>
                      <a:ln>
                        <a:noFill/>
                      </a:ln>
                      <a:effectLst/>
                    </p:spPr>
                  </p:pic>
                </p:oleObj>
              </mc:Fallback>
            </mc:AlternateContent>
          </a:graphicData>
        </a:graphic>
      </p:graphicFrame>
      <p:sp>
        <p:nvSpPr>
          <p:cNvPr id="2" name="灯片编号占位符 1">
            <a:extLst>
              <a:ext uri="{FF2B5EF4-FFF2-40B4-BE49-F238E27FC236}">
                <a16:creationId xmlns:a16="http://schemas.microsoft.com/office/drawing/2014/main" id="{477FABD7-C5A7-4736-9844-87CA8EE46167}"/>
              </a:ext>
            </a:extLst>
          </p:cNvPr>
          <p:cNvSpPr>
            <a:spLocks noGrp="1"/>
          </p:cNvSpPr>
          <p:nvPr>
            <p:ph type="sldNum" sz="quarter" idx="12"/>
          </p:nvPr>
        </p:nvSpPr>
        <p:spPr>
          <a:xfrm>
            <a:off x="6553200" y="6356350"/>
            <a:ext cx="2133600" cy="365125"/>
          </a:xfrm>
        </p:spPr>
        <p:txBody>
          <a:bodyPr/>
          <a:lstStyle/>
          <a:p>
            <a:fld id="{C595B58A-8D6D-41E2-9BB4-64D62F8EF1B6}" type="slidenum">
              <a:rPr lang="en-US" altLang="zh-CN" smtClean="0"/>
              <a:pPr/>
              <a:t>58</a:t>
            </a:fld>
            <a:endParaRPr lang="en-US" altLang="zh-CN"/>
          </a:p>
        </p:txBody>
      </p:sp>
      <p:sp>
        <p:nvSpPr>
          <p:cNvPr id="81925" name="Rectangle 5"/>
          <p:cNvSpPr>
            <a:spLocks noChangeArrowheads="1"/>
          </p:cNvSpPr>
          <p:nvPr/>
        </p:nvSpPr>
        <p:spPr bwMode="auto">
          <a:xfrm>
            <a:off x="5513871" y="5088992"/>
            <a:ext cx="3025187"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b="1">
                <a:solidFill>
                  <a:schemeClr val="tx1"/>
                </a:solidFill>
                <a:latin typeface="Arial" charset="0"/>
                <a:ea typeface="楷体_GB2312" pitchFamily="49" charset="-122"/>
              </a:defRPr>
            </a:lvl1pPr>
            <a:lvl2pPr marL="742950" indent="-285750" eaLnBrk="0" hangingPunct="0">
              <a:spcBef>
                <a:spcPct val="20000"/>
              </a:spcBef>
              <a:buChar char="–"/>
              <a:defRPr sz="2800" b="1">
                <a:solidFill>
                  <a:schemeClr val="tx1"/>
                </a:solidFill>
                <a:latin typeface="Arial" charset="0"/>
                <a:ea typeface="楷体_GB2312" pitchFamily="49" charset="-122"/>
              </a:defRPr>
            </a:lvl2pPr>
            <a:lvl3pPr marL="1143000" indent="-228600" eaLnBrk="0" hangingPunct="0">
              <a:spcBef>
                <a:spcPct val="20000"/>
              </a:spcBef>
              <a:buChar char="•"/>
              <a:defRPr sz="2400" b="1">
                <a:solidFill>
                  <a:schemeClr val="tx1"/>
                </a:solidFill>
                <a:latin typeface="Arial" charset="0"/>
                <a:ea typeface="楷体_GB2312" pitchFamily="49" charset="-122"/>
              </a:defRPr>
            </a:lvl3pPr>
            <a:lvl4pPr marL="1600200" indent="-228600" eaLnBrk="0" hangingPunct="0">
              <a:spcBef>
                <a:spcPct val="20000"/>
              </a:spcBef>
              <a:buChar char="–"/>
              <a:defRPr sz="2000" b="1">
                <a:solidFill>
                  <a:schemeClr val="tx1"/>
                </a:solidFill>
                <a:latin typeface="Arial" charset="0"/>
                <a:ea typeface="楷体_GB2312" pitchFamily="49" charset="-122"/>
              </a:defRPr>
            </a:lvl4pPr>
            <a:lvl5pPr marL="2057400" indent="-228600" eaLnBrk="0" hangingPunct="0">
              <a:spcBef>
                <a:spcPct val="20000"/>
              </a:spcBef>
              <a:buChar char="»"/>
              <a:defRPr sz="2000" b="1">
                <a:solidFill>
                  <a:schemeClr val="tx1"/>
                </a:solidFill>
                <a:latin typeface="Arial" charset="0"/>
                <a:ea typeface="楷体_GB2312" pitchFamily="49" charset="-122"/>
              </a:defRPr>
            </a:lvl5pPr>
            <a:lvl6pPr marL="2514600" indent="-228600" eaLnBrk="0" fontAlgn="base" hangingPunct="0">
              <a:spcBef>
                <a:spcPct val="20000"/>
              </a:spcBef>
              <a:spcAft>
                <a:spcPct val="0"/>
              </a:spcAft>
              <a:buChar char="»"/>
              <a:defRPr sz="2000" b="1">
                <a:solidFill>
                  <a:schemeClr val="tx1"/>
                </a:solidFill>
                <a:latin typeface="Arial" charset="0"/>
                <a:ea typeface="楷体_GB2312" pitchFamily="49" charset="-122"/>
              </a:defRPr>
            </a:lvl6pPr>
            <a:lvl7pPr marL="2971800" indent="-228600" eaLnBrk="0" fontAlgn="base" hangingPunct="0">
              <a:spcBef>
                <a:spcPct val="20000"/>
              </a:spcBef>
              <a:spcAft>
                <a:spcPct val="0"/>
              </a:spcAft>
              <a:buChar char="»"/>
              <a:defRPr sz="2000" b="1">
                <a:solidFill>
                  <a:schemeClr val="tx1"/>
                </a:solidFill>
                <a:latin typeface="Arial" charset="0"/>
                <a:ea typeface="楷体_GB2312" pitchFamily="49" charset="-122"/>
              </a:defRPr>
            </a:lvl7pPr>
            <a:lvl8pPr marL="3429000" indent="-228600" eaLnBrk="0" fontAlgn="base" hangingPunct="0">
              <a:spcBef>
                <a:spcPct val="20000"/>
              </a:spcBef>
              <a:spcAft>
                <a:spcPct val="0"/>
              </a:spcAft>
              <a:buChar char="»"/>
              <a:defRPr sz="2000" b="1">
                <a:solidFill>
                  <a:schemeClr val="tx1"/>
                </a:solidFill>
                <a:latin typeface="Arial" charset="0"/>
                <a:ea typeface="楷体_GB2312" pitchFamily="49" charset="-122"/>
              </a:defRPr>
            </a:lvl8pPr>
            <a:lvl9pPr marL="3886200" indent="-228600" eaLnBrk="0" fontAlgn="base" hangingPunct="0">
              <a:spcBef>
                <a:spcPct val="20000"/>
              </a:spcBef>
              <a:spcAft>
                <a:spcPct val="0"/>
              </a:spcAft>
              <a:buChar char="»"/>
              <a:defRPr sz="2000" b="1">
                <a:solidFill>
                  <a:schemeClr val="tx1"/>
                </a:solidFill>
                <a:latin typeface="Arial" charset="0"/>
                <a:ea typeface="楷体_GB2312" pitchFamily="49" charset="-122"/>
              </a:defRPr>
            </a:lvl9pPr>
          </a:lstStyle>
          <a:p>
            <a:pPr defTabSz="685800" eaLnBrk="1" fontAlgn="auto" hangingPunct="1">
              <a:spcBef>
                <a:spcPct val="0"/>
              </a:spcBef>
              <a:spcAft>
                <a:spcPts val="0"/>
              </a:spcAft>
              <a:buNone/>
            </a:pPr>
            <a:r>
              <a:rPr lang="en-US" altLang="zh-CN" sz="1350" dirty="0">
                <a:solidFill>
                  <a:prstClr val="black"/>
                </a:solidFill>
                <a:latin typeface="微软雅黑" panose="020B0503020204020204" pitchFamily="34" charset="-122"/>
                <a:ea typeface="微软雅黑" panose="020B0503020204020204" pitchFamily="34" charset="-122"/>
              </a:rPr>
              <a:t>GaAs/Ge</a:t>
            </a:r>
            <a:r>
              <a:rPr lang="zh-CN" altLang="en-US" sz="1350" dirty="0">
                <a:solidFill>
                  <a:prstClr val="black"/>
                </a:solidFill>
                <a:latin typeface="微软雅黑" panose="020B0503020204020204" pitchFamily="34" charset="-122"/>
                <a:ea typeface="微软雅黑" panose="020B0503020204020204" pitchFamily="34" charset="-122"/>
              </a:rPr>
              <a:t>单结太阳能电池结构示意图</a:t>
            </a:r>
          </a:p>
        </p:txBody>
      </p:sp>
    </p:spTree>
    <p:extLst>
      <p:ext uri="{BB962C8B-B14F-4D97-AF65-F5344CB8AC3E}">
        <p14:creationId xmlns:p14="http://schemas.microsoft.com/office/powerpoint/2010/main" val="3196673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457200" y="274638"/>
            <a:ext cx="8229600" cy="1143000"/>
          </a:xfrm>
        </p:spPr>
        <p:txBody>
          <a:bodyPr/>
          <a:lstStyle/>
          <a:p>
            <a:r>
              <a:rPr lang="zh-CN" altLang="en-US" dirty="0">
                <a:latin typeface="+mj-ea"/>
                <a:ea typeface="+mj-ea"/>
              </a:rPr>
              <a:t>多结太阳能电池</a:t>
            </a:r>
          </a:p>
        </p:txBody>
      </p:sp>
      <p:sp>
        <p:nvSpPr>
          <p:cNvPr id="82947" name="Rectangle 3"/>
          <p:cNvSpPr>
            <a:spLocks noGrp="1" noChangeArrowheads="1"/>
          </p:cNvSpPr>
          <p:nvPr>
            <p:ph type="body" sz="half" idx="1"/>
          </p:nvPr>
        </p:nvSpPr>
        <p:spPr>
          <a:xfrm>
            <a:off x="457200" y="1600200"/>
            <a:ext cx="4038600" cy="4525963"/>
          </a:xfrm>
        </p:spPr>
        <p:txBody>
          <a:bodyPr>
            <a:normAutofit fontScale="70000" lnSpcReduction="20000"/>
          </a:bodyPr>
          <a:lstStyle/>
          <a:p>
            <a:pPr>
              <a:lnSpc>
                <a:spcPct val="120000"/>
              </a:lnSpc>
            </a:pPr>
            <a:r>
              <a:rPr lang="zh-CN" altLang="en-US" dirty="0">
                <a:latin typeface="+mj-ea"/>
                <a:ea typeface="+mj-ea"/>
              </a:rPr>
              <a:t>单一半导体构成的太阳能电池，只能将太阳能光谱的一部分有效的转换成电能</a:t>
            </a:r>
          </a:p>
          <a:p>
            <a:pPr>
              <a:lnSpc>
                <a:spcPct val="120000"/>
              </a:lnSpc>
            </a:pPr>
            <a:r>
              <a:rPr lang="zh-CN" altLang="en-US" dirty="0">
                <a:latin typeface="+mj-ea"/>
                <a:ea typeface="+mj-ea"/>
              </a:rPr>
              <a:t>多结太阳能电池，采用不同禁带宽度的半导体材料吸收太阳光谱中不同波段的能量</a:t>
            </a:r>
          </a:p>
          <a:p>
            <a:pPr>
              <a:lnSpc>
                <a:spcPct val="120000"/>
              </a:lnSpc>
            </a:pPr>
            <a:r>
              <a:rPr lang="zh-CN" altLang="en-US" dirty="0">
                <a:latin typeface="+mj-ea"/>
                <a:ea typeface="+mj-ea"/>
              </a:rPr>
              <a:t>机械级联太阳能电池</a:t>
            </a:r>
          </a:p>
          <a:p>
            <a:pPr>
              <a:lnSpc>
                <a:spcPct val="120000"/>
              </a:lnSpc>
            </a:pPr>
            <a:r>
              <a:rPr lang="zh-CN" altLang="en-US" dirty="0">
                <a:latin typeface="+mj-ea"/>
                <a:ea typeface="+mj-ea"/>
              </a:rPr>
              <a:t>整体级联太阳能电池，将不同禁带宽度的半导体材料依次从高到低叠加成一个整体，分别吸收利用从短波到长波的入射光</a:t>
            </a:r>
          </a:p>
        </p:txBody>
      </p:sp>
      <p:pic>
        <p:nvPicPr>
          <p:cNvPr id="82948" name="Picture 4"/>
          <p:cNvPicPr>
            <a:picLocks noGrp="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a:xfrm>
            <a:off x="4697269" y="2132856"/>
            <a:ext cx="3940462" cy="3460650"/>
          </a:xfrm>
          <a:noFill/>
        </p:spPr>
      </p:pic>
      <p:sp>
        <p:nvSpPr>
          <p:cNvPr id="2" name="灯片编号占位符 1">
            <a:extLst>
              <a:ext uri="{FF2B5EF4-FFF2-40B4-BE49-F238E27FC236}">
                <a16:creationId xmlns:a16="http://schemas.microsoft.com/office/drawing/2014/main" id="{B22BB529-68D6-4645-BAE8-61BBCA8FC4BF}"/>
              </a:ext>
            </a:extLst>
          </p:cNvPr>
          <p:cNvSpPr>
            <a:spLocks noGrp="1"/>
          </p:cNvSpPr>
          <p:nvPr>
            <p:ph type="sldNum" sz="quarter" idx="12"/>
          </p:nvPr>
        </p:nvSpPr>
        <p:spPr>
          <a:xfrm>
            <a:off x="6553200" y="6356350"/>
            <a:ext cx="2133600" cy="365125"/>
          </a:xfrm>
        </p:spPr>
        <p:txBody>
          <a:bodyPr/>
          <a:lstStyle/>
          <a:p>
            <a:fld id="{C595B58A-8D6D-41E2-9BB4-64D62F8EF1B6}" type="slidenum">
              <a:rPr lang="en-US" altLang="zh-CN" smtClean="0"/>
              <a:pPr/>
              <a:t>59</a:t>
            </a:fld>
            <a:endParaRPr lang="en-US" altLang="zh-CN"/>
          </a:p>
        </p:txBody>
      </p:sp>
    </p:spTree>
    <p:extLst>
      <p:ext uri="{BB962C8B-B14F-4D97-AF65-F5344CB8AC3E}">
        <p14:creationId xmlns:p14="http://schemas.microsoft.com/office/powerpoint/2010/main" val="1258746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5" descr="图片1"/>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27956" y="1019901"/>
            <a:ext cx="4392488" cy="326264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Rectangle 2"/>
          <p:cNvSpPr>
            <a:spLocks noGrp="1" noChangeArrowheads="1"/>
          </p:cNvSpPr>
          <p:nvPr>
            <p:ph type="title"/>
          </p:nvPr>
        </p:nvSpPr>
        <p:spPr>
          <a:xfrm>
            <a:off x="423365" y="286651"/>
            <a:ext cx="8229600" cy="1143000"/>
          </a:xfrm>
        </p:spPr>
        <p:txBody>
          <a:bodyPr>
            <a:normAutofit/>
          </a:bodyPr>
          <a:lstStyle/>
          <a:p>
            <a:pPr eaLnBrk="1" hangingPunct="1"/>
            <a:r>
              <a:rPr kumimoji="1" lang="zh-CN" altLang="en-US" sz="4000" dirty="0">
                <a:latin typeface="Times New Roman" panose="02020603050405020304" pitchFamily="18" charset="0"/>
                <a:ea typeface="宋体" panose="02010600030101010101" pitchFamily="2" charset="-122"/>
                <a:cs typeface="Times New Roman" panose="02020603050405020304" pitchFamily="18" charset="0"/>
              </a:rPr>
              <a:t>我国丰富的太阳能资源</a:t>
            </a:r>
          </a:p>
        </p:txBody>
      </p:sp>
      <p:sp>
        <p:nvSpPr>
          <p:cNvPr id="8195" name="Rectangle 6"/>
          <p:cNvSpPr>
            <a:spLocks noChangeArrowheads="1"/>
          </p:cNvSpPr>
          <p:nvPr/>
        </p:nvSpPr>
        <p:spPr bwMode="auto">
          <a:xfrm>
            <a:off x="5004048" y="2466555"/>
            <a:ext cx="27238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eaLnBrk="1" hangingPunct="1">
              <a:spcBef>
                <a:spcPct val="0"/>
              </a:spcBef>
              <a:buFontTx/>
              <a:buNone/>
            </a:pPr>
            <a:r>
              <a:rPr lang="zh-CN" altLang="en-US" sz="1800" b="0" dirty="0">
                <a:latin typeface="Arial" panose="020B0604020202020204" pitchFamily="34" charset="0"/>
                <a:ea typeface="宋体" panose="02010600030101010101" pitchFamily="2" charset="-122"/>
              </a:rPr>
              <a:t>我国太阳辐照资源分布图</a:t>
            </a:r>
          </a:p>
        </p:txBody>
      </p:sp>
      <p:sp>
        <p:nvSpPr>
          <p:cNvPr id="2" name="页脚占位符 1">
            <a:extLst>
              <a:ext uri="{FF2B5EF4-FFF2-40B4-BE49-F238E27FC236}">
                <a16:creationId xmlns:a16="http://schemas.microsoft.com/office/drawing/2014/main" id="{9B5F167C-5033-4C41-B4EA-37495D419046}"/>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80554525-E083-4C8D-AE4F-1B3235F159DA}"/>
              </a:ext>
            </a:extLst>
          </p:cNvPr>
          <p:cNvSpPr>
            <a:spLocks noGrp="1"/>
          </p:cNvSpPr>
          <p:nvPr>
            <p:ph type="sldNum" sz="quarter" idx="12"/>
          </p:nvPr>
        </p:nvSpPr>
        <p:spPr/>
        <p:txBody>
          <a:bodyPr/>
          <a:lstStyle/>
          <a:p>
            <a:pPr>
              <a:defRPr/>
            </a:pPr>
            <a:fld id="{C4523274-AE79-4EC0-A651-349270BD2207}" type="slidenum">
              <a:rPr lang="en-US" altLang="zh-CN" smtClean="0"/>
              <a:pPr>
                <a:defRPr/>
              </a:pPr>
              <a:t>6</a:t>
            </a:fld>
            <a:endParaRPr lang="en-US" altLang="zh-CN"/>
          </a:p>
        </p:txBody>
      </p:sp>
      <p:graphicFrame>
        <p:nvGraphicFramePr>
          <p:cNvPr id="4" name="表格 3">
            <a:extLst>
              <a:ext uri="{FF2B5EF4-FFF2-40B4-BE49-F238E27FC236}">
                <a16:creationId xmlns:a16="http://schemas.microsoft.com/office/drawing/2014/main" id="{536EB910-EFEE-4517-BECF-94866D7FEE0F}"/>
              </a:ext>
            </a:extLst>
          </p:cNvPr>
          <p:cNvGraphicFramePr>
            <a:graphicFrameLocks noGrp="1"/>
          </p:cNvGraphicFramePr>
          <p:nvPr>
            <p:extLst>
              <p:ext uri="{D42A27DB-BD31-4B8C-83A1-F6EECF244321}">
                <p14:modId xmlns:p14="http://schemas.microsoft.com/office/powerpoint/2010/main" val="3127295624"/>
              </p:ext>
            </p:extLst>
          </p:nvPr>
        </p:nvGraphicFramePr>
        <p:xfrm>
          <a:off x="1403648" y="4165481"/>
          <a:ext cx="6096000" cy="2225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029050006"/>
                    </a:ext>
                  </a:extLst>
                </a:gridCol>
                <a:gridCol w="2032000">
                  <a:extLst>
                    <a:ext uri="{9D8B030D-6E8A-4147-A177-3AD203B41FA5}">
                      <a16:colId xmlns:a16="http://schemas.microsoft.com/office/drawing/2014/main" val="2767674800"/>
                    </a:ext>
                  </a:extLst>
                </a:gridCol>
                <a:gridCol w="2032000">
                  <a:extLst>
                    <a:ext uri="{9D8B030D-6E8A-4147-A177-3AD203B41FA5}">
                      <a16:colId xmlns:a16="http://schemas.microsoft.com/office/drawing/2014/main" val="924401556"/>
                    </a:ext>
                  </a:extLst>
                </a:gridCol>
              </a:tblGrid>
              <a:tr h="370840">
                <a:tc>
                  <a:txBody>
                    <a:bodyPr/>
                    <a:lstStyle/>
                    <a:p>
                      <a:pPr algn="ctr"/>
                      <a:r>
                        <a:rPr lang="zh-CN" altLang="en-US" sz="1800" dirty="0">
                          <a:latin typeface="Times New Roman" panose="02020603050405020304" pitchFamily="18" charset="0"/>
                          <a:ea typeface="+mn-ea"/>
                          <a:cs typeface="Times New Roman" panose="02020603050405020304" pitchFamily="18" charset="0"/>
                        </a:rPr>
                        <a:t>类别</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800" dirty="0">
                          <a:latin typeface="Times New Roman" panose="02020603050405020304" pitchFamily="18" charset="0"/>
                          <a:ea typeface="+mn-ea"/>
                          <a:cs typeface="Times New Roman" panose="02020603050405020304" pitchFamily="18" charset="0"/>
                        </a:rPr>
                        <a:t>指标</a:t>
                      </a:r>
                      <a:r>
                        <a:rPr lang="en-US" altLang="zh-CN" sz="1800" dirty="0">
                          <a:latin typeface="Times New Roman" panose="02020603050405020304" pitchFamily="18" charset="0"/>
                          <a:ea typeface="+mn-ea"/>
                          <a:cs typeface="Times New Roman" panose="02020603050405020304" pitchFamily="18" charset="0"/>
                        </a:rPr>
                        <a:t>(</a:t>
                      </a:r>
                      <a:r>
                        <a:rPr lang="en-US" altLang="zh-CN" sz="1800" dirty="0" err="1">
                          <a:latin typeface="Times New Roman" panose="02020603050405020304" pitchFamily="18" charset="0"/>
                          <a:ea typeface="+mn-ea"/>
                          <a:cs typeface="Times New Roman" panose="02020603050405020304" pitchFamily="18" charset="0"/>
                        </a:rPr>
                        <a:t>kW·h</a:t>
                      </a:r>
                      <a:r>
                        <a:rPr lang="en-US" altLang="zh-CN" sz="1800" dirty="0">
                          <a:latin typeface="Times New Roman" panose="02020603050405020304" pitchFamily="18" charset="0"/>
                          <a:ea typeface="+mn-ea"/>
                          <a:cs typeface="Times New Roman" panose="02020603050405020304" pitchFamily="18" charset="0"/>
                        </a:rPr>
                        <a:t>/m</a:t>
                      </a:r>
                      <a:r>
                        <a:rPr lang="en-US" altLang="zh-CN" sz="1800" baseline="30000" dirty="0">
                          <a:latin typeface="Times New Roman" panose="02020603050405020304" pitchFamily="18" charset="0"/>
                          <a:ea typeface="+mn-ea"/>
                          <a:cs typeface="Times New Roman" panose="02020603050405020304" pitchFamily="18" charset="0"/>
                        </a:rPr>
                        <a:t>2</a:t>
                      </a:r>
                      <a:r>
                        <a:rPr lang="en-US" altLang="zh-CN" sz="1800" dirty="0">
                          <a:latin typeface="Times New Roman" panose="02020603050405020304" pitchFamily="18" charset="0"/>
                          <a:ea typeface="+mn-ea"/>
                          <a:cs typeface="Times New Roman" panose="02020603050405020304" pitchFamily="18" charset="0"/>
                        </a:rPr>
                        <a:t>·a)</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800" dirty="0">
                          <a:latin typeface="Times New Roman" panose="02020603050405020304" pitchFamily="18" charset="0"/>
                          <a:ea typeface="+mn-ea"/>
                          <a:cs typeface="Times New Roman" panose="02020603050405020304" pitchFamily="18" charset="0"/>
                        </a:rPr>
                        <a:t>占国土面积比例</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4738071"/>
                  </a:ext>
                </a:extLst>
              </a:tr>
              <a:tr h="370840">
                <a:tc>
                  <a:txBody>
                    <a:bodyPr/>
                    <a:lstStyle/>
                    <a:p>
                      <a:pPr algn="ctr"/>
                      <a:r>
                        <a:rPr lang="en-US" altLang="zh-CN" sz="1800" dirty="0">
                          <a:latin typeface="Times New Roman" panose="02020603050405020304" pitchFamily="18" charset="0"/>
                          <a:ea typeface="+mn-ea"/>
                          <a:cs typeface="Times New Roman" panose="02020603050405020304" pitchFamily="18" charset="0"/>
                        </a:rPr>
                        <a:t>Ⅰ</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800" dirty="0">
                          <a:latin typeface="Times New Roman" panose="02020603050405020304" pitchFamily="18" charset="0"/>
                          <a:ea typeface="+mn-ea"/>
                          <a:cs typeface="Times New Roman" panose="02020603050405020304" pitchFamily="18" charset="0"/>
                        </a:rPr>
                        <a:t>≥ 1750</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800" dirty="0">
                          <a:latin typeface="Times New Roman" panose="02020603050405020304" pitchFamily="18" charset="0"/>
                          <a:ea typeface="+mn-ea"/>
                          <a:cs typeface="Times New Roman" panose="02020603050405020304" pitchFamily="18" charset="0"/>
                        </a:rPr>
                        <a:t>17.4</a:t>
                      </a:r>
                      <a:r>
                        <a:rPr lang="zh-CN" altLang="en-US" sz="1800" dirty="0">
                          <a:latin typeface="Times New Roman" panose="02020603050405020304" pitchFamily="18" charset="0"/>
                          <a:ea typeface="+mn-ea"/>
                          <a:cs typeface="Times New Roman" panose="02020603050405020304" pitchFamily="18" charset="0"/>
                        </a:rPr>
                        <a:t>％</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65328974"/>
                  </a:ext>
                </a:extLst>
              </a:tr>
              <a:tr h="370840">
                <a:tc>
                  <a:txBody>
                    <a:bodyPr/>
                    <a:lstStyle/>
                    <a:p>
                      <a:pPr algn="ctr"/>
                      <a:r>
                        <a:rPr lang="en-US" altLang="zh-CN" sz="1800" dirty="0">
                          <a:latin typeface="Times New Roman" panose="02020603050405020304" pitchFamily="18" charset="0"/>
                          <a:ea typeface="+mn-ea"/>
                          <a:cs typeface="Times New Roman" panose="02020603050405020304" pitchFamily="18" charset="0"/>
                        </a:rPr>
                        <a:t>II</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800" dirty="0">
                          <a:latin typeface="Times New Roman" panose="02020603050405020304" pitchFamily="18" charset="0"/>
                          <a:ea typeface="+mn-ea"/>
                          <a:cs typeface="Times New Roman" panose="02020603050405020304" pitchFamily="18" charset="0"/>
                        </a:rPr>
                        <a:t>1400</a:t>
                      </a:r>
                      <a:r>
                        <a:rPr lang="zh-CN" altLang="en-US" sz="1800" dirty="0">
                          <a:latin typeface="Times New Roman" panose="02020603050405020304" pitchFamily="18" charset="0"/>
                          <a:ea typeface="+mn-ea"/>
                          <a:cs typeface="Times New Roman" panose="02020603050405020304" pitchFamily="18" charset="0"/>
                        </a:rPr>
                        <a:t>～</a:t>
                      </a:r>
                      <a:r>
                        <a:rPr lang="en-US" altLang="zh-CN" sz="1800" dirty="0">
                          <a:latin typeface="Times New Roman" panose="02020603050405020304" pitchFamily="18" charset="0"/>
                          <a:ea typeface="+mn-ea"/>
                          <a:cs typeface="Times New Roman" panose="02020603050405020304" pitchFamily="18" charset="0"/>
                        </a:rPr>
                        <a:t>1750</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800" dirty="0">
                          <a:latin typeface="Times New Roman" panose="02020603050405020304" pitchFamily="18" charset="0"/>
                          <a:ea typeface="+mn-ea"/>
                          <a:cs typeface="Times New Roman" panose="02020603050405020304" pitchFamily="18" charset="0"/>
                        </a:rPr>
                        <a:t>42.7%</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94423223"/>
                  </a:ext>
                </a:extLst>
              </a:tr>
              <a:tr h="370840">
                <a:tc>
                  <a:txBody>
                    <a:bodyPr/>
                    <a:lstStyle/>
                    <a:p>
                      <a:pPr algn="ctr"/>
                      <a:r>
                        <a:rPr lang="en-US" altLang="zh-CN" sz="1800" dirty="0">
                          <a:latin typeface="Times New Roman" panose="02020603050405020304" pitchFamily="18" charset="0"/>
                          <a:ea typeface="+mn-ea"/>
                          <a:cs typeface="Times New Roman" panose="02020603050405020304" pitchFamily="18" charset="0"/>
                        </a:rPr>
                        <a:t>III</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800" dirty="0">
                          <a:latin typeface="Times New Roman" panose="02020603050405020304" pitchFamily="18" charset="0"/>
                          <a:ea typeface="+mn-ea"/>
                          <a:cs typeface="Times New Roman" panose="02020603050405020304" pitchFamily="18" charset="0"/>
                        </a:rPr>
                        <a:t>1050</a:t>
                      </a:r>
                      <a:r>
                        <a:rPr lang="zh-CN" altLang="en-US" sz="1800" dirty="0">
                          <a:latin typeface="Times New Roman" panose="02020603050405020304" pitchFamily="18" charset="0"/>
                          <a:ea typeface="+mn-ea"/>
                          <a:cs typeface="Times New Roman" panose="02020603050405020304" pitchFamily="18" charset="0"/>
                        </a:rPr>
                        <a:t>～</a:t>
                      </a:r>
                      <a:r>
                        <a:rPr lang="en-US" altLang="zh-CN" sz="1800" dirty="0">
                          <a:latin typeface="Times New Roman" panose="02020603050405020304" pitchFamily="18" charset="0"/>
                          <a:ea typeface="+mn-ea"/>
                          <a:cs typeface="Times New Roman" panose="02020603050405020304" pitchFamily="18" charset="0"/>
                        </a:rPr>
                        <a:t>1400</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800" dirty="0">
                          <a:latin typeface="Times New Roman" panose="02020603050405020304" pitchFamily="18" charset="0"/>
                          <a:ea typeface="+mn-ea"/>
                          <a:cs typeface="Times New Roman" panose="02020603050405020304" pitchFamily="18" charset="0"/>
                        </a:rPr>
                        <a:t>36.3%</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14102591"/>
                  </a:ext>
                </a:extLst>
              </a:tr>
              <a:tr h="370840">
                <a:tc>
                  <a:txBody>
                    <a:bodyPr/>
                    <a:lstStyle/>
                    <a:p>
                      <a:pPr algn="ctr"/>
                      <a:r>
                        <a:rPr lang="en-US" altLang="zh-CN" sz="1800" dirty="0">
                          <a:latin typeface="Times New Roman" panose="02020603050405020304" pitchFamily="18" charset="0"/>
                          <a:ea typeface="+mn-ea"/>
                          <a:cs typeface="Times New Roman" panose="02020603050405020304" pitchFamily="18" charset="0"/>
                        </a:rPr>
                        <a:t>Ⅳ</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800" dirty="0">
                          <a:latin typeface="Times New Roman" panose="02020603050405020304" pitchFamily="18" charset="0"/>
                          <a:ea typeface="+mn-ea"/>
                          <a:cs typeface="Times New Roman" panose="02020603050405020304" pitchFamily="18" charset="0"/>
                        </a:rPr>
                        <a:t>≤ 1050</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800" dirty="0">
                          <a:latin typeface="Times New Roman" panose="02020603050405020304" pitchFamily="18" charset="0"/>
                          <a:ea typeface="+mn-ea"/>
                          <a:cs typeface="Times New Roman" panose="02020603050405020304" pitchFamily="18" charset="0"/>
                        </a:rPr>
                        <a:t>3.6%</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47684936"/>
                  </a:ext>
                </a:extLst>
              </a:tr>
              <a:tr h="37084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dirty="0">
                          <a:latin typeface="Times New Roman" panose="02020603050405020304" pitchFamily="18" charset="0"/>
                          <a:ea typeface="+mn-ea"/>
                          <a:cs typeface="Times New Roman" panose="02020603050405020304" pitchFamily="18" charset="0"/>
                        </a:rPr>
                        <a:t>I, II, III</a:t>
                      </a:r>
                      <a:r>
                        <a:rPr kumimoji="1" lang="zh-CN" altLang="en-US" sz="1800" b="1" dirty="0">
                          <a:latin typeface="Times New Roman" panose="02020603050405020304" pitchFamily="18" charset="0"/>
                          <a:ea typeface="+mn-ea"/>
                          <a:cs typeface="Times New Roman" panose="02020603050405020304" pitchFamily="18" charset="0"/>
                        </a:rPr>
                        <a:t>类地区共占国土面积</a:t>
                      </a:r>
                      <a:r>
                        <a:rPr kumimoji="1" lang="en-US" altLang="zh-CN" sz="1800" b="1" dirty="0">
                          <a:latin typeface="Times New Roman" panose="02020603050405020304" pitchFamily="18" charset="0"/>
                          <a:ea typeface="+mn-ea"/>
                          <a:cs typeface="Times New Roman" panose="02020603050405020304" pitchFamily="18" charset="0"/>
                        </a:rPr>
                        <a:t>96</a:t>
                      </a:r>
                      <a:r>
                        <a:rPr kumimoji="1" lang="zh-CN" altLang="en-US" sz="1800" b="1" dirty="0">
                          <a:latin typeface="Times New Roman" panose="02020603050405020304" pitchFamily="18" charset="0"/>
                          <a:ea typeface="+mn-ea"/>
                          <a:cs typeface="Times New Roman" panose="02020603050405020304" pitchFamily="18" charset="0"/>
                        </a:rPr>
                        <a:t>％以上</a:t>
                      </a:r>
                      <a:endParaRPr lang="zh-CN" altLang="en-US"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2472274711"/>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ltLang="zh-CN" b="0" dirty="0" err="1"/>
              <a:t>GaInP</a:t>
            </a:r>
            <a:r>
              <a:rPr lang="en-US" altLang="zh-CN" b="0" dirty="0"/>
              <a:t>/GaAs</a:t>
            </a:r>
            <a:r>
              <a:rPr lang="zh-CN" altLang="en-US" b="0" dirty="0"/>
              <a:t>双结太阳能电池</a:t>
            </a:r>
          </a:p>
        </p:txBody>
      </p:sp>
      <p:sp>
        <p:nvSpPr>
          <p:cNvPr id="83971" name="Rectangle 3"/>
          <p:cNvSpPr>
            <a:spLocks noGrp="1" noChangeArrowheads="1"/>
          </p:cNvSpPr>
          <p:nvPr>
            <p:ph idx="1"/>
          </p:nvPr>
        </p:nvSpPr>
        <p:spPr/>
        <p:txBody>
          <a:bodyPr>
            <a:normAutofit/>
          </a:bodyPr>
          <a:lstStyle/>
          <a:p>
            <a:pPr algn="just" eaLnBrk="1" hangingPunct="1">
              <a:lnSpc>
                <a:spcPct val="100000"/>
              </a:lnSpc>
            </a:pPr>
            <a:r>
              <a:rPr lang="en-US" altLang="zh-CN" sz="2250" dirty="0"/>
              <a:t>1989</a:t>
            </a:r>
            <a:r>
              <a:rPr lang="zh-CN" altLang="en-US" sz="2250" dirty="0"/>
              <a:t>年，美国国家再生能源实验室</a:t>
            </a:r>
            <a:r>
              <a:rPr lang="en-US" altLang="zh-CN" sz="2250" dirty="0"/>
              <a:t>(NREL)</a:t>
            </a:r>
            <a:r>
              <a:rPr lang="zh-CN" altLang="en-US" sz="2250" dirty="0"/>
              <a:t>的</a:t>
            </a:r>
            <a:r>
              <a:rPr lang="en-US" altLang="zh-CN" sz="2250" dirty="0"/>
              <a:t>Olson</a:t>
            </a:r>
            <a:r>
              <a:rPr lang="zh-CN" altLang="en-US" sz="2250" dirty="0"/>
              <a:t>等发现</a:t>
            </a:r>
            <a:r>
              <a:rPr lang="en-US" altLang="zh-CN" sz="2250" dirty="0" err="1"/>
              <a:t>GaInP</a:t>
            </a:r>
            <a:r>
              <a:rPr lang="en-US" altLang="zh-CN" sz="2250" dirty="0"/>
              <a:t>/GaAs</a:t>
            </a:r>
            <a:r>
              <a:rPr lang="zh-CN" altLang="en-US" sz="2250" dirty="0"/>
              <a:t>界面复合速率低</a:t>
            </a:r>
            <a:r>
              <a:rPr lang="en-US" altLang="zh-CN" sz="2250" dirty="0"/>
              <a:t>(1.5cm/s)</a:t>
            </a:r>
            <a:r>
              <a:rPr lang="zh-CN" altLang="en-US" sz="2250" dirty="0"/>
              <a:t>，可以形成优良的级联结构</a:t>
            </a:r>
          </a:p>
          <a:p>
            <a:pPr algn="just" eaLnBrk="1" hangingPunct="1">
              <a:lnSpc>
                <a:spcPct val="100000"/>
              </a:lnSpc>
            </a:pPr>
            <a:r>
              <a:rPr lang="en-US" altLang="zh-CN" sz="2250" dirty="0"/>
              <a:t>1990</a:t>
            </a:r>
            <a:r>
              <a:rPr lang="zh-CN" altLang="en-US" sz="2250" dirty="0"/>
              <a:t>年，制作出</a:t>
            </a:r>
            <a:r>
              <a:rPr lang="en-US" altLang="zh-CN" sz="2250" dirty="0" err="1"/>
              <a:t>GaInP</a:t>
            </a:r>
            <a:r>
              <a:rPr lang="en-US" altLang="zh-CN" sz="2250" dirty="0"/>
              <a:t>/GaAs</a:t>
            </a:r>
            <a:r>
              <a:rPr lang="zh-CN" altLang="en-US" sz="2250" dirty="0"/>
              <a:t>双结太阳能电池</a:t>
            </a:r>
          </a:p>
          <a:p>
            <a:pPr algn="just">
              <a:lnSpc>
                <a:spcPct val="100000"/>
              </a:lnSpc>
              <a:spcBef>
                <a:spcPts val="450"/>
              </a:spcBef>
            </a:pPr>
            <a:r>
              <a:rPr lang="en-US" altLang="zh-CN" sz="2250" dirty="0"/>
              <a:t>1994</a:t>
            </a:r>
            <a:r>
              <a:rPr lang="zh-CN" altLang="en-US" sz="2250" dirty="0"/>
              <a:t>年，进行一系列改进，</a:t>
            </a:r>
            <a:r>
              <a:rPr lang="en-US" altLang="zh-CN" sz="2250" dirty="0" err="1"/>
              <a:t>GaInP</a:t>
            </a:r>
            <a:r>
              <a:rPr lang="en-US" altLang="zh-CN" sz="2250" dirty="0"/>
              <a:t>/GaAs</a:t>
            </a:r>
            <a:r>
              <a:rPr lang="zh-CN" altLang="en-US" sz="2250" dirty="0"/>
              <a:t>双结太阳能电池效率达到</a:t>
            </a:r>
            <a:r>
              <a:rPr lang="en-US" altLang="zh-CN" sz="2250" dirty="0"/>
              <a:t>25.7%(AM0, 25</a:t>
            </a:r>
            <a:r>
              <a:rPr lang="en-US" altLang="zh-CN" sz="2250" dirty="0">
                <a:sym typeface="Symbol" pitchFamily="18" charset="2"/>
              </a:rPr>
              <a:t></a:t>
            </a:r>
            <a:r>
              <a:rPr lang="en-US" altLang="zh-CN" sz="2250" dirty="0"/>
              <a:t>C) </a:t>
            </a:r>
          </a:p>
          <a:p>
            <a:pPr algn="just">
              <a:lnSpc>
                <a:spcPct val="100000"/>
              </a:lnSpc>
              <a:spcBef>
                <a:spcPts val="450"/>
              </a:spcBef>
            </a:pPr>
            <a:r>
              <a:rPr lang="en-US" altLang="zh-CN" sz="2250" dirty="0"/>
              <a:t>TECSTAR</a:t>
            </a:r>
            <a:r>
              <a:rPr lang="zh-CN" altLang="en-US" sz="2250" dirty="0"/>
              <a:t>和</a:t>
            </a:r>
            <a:r>
              <a:rPr lang="en-US" altLang="zh-CN" sz="2250" dirty="0" err="1"/>
              <a:t>Spectrolab</a:t>
            </a:r>
            <a:r>
              <a:rPr lang="zh-CN" altLang="en-US" sz="2250" dirty="0"/>
              <a:t>购买了</a:t>
            </a:r>
            <a:r>
              <a:rPr lang="en-US" altLang="zh-CN" sz="2250" dirty="0"/>
              <a:t>NERL</a:t>
            </a:r>
            <a:r>
              <a:rPr lang="zh-CN" altLang="en-US" sz="2250" dirty="0"/>
              <a:t>的专利，在</a:t>
            </a:r>
            <a:r>
              <a:rPr lang="en-US" altLang="zh-CN" sz="2250" dirty="0"/>
              <a:t>Ge</a:t>
            </a:r>
            <a:r>
              <a:rPr lang="zh-CN" altLang="en-US" sz="2250" dirty="0"/>
              <a:t>衬底上外延</a:t>
            </a:r>
            <a:r>
              <a:rPr lang="en-US" altLang="zh-CN" sz="2250" dirty="0" err="1"/>
              <a:t>GaInP</a:t>
            </a:r>
            <a:r>
              <a:rPr lang="en-US" altLang="zh-CN" sz="2250" dirty="0"/>
              <a:t>/GaAs</a:t>
            </a:r>
            <a:r>
              <a:rPr lang="zh-CN" altLang="en-US" sz="2250" dirty="0"/>
              <a:t>双结太阳能电池，将其商品化。</a:t>
            </a:r>
            <a:r>
              <a:rPr lang="en-US" altLang="zh-CN" sz="2250" dirty="0"/>
              <a:t>TECSTAR</a:t>
            </a:r>
            <a:r>
              <a:rPr lang="zh-CN" altLang="en-US" sz="2250" dirty="0"/>
              <a:t>采用</a:t>
            </a:r>
            <a:r>
              <a:rPr lang="en-US" altLang="zh-CN" sz="2250" dirty="0"/>
              <a:t>P-on-N</a:t>
            </a:r>
            <a:r>
              <a:rPr lang="zh-CN" altLang="en-US" sz="2250" dirty="0"/>
              <a:t>结构，</a:t>
            </a:r>
            <a:r>
              <a:rPr lang="en-US" altLang="zh-CN" sz="2250" dirty="0" err="1"/>
              <a:t>Spectrolab</a:t>
            </a:r>
            <a:r>
              <a:rPr lang="zh-CN" altLang="en-US" sz="2250" dirty="0"/>
              <a:t>主要采用</a:t>
            </a:r>
            <a:r>
              <a:rPr lang="en-US" altLang="zh-CN" sz="2250" dirty="0"/>
              <a:t>N-on-P</a:t>
            </a:r>
            <a:r>
              <a:rPr lang="zh-CN" altLang="en-US" sz="2250" dirty="0"/>
              <a:t>结构。</a:t>
            </a:r>
          </a:p>
          <a:p>
            <a:pPr algn="just" eaLnBrk="1" hangingPunct="1">
              <a:lnSpc>
                <a:spcPct val="100000"/>
              </a:lnSpc>
            </a:pPr>
            <a:r>
              <a:rPr lang="en-US" altLang="zh-CN" sz="2250" dirty="0"/>
              <a:t>1997</a:t>
            </a:r>
            <a:r>
              <a:rPr lang="zh-CN" altLang="en-US" sz="2250" dirty="0"/>
              <a:t>年</a:t>
            </a:r>
            <a:r>
              <a:rPr lang="en-US" altLang="zh-CN" sz="2250" dirty="0"/>
              <a:t>8</a:t>
            </a:r>
            <a:r>
              <a:rPr lang="zh-CN" altLang="en-US" sz="2250" dirty="0"/>
              <a:t>月，美国修斯公司发射的一个通信卫星上采用了</a:t>
            </a:r>
            <a:r>
              <a:rPr lang="en-US" altLang="zh-CN" sz="2250" dirty="0" err="1"/>
              <a:t>Spectrolab</a:t>
            </a:r>
            <a:r>
              <a:rPr lang="zh-CN" altLang="en-US" sz="2250" dirty="0"/>
              <a:t>研制的</a:t>
            </a:r>
            <a:r>
              <a:rPr lang="en-US" altLang="zh-CN" sz="2250" dirty="0" err="1"/>
              <a:t>GaInP</a:t>
            </a:r>
            <a:r>
              <a:rPr lang="en-US" altLang="zh-CN" sz="2250" dirty="0"/>
              <a:t>/GaAs</a:t>
            </a:r>
            <a:r>
              <a:rPr lang="zh-CN" altLang="en-US" sz="2250" dirty="0"/>
              <a:t>太阳能电池，平均效率</a:t>
            </a:r>
            <a:r>
              <a:rPr lang="en-US" altLang="zh-CN" sz="2250" dirty="0"/>
              <a:t>22</a:t>
            </a:r>
            <a:r>
              <a:rPr lang="zh-CN" altLang="en-US" sz="2250" dirty="0"/>
              <a:t>％</a:t>
            </a:r>
            <a:r>
              <a:rPr lang="en-US" altLang="zh-CN" sz="2250" dirty="0"/>
              <a:t>(AM0,25</a:t>
            </a:r>
            <a:r>
              <a:rPr lang="en-US" altLang="zh-CN" sz="2250" dirty="0">
                <a:sym typeface="Symbol" pitchFamily="18" charset="2"/>
              </a:rPr>
              <a:t>C)</a:t>
            </a:r>
            <a:endParaRPr lang="zh-CN" altLang="en-US" sz="2250" dirty="0"/>
          </a:p>
          <a:p>
            <a:pPr algn="just" eaLnBrk="1" hangingPunct="1"/>
            <a:endParaRPr lang="en-US" altLang="zh-CN" sz="2400" dirty="0"/>
          </a:p>
        </p:txBody>
      </p:sp>
      <p:sp>
        <p:nvSpPr>
          <p:cNvPr id="2" name="灯片编号占位符 1">
            <a:extLst>
              <a:ext uri="{FF2B5EF4-FFF2-40B4-BE49-F238E27FC236}">
                <a16:creationId xmlns:a16="http://schemas.microsoft.com/office/drawing/2014/main" id="{76F1AE4E-7C5C-4BC8-B849-24914FDEE236}"/>
              </a:ext>
            </a:extLst>
          </p:cNvPr>
          <p:cNvSpPr>
            <a:spLocks noGrp="1"/>
          </p:cNvSpPr>
          <p:nvPr>
            <p:ph type="sldNum" sz="quarter" idx="12"/>
          </p:nvPr>
        </p:nvSpPr>
        <p:spPr/>
        <p:txBody>
          <a:bodyPr/>
          <a:lstStyle/>
          <a:p>
            <a:pPr defTabSz="685800" eaLnBrk="1" fontAlgn="auto" hangingPunct="1">
              <a:spcBef>
                <a:spcPts val="0"/>
              </a:spcBef>
              <a:spcAft>
                <a:spcPts val="0"/>
              </a:spcAft>
            </a:pPr>
            <a:fld id="{13147CA0-777A-4549-BB61-73AB87886E8C}" type="slidenum">
              <a:rPr lang="zh-CN" altLang="en-US">
                <a:solidFill>
                  <a:prstClr val="black">
                    <a:tint val="75000"/>
                  </a:prstClr>
                </a:solidFill>
              </a:rPr>
              <a:pPr defTabSz="685800" eaLnBrk="1" fontAlgn="auto" hangingPunct="1">
                <a:spcBef>
                  <a:spcPts val="0"/>
                </a:spcBef>
                <a:spcAft>
                  <a:spcPts val="0"/>
                </a:spcAft>
              </a:pPr>
              <a:t>60</a:t>
            </a:fld>
            <a:endParaRPr lang="zh-CN" altLang="en-US">
              <a:solidFill>
                <a:prstClr val="black">
                  <a:tint val="75000"/>
                </a:prstClr>
              </a:solidFill>
            </a:endParaRPr>
          </a:p>
        </p:txBody>
      </p:sp>
    </p:spTree>
    <p:extLst>
      <p:ext uri="{BB962C8B-B14F-4D97-AF65-F5344CB8AC3E}">
        <p14:creationId xmlns:p14="http://schemas.microsoft.com/office/powerpoint/2010/main" val="42235991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normAutofit/>
          </a:bodyPr>
          <a:lstStyle/>
          <a:p>
            <a:pPr eaLnBrk="1" hangingPunct="1"/>
            <a:r>
              <a:rPr lang="en-US" altLang="zh-CN" b="0" dirty="0" err="1"/>
              <a:t>GaInP</a:t>
            </a:r>
            <a:r>
              <a:rPr lang="en-US" altLang="zh-CN" b="0" dirty="0"/>
              <a:t>/GaAs/Ge</a:t>
            </a:r>
            <a:r>
              <a:rPr lang="zh-CN" altLang="en-US" b="0" dirty="0"/>
              <a:t>三结太阳能电池</a:t>
            </a:r>
          </a:p>
        </p:txBody>
      </p:sp>
      <p:sp>
        <p:nvSpPr>
          <p:cNvPr id="86019" name="Rectangle 3"/>
          <p:cNvSpPr>
            <a:spLocks noGrp="1" noChangeArrowheads="1"/>
          </p:cNvSpPr>
          <p:nvPr>
            <p:ph idx="1"/>
          </p:nvPr>
        </p:nvSpPr>
        <p:spPr/>
        <p:txBody>
          <a:bodyPr>
            <a:normAutofit fontScale="85000" lnSpcReduction="10000"/>
          </a:bodyPr>
          <a:lstStyle/>
          <a:p>
            <a:pPr eaLnBrk="1" hangingPunct="1">
              <a:lnSpc>
                <a:spcPct val="110000"/>
              </a:lnSpc>
            </a:pPr>
            <a:r>
              <a:rPr lang="en-US" altLang="zh-CN" dirty="0" err="1"/>
              <a:t>GaInP</a:t>
            </a:r>
            <a:r>
              <a:rPr lang="en-US" altLang="zh-CN" dirty="0"/>
              <a:t>/GaAs</a:t>
            </a:r>
            <a:r>
              <a:rPr lang="zh-CN" altLang="en-US" dirty="0"/>
              <a:t>双结电池短路电流低，只有</a:t>
            </a:r>
            <a:r>
              <a:rPr lang="en-US" altLang="zh-CN" dirty="0" err="1"/>
              <a:t>GaAs</a:t>
            </a:r>
            <a:r>
              <a:rPr lang="zh-CN" altLang="en-US" dirty="0"/>
              <a:t>单结电池的一半。如果</a:t>
            </a:r>
            <a:r>
              <a:rPr lang="en-US" altLang="zh-CN" dirty="0" err="1"/>
              <a:t>Ge</a:t>
            </a:r>
            <a:r>
              <a:rPr lang="zh-CN" altLang="en-US" dirty="0"/>
              <a:t>衬底为一有效结，将大大提高多结电池的短路电流</a:t>
            </a:r>
            <a:r>
              <a:rPr lang="zh-CN" altLang="en-US" dirty="0">
                <a:sym typeface="Wingdings" pitchFamily="2" charset="2"/>
              </a:rPr>
              <a:t>提高电池光电转换效率。</a:t>
            </a:r>
          </a:p>
          <a:p>
            <a:pPr eaLnBrk="1" hangingPunct="1">
              <a:lnSpc>
                <a:spcPct val="110000"/>
              </a:lnSpc>
            </a:pPr>
            <a:r>
              <a:rPr lang="en-US" altLang="zh-CN" dirty="0">
                <a:sym typeface="Wingdings" pitchFamily="2" charset="2"/>
              </a:rPr>
              <a:t>2000</a:t>
            </a:r>
            <a:r>
              <a:rPr lang="zh-CN" altLang="en-US" dirty="0">
                <a:sym typeface="Wingdings" pitchFamily="2" charset="2"/>
              </a:rPr>
              <a:t>年，</a:t>
            </a:r>
            <a:r>
              <a:rPr lang="en-US" altLang="zh-CN" dirty="0" err="1">
                <a:sym typeface="Wingdings" pitchFamily="2" charset="2"/>
              </a:rPr>
              <a:t>Spectrolab</a:t>
            </a:r>
            <a:r>
              <a:rPr lang="zh-CN" altLang="en-US" dirty="0">
                <a:sym typeface="Wingdings" pitchFamily="2" charset="2"/>
              </a:rPr>
              <a:t>报导了</a:t>
            </a:r>
            <a:r>
              <a:rPr lang="en-US" altLang="zh-CN" dirty="0" err="1">
                <a:sym typeface="Wingdings" pitchFamily="2" charset="2"/>
              </a:rPr>
              <a:t>GaInP</a:t>
            </a:r>
            <a:r>
              <a:rPr lang="en-US" altLang="zh-CN" dirty="0">
                <a:sym typeface="Wingdings" pitchFamily="2" charset="2"/>
              </a:rPr>
              <a:t>/GaAs/Ge</a:t>
            </a:r>
            <a:r>
              <a:rPr lang="zh-CN" altLang="en-US" dirty="0">
                <a:sym typeface="Wingdings" pitchFamily="2" charset="2"/>
              </a:rPr>
              <a:t>三结电池，实验室效率</a:t>
            </a:r>
            <a:r>
              <a:rPr lang="en-US" altLang="zh-CN" dirty="0">
                <a:sym typeface="Wingdings" pitchFamily="2" charset="2"/>
              </a:rPr>
              <a:t>29.3%</a:t>
            </a:r>
            <a:r>
              <a:rPr lang="zh-CN" altLang="en-US" dirty="0">
                <a:sym typeface="Wingdings" pitchFamily="2" charset="2"/>
              </a:rPr>
              <a:t>。</a:t>
            </a:r>
          </a:p>
          <a:p>
            <a:pPr eaLnBrk="1" hangingPunct="1">
              <a:lnSpc>
                <a:spcPct val="120000"/>
              </a:lnSpc>
            </a:pPr>
            <a:r>
              <a:rPr lang="en-US" altLang="zh-CN" dirty="0">
                <a:sym typeface="Wingdings" pitchFamily="2" charset="2"/>
              </a:rPr>
              <a:t>2002</a:t>
            </a:r>
            <a:r>
              <a:rPr lang="zh-CN" altLang="en-US" dirty="0">
                <a:sym typeface="Wingdings" pitchFamily="2" charset="2"/>
              </a:rPr>
              <a:t>年，</a:t>
            </a:r>
            <a:r>
              <a:rPr lang="en-US" altLang="zh-CN" dirty="0" err="1">
                <a:sym typeface="Wingdings" pitchFamily="2" charset="2"/>
              </a:rPr>
              <a:t>Spectrolab</a:t>
            </a:r>
            <a:r>
              <a:rPr lang="zh-CN" altLang="en-US" dirty="0">
                <a:sym typeface="Wingdings" pitchFamily="2" charset="2"/>
              </a:rPr>
              <a:t>报道了</a:t>
            </a:r>
            <a:r>
              <a:rPr lang="en-US" altLang="zh-CN" dirty="0" err="1">
                <a:sym typeface="Wingdings" pitchFamily="2" charset="2"/>
              </a:rPr>
              <a:t>GaInP</a:t>
            </a:r>
            <a:r>
              <a:rPr lang="en-US" altLang="zh-CN" dirty="0">
                <a:sym typeface="Wingdings" pitchFamily="2" charset="2"/>
              </a:rPr>
              <a:t>/ In</a:t>
            </a:r>
            <a:r>
              <a:rPr lang="en-US" altLang="zh-CN" baseline="-25000" dirty="0">
                <a:sym typeface="Wingdings" pitchFamily="2" charset="2"/>
              </a:rPr>
              <a:t>0.01</a:t>
            </a:r>
            <a:r>
              <a:rPr lang="en-US" altLang="zh-CN" dirty="0">
                <a:sym typeface="Wingdings" pitchFamily="2" charset="2"/>
              </a:rPr>
              <a:t>GaAs</a:t>
            </a:r>
            <a:r>
              <a:rPr lang="en-US" altLang="zh-CN" baseline="-25000" dirty="0">
                <a:sym typeface="Wingdings" pitchFamily="2" charset="2"/>
              </a:rPr>
              <a:t>0.99 </a:t>
            </a:r>
            <a:r>
              <a:rPr lang="en-US" altLang="zh-CN" dirty="0">
                <a:sym typeface="Wingdings" pitchFamily="2" charset="2"/>
              </a:rPr>
              <a:t>/Ge</a:t>
            </a:r>
            <a:r>
              <a:rPr lang="zh-CN" altLang="en-US" dirty="0">
                <a:sym typeface="Wingdings" pitchFamily="2" charset="2"/>
              </a:rPr>
              <a:t>太阳能电池，</a:t>
            </a:r>
            <a:r>
              <a:rPr lang="en-US" altLang="zh-CN" dirty="0">
                <a:sym typeface="Wingdings" pitchFamily="2" charset="2"/>
              </a:rPr>
              <a:t>In</a:t>
            </a:r>
            <a:r>
              <a:rPr lang="en-US" altLang="zh-CN" baseline="-25000" dirty="0">
                <a:sym typeface="Wingdings" pitchFamily="2" charset="2"/>
              </a:rPr>
              <a:t>0.01</a:t>
            </a:r>
            <a:r>
              <a:rPr lang="en-US" altLang="zh-CN" dirty="0">
                <a:sym typeface="Wingdings" pitchFamily="2" charset="2"/>
              </a:rPr>
              <a:t>GaAs</a:t>
            </a:r>
            <a:r>
              <a:rPr lang="en-US" altLang="zh-CN" baseline="-25000" dirty="0">
                <a:sym typeface="Wingdings" pitchFamily="2" charset="2"/>
              </a:rPr>
              <a:t>0.99</a:t>
            </a:r>
            <a:r>
              <a:rPr lang="zh-CN" altLang="en-US" dirty="0">
                <a:sym typeface="Wingdings" pitchFamily="2" charset="2"/>
              </a:rPr>
              <a:t>提高了中间电池的短路电流，与</a:t>
            </a:r>
            <a:r>
              <a:rPr lang="en-US" altLang="zh-CN" dirty="0">
                <a:sym typeface="Wingdings" pitchFamily="2" charset="2"/>
              </a:rPr>
              <a:t>AM0</a:t>
            </a:r>
            <a:r>
              <a:rPr lang="zh-CN" altLang="en-US" dirty="0">
                <a:sym typeface="Wingdings" pitchFamily="2" charset="2"/>
              </a:rPr>
              <a:t>光谱更匹配，最高效率达到</a:t>
            </a:r>
            <a:r>
              <a:rPr lang="en-US" altLang="zh-CN" dirty="0">
                <a:sym typeface="Wingdings" pitchFamily="2" charset="2"/>
              </a:rPr>
              <a:t>29.7%</a:t>
            </a:r>
            <a:r>
              <a:rPr lang="zh-CN" altLang="en-US" dirty="0">
                <a:sym typeface="Wingdings" pitchFamily="2" charset="2"/>
              </a:rPr>
              <a:t>，生产平均效率达到</a:t>
            </a:r>
            <a:r>
              <a:rPr lang="en-US" altLang="zh-CN" dirty="0">
                <a:sym typeface="Wingdings" pitchFamily="2" charset="2"/>
              </a:rPr>
              <a:t>29.0%</a:t>
            </a:r>
            <a:r>
              <a:rPr lang="zh-CN" altLang="en-US" dirty="0">
                <a:sym typeface="Wingdings" pitchFamily="2" charset="2"/>
              </a:rPr>
              <a:t>。</a:t>
            </a:r>
          </a:p>
          <a:p>
            <a:pPr eaLnBrk="1" hangingPunct="1">
              <a:lnSpc>
                <a:spcPct val="110000"/>
              </a:lnSpc>
            </a:pPr>
            <a:r>
              <a:rPr lang="zh-CN" altLang="en-US" dirty="0"/>
              <a:t>理论效率</a:t>
            </a:r>
            <a:r>
              <a:rPr lang="en-US" altLang="zh-CN" dirty="0"/>
              <a:t>58%</a:t>
            </a:r>
            <a:r>
              <a:rPr lang="zh-CN" altLang="en-US" dirty="0"/>
              <a:t>，目前最高效率</a:t>
            </a:r>
            <a:r>
              <a:rPr lang="en-US" altLang="zh-CN" dirty="0"/>
              <a:t>44.4%</a:t>
            </a:r>
            <a:r>
              <a:rPr lang="zh-CN" altLang="en-US" dirty="0"/>
              <a:t>（</a:t>
            </a:r>
            <a:r>
              <a:rPr lang="en-US" altLang="zh-CN" dirty="0"/>
              <a:t>Sharp</a:t>
            </a:r>
            <a:r>
              <a:rPr lang="zh-CN" altLang="en-US" dirty="0">
                <a:sym typeface="Wingdings" pitchFamily="2" charset="2"/>
              </a:rPr>
              <a:t>）</a:t>
            </a:r>
          </a:p>
        </p:txBody>
      </p:sp>
      <p:sp>
        <p:nvSpPr>
          <p:cNvPr id="2" name="灯片编号占位符 1">
            <a:extLst>
              <a:ext uri="{FF2B5EF4-FFF2-40B4-BE49-F238E27FC236}">
                <a16:creationId xmlns:a16="http://schemas.microsoft.com/office/drawing/2014/main" id="{4AB6100F-9D39-4EB3-826B-A79E41A70650}"/>
              </a:ext>
            </a:extLst>
          </p:cNvPr>
          <p:cNvSpPr>
            <a:spLocks noGrp="1"/>
          </p:cNvSpPr>
          <p:nvPr>
            <p:ph type="sldNum" sz="quarter" idx="12"/>
          </p:nvPr>
        </p:nvSpPr>
        <p:spPr/>
        <p:txBody>
          <a:bodyPr/>
          <a:lstStyle/>
          <a:p>
            <a:pPr defTabSz="685800" eaLnBrk="1" fontAlgn="auto" hangingPunct="1">
              <a:spcBef>
                <a:spcPts val="0"/>
              </a:spcBef>
              <a:spcAft>
                <a:spcPts val="0"/>
              </a:spcAft>
            </a:pPr>
            <a:fld id="{13147CA0-777A-4549-BB61-73AB87886E8C}" type="slidenum">
              <a:rPr lang="zh-CN" altLang="en-US">
                <a:solidFill>
                  <a:prstClr val="black">
                    <a:tint val="75000"/>
                  </a:prstClr>
                </a:solidFill>
              </a:rPr>
              <a:pPr defTabSz="685800" eaLnBrk="1" fontAlgn="auto" hangingPunct="1">
                <a:spcBef>
                  <a:spcPts val="0"/>
                </a:spcBef>
                <a:spcAft>
                  <a:spcPts val="0"/>
                </a:spcAft>
              </a:pPr>
              <a:t>61</a:t>
            </a:fld>
            <a:endParaRPr lang="zh-CN" altLang="en-US">
              <a:solidFill>
                <a:prstClr val="black">
                  <a:tint val="75000"/>
                </a:prstClr>
              </a:solidFill>
            </a:endParaRPr>
          </a:p>
        </p:txBody>
      </p:sp>
      <p:sp>
        <p:nvSpPr>
          <p:cNvPr id="6" name="灯片编号占位符 9">
            <a:extLst>
              <a:ext uri="{FF2B5EF4-FFF2-40B4-BE49-F238E27FC236}">
                <a16:creationId xmlns:a16="http://schemas.microsoft.com/office/drawing/2014/main" id="{E56A7389-AC89-4376-986B-828536E16FD4}"/>
              </a:ext>
            </a:extLst>
          </p:cNvPr>
          <p:cNvSpPr txBox="1">
            <a:spLocks/>
          </p:cNvSpPr>
          <p:nvPr/>
        </p:nvSpPr>
        <p:spPr>
          <a:xfrm>
            <a:off x="6572250" y="5677853"/>
            <a:ext cx="2057400" cy="273844"/>
          </a:xfrm>
          <a:prstGeom prst="rect">
            <a:avLst/>
          </a:prstGeom>
        </p:spPr>
        <p:txBody>
          <a:bodyPr vert="horz" lIns="68580" tIns="34290" rIns="68580" bIns="34290" rtlCol="0" anchor="ctr"/>
          <a:lstStyle>
            <a:defPPr>
              <a:defRPr lang="zh-CN"/>
            </a:defPPr>
            <a:lvl1pPr marL="0" algn="r" defTabSz="914400" rtl="0" eaLnBrk="1" latinLnBrk="0" hangingPunct="1">
              <a:defRPr sz="1200" b="1"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fld id="{3B69331D-3A81-4C29-B0D5-B37FC50E5710}" type="slidenum">
              <a:rPr lang="zh-CN" altLang="en-US" sz="900">
                <a:solidFill>
                  <a:prstClr val="black">
                    <a:tint val="75000"/>
                  </a:prstClr>
                </a:solidFill>
              </a:rPr>
              <a:pPr defTabSz="685800" fontAlgn="auto">
                <a:spcBef>
                  <a:spcPts val="0"/>
                </a:spcBef>
                <a:spcAft>
                  <a:spcPts val="0"/>
                </a:spcAft>
              </a:pPr>
              <a:t>61</a:t>
            </a:fld>
            <a:endParaRPr lang="zh-CN" altLang="en-US" sz="900">
              <a:solidFill>
                <a:prstClr val="black">
                  <a:tint val="75000"/>
                </a:prstClr>
              </a:solidFill>
            </a:endParaRPr>
          </a:p>
        </p:txBody>
      </p:sp>
    </p:spTree>
    <p:extLst>
      <p:ext uri="{BB962C8B-B14F-4D97-AF65-F5344CB8AC3E}">
        <p14:creationId xmlns:p14="http://schemas.microsoft.com/office/powerpoint/2010/main" val="14222503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457200" y="274638"/>
            <a:ext cx="8229600" cy="1143000"/>
          </a:xfrm>
        </p:spPr>
        <p:txBody>
          <a:bodyPr vert="horz" lIns="68580" tIns="34290" rIns="68580" bIns="34290" rtlCol="0" anchor="ctr">
            <a:normAutofit fontScale="90000"/>
          </a:bodyPr>
          <a:lstStyle/>
          <a:p>
            <a:r>
              <a:rPr lang="en-US" altLang="zh-CN" b="0" dirty="0" err="1"/>
              <a:t>InGaP</a:t>
            </a:r>
            <a:r>
              <a:rPr lang="en-US" altLang="zh-CN" b="0" dirty="0"/>
              <a:t>/GaAs/Ge</a:t>
            </a:r>
            <a:r>
              <a:rPr lang="zh-CN" altLang="en-US" b="0" dirty="0"/>
              <a:t>电池结构及技术难点</a:t>
            </a:r>
          </a:p>
        </p:txBody>
      </p:sp>
      <p:pic>
        <p:nvPicPr>
          <p:cNvPr id="9113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483768" y="1642983"/>
            <a:ext cx="6203032" cy="4429566"/>
          </a:xfrm>
          <a:noFill/>
        </p:spPr>
      </p:pic>
      <p:sp>
        <p:nvSpPr>
          <p:cNvPr id="2" name="灯片编号占位符 1">
            <a:extLst>
              <a:ext uri="{FF2B5EF4-FFF2-40B4-BE49-F238E27FC236}">
                <a16:creationId xmlns:a16="http://schemas.microsoft.com/office/drawing/2014/main" id="{F32138D0-339E-4FF8-B56D-7CDFA0B80F52}"/>
              </a:ext>
            </a:extLst>
          </p:cNvPr>
          <p:cNvSpPr>
            <a:spLocks noGrp="1"/>
          </p:cNvSpPr>
          <p:nvPr>
            <p:ph type="sldNum" sz="quarter" idx="12"/>
          </p:nvPr>
        </p:nvSpPr>
        <p:spPr>
          <a:xfrm>
            <a:off x="6553200" y="6356350"/>
            <a:ext cx="2133600" cy="365125"/>
          </a:xfrm>
        </p:spPr>
        <p:txBody>
          <a:bodyPr/>
          <a:lstStyle/>
          <a:p>
            <a:fld id="{829E8EC7-2B73-4F9B-956D-280BC133214E}" type="slidenum">
              <a:rPr lang="en-US" altLang="zh-CN"/>
              <a:pPr/>
              <a:t>62</a:t>
            </a:fld>
            <a:endParaRPr lang="en-US" altLang="zh-CN"/>
          </a:p>
        </p:txBody>
      </p:sp>
      <p:sp>
        <p:nvSpPr>
          <p:cNvPr id="91140" name="Text Box 4"/>
          <p:cNvSpPr txBox="1">
            <a:spLocks noChangeArrowheads="1"/>
          </p:cNvSpPr>
          <p:nvPr/>
        </p:nvSpPr>
        <p:spPr bwMode="auto">
          <a:xfrm>
            <a:off x="1229711" y="2533648"/>
            <a:ext cx="15873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b="1">
                <a:solidFill>
                  <a:schemeClr val="tx1"/>
                </a:solidFill>
                <a:latin typeface="Arial" charset="0"/>
                <a:ea typeface="楷体_GB2312" pitchFamily="49" charset="-122"/>
              </a:defRPr>
            </a:lvl1pPr>
            <a:lvl2pPr marL="742950" indent="-285750" eaLnBrk="0" hangingPunct="0">
              <a:spcBef>
                <a:spcPct val="20000"/>
              </a:spcBef>
              <a:buChar char="–"/>
              <a:defRPr sz="2800" b="1">
                <a:solidFill>
                  <a:schemeClr val="tx1"/>
                </a:solidFill>
                <a:latin typeface="Arial" charset="0"/>
                <a:ea typeface="楷体_GB2312" pitchFamily="49" charset="-122"/>
              </a:defRPr>
            </a:lvl2pPr>
            <a:lvl3pPr marL="1143000" indent="-228600" eaLnBrk="0" hangingPunct="0">
              <a:spcBef>
                <a:spcPct val="20000"/>
              </a:spcBef>
              <a:buChar char="•"/>
              <a:defRPr sz="2400" b="1">
                <a:solidFill>
                  <a:schemeClr val="tx1"/>
                </a:solidFill>
                <a:latin typeface="Arial" charset="0"/>
                <a:ea typeface="楷体_GB2312" pitchFamily="49" charset="-122"/>
              </a:defRPr>
            </a:lvl3pPr>
            <a:lvl4pPr marL="1600200" indent="-228600" eaLnBrk="0" hangingPunct="0">
              <a:spcBef>
                <a:spcPct val="20000"/>
              </a:spcBef>
              <a:buChar char="–"/>
              <a:defRPr sz="2000" b="1">
                <a:solidFill>
                  <a:schemeClr val="tx1"/>
                </a:solidFill>
                <a:latin typeface="Arial" charset="0"/>
                <a:ea typeface="楷体_GB2312" pitchFamily="49" charset="-122"/>
              </a:defRPr>
            </a:lvl4pPr>
            <a:lvl5pPr marL="2057400" indent="-228600" eaLnBrk="0" hangingPunct="0">
              <a:spcBef>
                <a:spcPct val="20000"/>
              </a:spcBef>
              <a:buChar char="»"/>
              <a:defRPr sz="2000" b="1">
                <a:solidFill>
                  <a:schemeClr val="tx1"/>
                </a:solidFill>
                <a:latin typeface="Arial" charset="0"/>
                <a:ea typeface="楷体_GB2312" pitchFamily="49" charset="-122"/>
              </a:defRPr>
            </a:lvl5pPr>
            <a:lvl6pPr marL="2514600" indent="-228600" eaLnBrk="0" fontAlgn="base" hangingPunct="0">
              <a:spcBef>
                <a:spcPct val="20000"/>
              </a:spcBef>
              <a:spcAft>
                <a:spcPct val="0"/>
              </a:spcAft>
              <a:buChar char="»"/>
              <a:defRPr sz="2000" b="1">
                <a:solidFill>
                  <a:schemeClr val="tx1"/>
                </a:solidFill>
                <a:latin typeface="Arial" charset="0"/>
                <a:ea typeface="楷体_GB2312" pitchFamily="49" charset="-122"/>
              </a:defRPr>
            </a:lvl6pPr>
            <a:lvl7pPr marL="2971800" indent="-228600" eaLnBrk="0" fontAlgn="base" hangingPunct="0">
              <a:spcBef>
                <a:spcPct val="20000"/>
              </a:spcBef>
              <a:spcAft>
                <a:spcPct val="0"/>
              </a:spcAft>
              <a:buChar char="»"/>
              <a:defRPr sz="2000" b="1">
                <a:solidFill>
                  <a:schemeClr val="tx1"/>
                </a:solidFill>
                <a:latin typeface="Arial" charset="0"/>
                <a:ea typeface="楷体_GB2312" pitchFamily="49" charset="-122"/>
              </a:defRPr>
            </a:lvl7pPr>
            <a:lvl8pPr marL="3429000" indent="-228600" eaLnBrk="0" fontAlgn="base" hangingPunct="0">
              <a:spcBef>
                <a:spcPct val="20000"/>
              </a:spcBef>
              <a:spcAft>
                <a:spcPct val="0"/>
              </a:spcAft>
              <a:buChar char="»"/>
              <a:defRPr sz="2000" b="1">
                <a:solidFill>
                  <a:schemeClr val="tx1"/>
                </a:solidFill>
                <a:latin typeface="Arial" charset="0"/>
                <a:ea typeface="楷体_GB2312" pitchFamily="49" charset="-122"/>
              </a:defRPr>
            </a:lvl8pPr>
            <a:lvl9pPr marL="3886200" indent="-228600" eaLnBrk="0" fontAlgn="base" hangingPunct="0">
              <a:spcBef>
                <a:spcPct val="20000"/>
              </a:spcBef>
              <a:spcAft>
                <a:spcPct val="0"/>
              </a:spcAft>
              <a:buChar char="»"/>
              <a:defRPr sz="2000" b="1">
                <a:solidFill>
                  <a:schemeClr val="tx1"/>
                </a:solidFill>
                <a:latin typeface="Arial" charset="0"/>
                <a:ea typeface="楷体_GB2312" pitchFamily="49" charset="-122"/>
              </a:defRPr>
            </a:lvl9pPr>
          </a:lstStyle>
          <a:p>
            <a:pPr defTabSz="685800" eaLnBrk="1" fontAlgn="auto" hangingPunct="1">
              <a:spcBef>
                <a:spcPct val="0"/>
              </a:spcBef>
              <a:spcAft>
                <a:spcPts val="0"/>
              </a:spcAft>
              <a:buNone/>
            </a:pPr>
            <a:r>
              <a:rPr lang="zh-CN" altLang="en-US" sz="1800" dirty="0">
                <a:solidFill>
                  <a:prstClr val="black"/>
                </a:solidFill>
                <a:latin typeface="微软雅黑" panose="020B0503020204020204" pitchFamily="34" charset="-122"/>
                <a:ea typeface="微软雅黑" panose="020B0503020204020204" pitchFamily="34" charset="-122"/>
              </a:rPr>
              <a:t>高电流、高透光率的隧道结</a:t>
            </a:r>
          </a:p>
        </p:txBody>
      </p:sp>
      <p:sp>
        <p:nvSpPr>
          <p:cNvPr id="91141" name="Text Box 5"/>
          <p:cNvSpPr txBox="1">
            <a:spLocks noChangeArrowheads="1"/>
          </p:cNvSpPr>
          <p:nvPr/>
        </p:nvSpPr>
        <p:spPr bwMode="auto">
          <a:xfrm>
            <a:off x="1403131" y="3264691"/>
            <a:ext cx="146746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b="1">
                <a:solidFill>
                  <a:schemeClr val="tx1"/>
                </a:solidFill>
                <a:latin typeface="Arial" charset="0"/>
                <a:ea typeface="楷体_GB2312" pitchFamily="49" charset="-122"/>
              </a:defRPr>
            </a:lvl1pPr>
            <a:lvl2pPr marL="742950" indent="-285750" eaLnBrk="0" hangingPunct="0">
              <a:spcBef>
                <a:spcPct val="20000"/>
              </a:spcBef>
              <a:buChar char="–"/>
              <a:defRPr sz="2800" b="1">
                <a:solidFill>
                  <a:schemeClr val="tx1"/>
                </a:solidFill>
                <a:latin typeface="Arial" charset="0"/>
                <a:ea typeface="楷体_GB2312" pitchFamily="49" charset="-122"/>
              </a:defRPr>
            </a:lvl2pPr>
            <a:lvl3pPr marL="1143000" indent="-228600" eaLnBrk="0" hangingPunct="0">
              <a:spcBef>
                <a:spcPct val="20000"/>
              </a:spcBef>
              <a:buChar char="•"/>
              <a:defRPr sz="2400" b="1">
                <a:solidFill>
                  <a:schemeClr val="tx1"/>
                </a:solidFill>
                <a:latin typeface="Arial" charset="0"/>
                <a:ea typeface="楷体_GB2312" pitchFamily="49" charset="-122"/>
              </a:defRPr>
            </a:lvl3pPr>
            <a:lvl4pPr marL="1600200" indent="-228600" eaLnBrk="0" hangingPunct="0">
              <a:spcBef>
                <a:spcPct val="20000"/>
              </a:spcBef>
              <a:buChar char="–"/>
              <a:defRPr sz="2000" b="1">
                <a:solidFill>
                  <a:schemeClr val="tx1"/>
                </a:solidFill>
                <a:latin typeface="Arial" charset="0"/>
                <a:ea typeface="楷体_GB2312" pitchFamily="49" charset="-122"/>
              </a:defRPr>
            </a:lvl4pPr>
            <a:lvl5pPr marL="2057400" indent="-228600" eaLnBrk="0" hangingPunct="0">
              <a:spcBef>
                <a:spcPct val="20000"/>
              </a:spcBef>
              <a:buChar char="»"/>
              <a:defRPr sz="2000" b="1">
                <a:solidFill>
                  <a:schemeClr val="tx1"/>
                </a:solidFill>
                <a:latin typeface="Arial" charset="0"/>
                <a:ea typeface="楷体_GB2312" pitchFamily="49" charset="-122"/>
              </a:defRPr>
            </a:lvl5pPr>
            <a:lvl6pPr marL="2514600" indent="-228600" eaLnBrk="0" fontAlgn="base" hangingPunct="0">
              <a:spcBef>
                <a:spcPct val="20000"/>
              </a:spcBef>
              <a:spcAft>
                <a:spcPct val="0"/>
              </a:spcAft>
              <a:buChar char="»"/>
              <a:defRPr sz="2000" b="1">
                <a:solidFill>
                  <a:schemeClr val="tx1"/>
                </a:solidFill>
                <a:latin typeface="Arial" charset="0"/>
                <a:ea typeface="楷体_GB2312" pitchFamily="49" charset="-122"/>
              </a:defRPr>
            </a:lvl6pPr>
            <a:lvl7pPr marL="2971800" indent="-228600" eaLnBrk="0" fontAlgn="base" hangingPunct="0">
              <a:spcBef>
                <a:spcPct val="20000"/>
              </a:spcBef>
              <a:spcAft>
                <a:spcPct val="0"/>
              </a:spcAft>
              <a:buChar char="»"/>
              <a:defRPr sz="2000" b="1">
                <a:solidFill>
                  <a:schemeClr val="tx1"/>
                </a:solidFill>
                <a:latin typeface="Arial" charset="0"/>
                <a:ea typeface="楷体_GB2312" pitchFamily="49" charset="-122"/>
              </a:defRPr>
            </a:lvl7pPr>
            <a:lvl8pPr marL="3429000" indent="-228600" eaLnBrk="0" fontAlgn="base" hangingPunct="0">
              <a:spcBef>
                <a:spcPct val="20000"/>
              </a:spcBef>
              <a:spcAft>
                <a:spcPct val="0"/>
              </a:spcAft>
              <a:buChar char="»"/>
              <a:defRPr sz="2000" b="1">
                <a:solidFill>
                  <a:schemeClr val="tx1"/>
                </a:solidFill>
                <a:latin typeface="Arial" charset="0"/>
                <a:ea typeface="楷体_GB2312" pitchFamily="49" charset="-122"/>
              </a:defRPr>
            </a:lvl8pPr>
            <a:lvl9pPr marL="3886200" indent="-228600" eaLnBrk="0" fontAlgn="base" hangingPunct="0">
              <a:spcBef>
                <a:spcPct val="20000"/>
              </a:spcBef>
              <a:spcAft>
                <a:spcPct val="0"/>
              </a:spcAft>
              <a:buChar char="»"/>
              <a:defRPr sz="2000" b="1">
                <a:solidFill>
                  <a:schemeClr val="tx1"/>
                </a:solidFill>
                <a:latin typeface="Arial" charset="0"/>
                <a:ea typeface="楷体_GB2312" pitchFamily="49" charset="-122"/>
              </a:defRPr>
            </a:lvl9pPr>
          </a:lstStyle>
          <a:p>
            <a:pPr defTabSz="685800" eaLnBrk="1" fontAlgn="auto" hangingPunct="1">
              <a:spcBef>
                <a:spcPct val="0"/>
              </a:spcBef>
              <a:spcAft>
                <a:spcPts val="0"/>
              </a:spcAft>
              <a:buNone/>
            </a:pPr>
            <a:r>
              <a:rPr lang="zh-CN" altLang="en-US" sz="1800" dirty="0">
                <a:solidFill>
                  <a:prstClr val="black"/>
                </a:solidFill>
                <a:latin typeface="微软雅黑" panose="020B0503020204020204" pitchFamily="34" charset="-122"/>
                <a:ea typeface="微软雅黑" panose="020B0503020204020204" pitchFamily="34" charset="-122"/>
              </a:rPr>
              <a:t>各电池材料的晶格匹配</a:t>
            </a:r>
          </a:p>
        </p:txBody>
      </p:sp>
      <p:sp>
        <p:nvSpPr>
          <p:cNvPr id="91142" name="Text Box 6"/>
          <p:cNvSpPr txBox="1">
            <a:spLocks noChangeArrowheads="1"/>
          </p:cNvSpPr>
          <p:nvPr/>
        </p:nvSpPr>
        <p:spPr bwMode="auto">
          <a:xfrm>
            <a:off x="1403131" y="4045742"/>
            <a:ext cx="133292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b="1">
                <a:solidFill>
                  <a:schemeClr val="tx1"/>
                </a:solidFill>
                <a:latin typeface="Arial" charset="0"/>
                <a:ea typeface="楷体_GB2312" pitchFamily="49" charset="-122"/>
              </a:defRPr>
            </a:lvl1pPr>
            <a:lvl2pPr marL="742950" indent="-285750" eaLnBrk="0" hangingPunct="0">
              <a:spcBef>
                <a:spcPct val="20000"/>
              </a:spcBef>
              <a:buChar char="–"/>
              <a:defRPr sz="2800" b="1">
                <a:solidFill>
                  <a:schemeClr val="tx1"/>
                </a:solidFill>
                <a:latin typeface="Arial" charset="0"/>
                <a:ea typeface="楷体_GB2312" pitchFamily="49" charset="-122"/>
              </a:defRPr>
            </a:lvl2pPr>
            <a:lvl3pPr marL="1143000" indent="-228600" eaLnBrk="0" hangingPunct="0">
              <a:spcBef>
                <a:spcPct val="20000"/>
              </a:spcBef>
              <a:buChar char="•"/>
              <a:defRPr sz="2400" b="1">
                <a:solidFill>
                  <a:schemeClr val="tx1"/>
                </a:solidFill>
                <a:latin typeface="Arial" charset="0"/>
                <a:ea typeface="楷体_GB2312" pitchFamily="49" charset="-122"/>
              </a:defRPr>
            </a:lvl3pPr>
            <a:lvl4pPr marL="1600200" indent="-228600" eaLnBrk="0" hangingPunct="0">
              <a:spcBef>
                <a:spcPct val="20000"/>
              </a:spcBef>
              <a:buChar char="–"/>
              <a:defRPr sz="2000" b="1">
                <a:solidFill>
                  <a:schemeClr val="tx1"/>
                </a:solidFill>
                <a:latin typeface="Arial" charset="0"/>
                <a:ea typeface="楷体_GB2312" pitchFamily="49" charset="-122"/>
              </a:defRPr>
            </a:lvl4pPr>
            <a:lvl5pPr marL="2057400" indent="-228600" eaLnBrk="0" hangingPunct="0">
              <a:spcBef>
                <a:spcPct val="20000"/>
              </a:spcBef>
              <a:buChar char="»"/>
              <a:defRPr sz="2000" b="1">
                <a:solidFill>
                  <a:schemeClr val="tx1"/>
                </a:solidFill>
                <a:latin typeface="Arial" charset="0"/>
                <a:ea typeface="楷体_GB2312" pitchFamily="49" charset="-122"/>
              </a:defRPr>
            </a:lvl5pPr>
            <a:lvl6pPr marL="2514600" indent="-228600" eaLnBrk="0" fontAlgn="base" hangingPunct="0">
              <a:spcBef>
                <a:spcPct val="20000"/>
              </a:spcBef>
              <a:spcAft>
                <a:spcPct val="0"/>
              </a:spcAft>
              <a:buChar char="»"/>
              <a:defRPr sz="2000" b="1">
                <a:solidFill>
                  <a:schemeClr val="tx1"/>
                </a:solidFill>
                <a:latin typeface="Arial" charset="0"/>
                <a:ea typeface="楷体_GB2312" pitchFamily="49" charset="-122"/>
              </a:defRPr>
            </a:lvl6pPr>
            <a:lvl7pPr marL="2971800" indent="-228600" eaLnBrk="0" fontAlgn="base" hangingPunct="0">
              <a:spcBef>
                <a:spcPct val="20000"/>
              </a:spcBef>
              <a:spcAft>
                <a:spcPct val="0"/>
              </a:spcAft>
              <a:buChar char="»"/>
              <a:defRPr sz="2000" b="1">
                <a:solidFill>
                  <a:schemeClr val="tx1"/>
                </a:solidFill>
                <a:latin typeface="Arial" charset="0"/>
                <a:ea typeface="楷体_GB2312" pitchFamily="49" charset="-122"/>
              </a:defRPr>
            </a:lvl7pPr>
            <a:lvl8pPr marL="3429000" indent="-228600" eaLnBrk="0" fontAlgn="base" hangingPunct="0">
              <a:spcBef>
                <a:spcPct val="20000"/>
              </a:spcBef>
              <a:spcAft>
                <a:spcPct val="0"/>
              </a:spcAft>
              <a:buChar char="»"/>
              <a:defRPr sz="2000" b="1">
                <a:solidFill>
                  <a:schemeClr val="tx1"/>
                </a:solidFill>
                <a:latin typeface="Arial" charset="0"/>
                <a:ea typeface="楷体_GB2312" pitchFamily="49" charset="-122"/>
              </a:defRPr>
            </a:lvl8pPr>
            <a:lvl9pPr marL="3886200" indent="-228600" eaLnBrk="0" fontAlgn="base" hangingPunct="0">
              <a:spcBef>
                <a:spcPct val="20000"/>
              </a:spcBef>
              <a:spcAft>
                <a:spcPct val="0"/>
              </a:spcAft>
              <a:buChar char="»"/>
              <a:defRPr sz="2000" b="1">
                <a:solidFill>
                  <a:schemeClr val="tx1"/>
                </a:solidFill>
                <a:latin typeface="Arial" charset="0"/>
                <a:ea typeface="楷体_GB2312" pitchFamily="49" charset="-122"/>
              </a:defRPr>
            </a:lvl9pPr>
          </a:lstStyle>
          <a:p>
            <a:pPr defTabSz="685800" eaLnBrk="1" fontAlgn="auto" hangingPunct="1">
              <a:spcBef>
                <a:spcPct val="0"/>
              </a:spcBef>
              <a:spcAft>
                <a:spcPts val="0"/>
              </a:spcAft>
              <a:buNone/>
            </a:pPr>
            <a:r>
              <a:rPr lang="zh-CN" altLang="en-US" sz="1800" dirty="0">
                <a:solidFill>
                  <a:prstClr val="black"/>
                </a:solidFill>
                <a:latin typeface="微软雅黑" panose="020B0503020204020204" pitchFamily="34" charset="-122"/>
                <a:ea typeface="微软雅黑" panose="020B0503020204020204" pitchFamily="34" charset="-122"/>
              </a:rPr>
              <a:t>各电池材料的能带匹配</a:t>
            </a:r>
          </a:p>
        </p:txBody>
      </p:sp>
    </p:spTree>
    <p:extLst>
      <p:ext uri="{BB962C8B-B14F-4D97-AF65-F5344CB8AC3E}">
        <p14:creationId xmlns:p14="http://schemas.microsoft.com/office/powerpoint/2010/main" val="20515446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vert="horz" lIns="68580" tIns="34290" rIns="68580" bIns="34290" rtlCol="0" anchor="ctr">
            <a:normAutofit/>
          </a:bodyPr>
          <a:lstStyle/>
          <a:p>
            <a:r>
              <a:rPr lang="zh-CN" altLang="en-US" b="0" dirty="0"/>
              <a:t>改进能带结构</a:t>
            </a:r>
          </a:p>
        </p:txBody>
      </p:sp>
      <p:sp>
        <p:nvSpPr>
          <p:cNvPr id="96259" name="Rectangle 3"/>
          <p:cNvSpPr>
            <a:spLocks noGrp="1" noChangeArrowheads="1"/>
          </p:cNvSpPr>
          <p:nvPr>
            <p:ph idx="1"/>
          </p:nvPr>
        </p:nvSpPr>
        <p:spPr/>
        <p:txBody>
          <a:bodyPr>
            <a:normAutofit lnSpcReduction="10000"/>
          </a:bodyPr>
          <a:lstStyle/>
          <a:p>
            <a:pPr>
              <a:lnSpc>
                <a:spcPct val="120000"/>
              </a:lnSpc>
            </a:pPr>
            <a:r>
              <a:rPr lang="en-US" altLang="zh-CN" sz="2300" dirty="0" err="1"/>
              <a:t>AlInGaP</a:t>
            </a:r>
            <a:r>
              <a:rPr lang="en-US" altLang="zh-CN" sz="2300" dirty="0"/>
              <a:t>/GaAs/</a:t>
            </a:r>
            <a:r>
              <a:rPr lang="zh-CN" altLang="en-US" sz="2300" dirty="0"/>
              <a:t>新材料</a:t>
            </a:r>
            <a:r>
              <a:rPr lang="en-US" altLang="zh-CN" sz="2300" dirty="0"/>
              <a:t>/Ge</a:t>
            </a:r>
            <a:r>
              <a:rPr lang="zh-CN" altLang="en-US" sz="2300" dirty="0"/>
              <a:t>四结结构</a:t>
            </a:r>
          </a:p>
          <a:p>
            <a:pPr marL="742950" lvl="2" indent="-342900">
              <a:lnSpc>
                <a:spcPct val="120000"/>
              </a:lnSpc>
            </a:pPr>
            <a:r>
              <a:rPr lang="zh-CN" altLang="en-US" sz="1900" dirty="0"/>
              <a:t>新材料禁带宽度</a:t>
            </a:r>
            <a:r>
              <a:rPr lang="en-US" altLang="zh-CN" sz="1900" dirty="0"/>
              <a:t>0.95~1.05eV</a:t>
            </a:r>
            <a:r>
              <a:rPr lang="zh-CN" altLang="en-US" sz="1900" dirty="0"/>
              <a:t>，有望获得</a:t>
            </a:r>
            <a:r>
              <a:rPr lang="en-US" altLang="zh-CN" sz="1900" dirty="0"/>
              <a:t>&gt;40%</a:t>
            </a:r>
            <a:r>
              <a:rPr lang="zh-CN" altLang="en-US" sz="1900" dirty="0"/>
              <a:t>转换效率。</a:t>
            </a:r>
          </a:p>
          <a:p>
            <a:pPr marL="742950" lvl="2" indent="-342900">
              <a:lnSpc>
                <a:spcPct val="120000"/>
              </a:lnSpc>
            </a:pPr>
            <a:r>
              <a:rPr lang="en-US" altLang="zh-CN" sz="1900" dirty="0" err="1"/>
              <a:t>InGaAsN</a:t>
            </a:r>
            <a:r>
              <a:rPr lang="en-US" altLang="zh-CN" sz="1900" dirty="0"/>
              <a:t>, </a:t>
            </a:r>
            <a:r>
              <a:rPr lang="en-US" altLang="zh-CN" sz="1900" dirty="0" err="1"/>
              <a:t>BInGaAs</a:t>
            </a:r>
            <a:r>
              <a:rPr lang="zh-CN" altLang="en-US" sz="1900" dirty="0"/>
              <a:t>是研究最多的材料。</a:t>
            </a:r>
            <a:r>
              <a:rPr lang="en-US" altLang="zh-CN" sz="1900" dirty="0" err="1"/>
              <a:t>InGaAsN</a:t>
            </a:r>
            <a:r>
              <a:rPr lang="zh-CN" altLang="en-US" sz="1900" dirty="0"/>
              <a:t>，</a:t>
            </a:r>
            <a:r>
              <a:rPr lang="en-US" altLang="zh-CN" sz="1900" dirty="0"/>
              <a:t>N</a:t>
            </a:r>
            <a:r>
              <a:rPr lang="zh-CN" altLang="en-US" sz="1900" dirty="0"/>
              <a:t>源材料特性差，导致外延生长的</a:t>
            </a:r>
            <a:r>
              <a:rPr lang="en-US" altLang="zh-CN" sz="1900" dirty="0" err="1"/>
              <a:t>InGaAsN</a:t>
            </a:r>
            <a:r>
              <a:rPr lang="zh-CN" altLang="en-US" sz="1900" dirty="0"/>
              <a:t>材料少子寿命短，达不到器件的要求。</a:t>
            </a:r>
            <a:r>
              <a:rPr lang="en-US" altLang="zh-CN" sz="1900" dirty="0" err="1"/>
              <a:t>BInGaAs</a:t>
            </a:r>
            <a:r>
              <a:rPr lang="zh-CN" altLang="en-US" sz="1900" dirty="0"/>
              <a:t>研究刚刚开始，远未达到器件的要求。</a:t>
            </a:r>
          </a:p>
          <a:p>
            <a:pPr>
              <a:lnSpc>
                <a:spcPct val="120000"/>
              </a:lnSpc>
            </a:pPr>
            <a:r>
              <a:rPr lang="en-US" altLang="zh-CN" sz="2300" dirty="0" err="1"/>
              <a:t>GaInP</a:t>
            </a:r>
            <a:r>
              <a:rPr lang="en-US" altLang="zh-CN" sz="2300" dirty="0"/>
              <a:t>/</a:t>
            </a:r>
            <a:r>
              <a:rPr lang="en-US" altLang="zh-CN" sz="2300" dirty="0" err="1"/>
              <a:t>GaInP</a:t>
            </a:r>
            <a:r>
              <a:rPr lang="en-US" altLang="zh-CN" sz="2300" dirty="0"/>
              <a:t>/GaAs/</a:t>
            </a:r>
            <a:r>
              <a:rPr lang="en-US" altLang="zh-CN" sz="2300" dirty="0" err="1"/>
              <a:t>GaInAsN</a:t>
            </a:r>
            <a:r>
              <a:rPr lang="en-US" altLang="zh-CN" sz="2300" dirty="0"/>
              <a:t>/Ge</a:t>
            </a:r>
            <a:r>
              <a:rPr lang="zh-CN" altLang="en-US" sz="2300" dirty="0"/>
              <a:t>五结结构</a:t>
            </a:r>
          </a:p>
          <a:p>
            <a:pPr marL="742950" lvl="2" indent="-342900">
              <a:lnSpc>
                <a:spcPct val="120000"/>
              </a:lnSpc>
            </a:pPr>
            <a:r>
              <a:rPr lang="zh-CN" altLang="en-US" sz="1900" dirty="0"/>
              <a:t>电池的填充因子受到</a:t>
            </a:r>
            <a:r>
              <a:rPr lang="en-US" altLang="zh-CN" sz="1900" dirty="0" err="1"/>
              <a:t>GaInAsN</a:t>
            </a:r>
            <a:r>
              <a:rPr lang="zh-CN" altLang="en-US" sz="1900" dirty="0"/>
              <a:t>材料的影响</a:t>
            </a:r>
          </a:p>
          <a:p>
            <a:pPr>
              <a:lnSpc>
                <a:spcPct val="120000"/>
              </a:lnSpc>
            </a:pPr>
            <a:r>
              <a:rPr lang="en-US" altLang="zh-CN" sz="2300" dirty="0"/>
              <a:t>In1-xGaxN</a:t>
            </a:r>
            <a:r>
              <a:rPr lang="zh-CN" altLang="en-US" sz="2300" dirty="0"/>
              <a:t>组分渐变材料</a:t>
            </a:r>
          </a:p>
          <a:p>
            <a:pPr marL="742950" lvl="2" indent="-342900">
              <a:lnSpc>
                <a:spcPct val="120000"/>
              </a:lnSpc>
            </a:pPr>
            <a:r>
              <a:rPr lang="zh-CN" altLang="en-US" sz="1900" dirty="0"/>
              <a:t>随着</a:t>
            </a:r>
            <a:r>
              <a:rPr lang="en-US" altLang="zh-CN" sz="1900" dirty="0"/>
              <a:t>Ga</a:t>
            </a:r>
            <a:r>
              <a:rPr lang="zh-CN" altLang="en-US" sz="1900" dirty="0"/>
              <a:t>组分增加，直接禁带宽度从</a:t>
            </a:r>
            <a:r>
              <a:rPr lang="en-US" altLang="zh-CN" sz="1900" dirty="0"/>
              <a:t>0.7eV</a:t>
            </a:r>
            <a:r>
              <a:rPr lang="zh-CN" altLang="en-US" sz="1900" dirty="0"/>
              <a:t>上升到</a:t>
            </a:r>
            <a:r>
              <a:rPr lang="en-US" altLang="zh-CN" sz="1900" dirty="0"/>
              <a:t>3.4eV</a:t>
            </a:r>
            <a:r>
              <a:rPr lang="zh-CN" altLang="en-US" sz="1900" dirty="0"/>
              <a:t>，与太阳光谱匹配接近完美</a:t>
            </a:r>
          </a:p>
          <a:p>
            <a:pPr marL="742950" lvl="2" indent="-342900">
              <a:lnSpc>
                <a:spcPct val="120000"/>
              </a:lnSpc>
            </a:pPr>
            <a:r>
              <a:rPr lang="zh-CN" altLang="en-US" sz="1900" dirty="0"/>
              <a:t>存在材料晶格失配、材料掺杂、电极工艺等诸多问题需要解决。</a:t>
            </a:r>
          </a:p>
        </p:txBody>
      </p:sp>
      <p:sp>
        <p:nvSpPr>
          <p:cNvPr id="2" name="灯片编号占位符 1">
            <a:extLst>
              <a:ext uri="{FF2B5EF4-FFF2-40B4-BE49-F238E27FC236}">
                <a16:creationId xmlns:a16="http://schemas.microsoft.com/office/drawing/2014/main" id="{BF76DD9A-4D08-4D01-830D-73CC81E30EFE}"/>
              </a:ext>
            </a:extLst>
          </p:cNvPr>
          <p:cNvSpPr>
            <a:spLocks noGrp="1"/>
          </p:cNvSpPr>
          <p:nvPr>
            <p:ph type="sldNum" sz="quarter" idx="12"/>
          </p:nvPr>
        </p:nvSpPr>
        <p:spPr/>
        <p:txBody>
          <a:bodyPr/>
          <a:lstStyle/>
          <a:p>
            <a:pPr defTabSz="685800" eaLnBrk="1" fontAlgn="auto" hangingPunct="1">
              <a:spcBef>
                <a:spcPts val="0"/>
              </a:spcBef>
              <a:spcAft>
                <a:spcPts val="0"/>
              </a:spcAft>
            </a:pPr>
            <a:fld id="{13147CA0-777A-4549-BB61-73AB87886E8C}" type="slidenum">
              <a:rPr lang="zh-CN" altLang="en-US">
                <a:solidFill>
                  <a:prstClr val="black">
                    <a:tint val="75000"/>
                  </a:prstClr>
                </a:solidFill>
              </a:rPr>
              <a:pPr defTabSz="685800" eaLnBrk="1" fontAlgn="auto" hangingPunct="1">
                <a:spcBef>
                  <a:spcPts val="0"/>
                </a:spcBef>
                <a:spcAft>
                  <a:spcPts val="0"/>
                </a:spcAft>
              </a:pPr>
              <a:t>63</a:t>
            </a:fld>
            <a:endParaRPr lang="zh-CN" altLang="en-US">
              <a:solidFill>
                <a:prstClr val="black">
                  <a:tint val="75000"/>
                </a:prstClr>
              </a:solidFill>
            </a:endParaRPr>
          </a:p>
        </p:txBody>
      </p:sp>
      <p:sp>
        <p:nvSpPr>
          <p:cNvPr id="6" name="灯片编号占位符 9">
            <a:extLst>
              <a:ext uri="{FF2B5EF4-FFF2-40B4-BE49-F238E27FC236}">
                <a16:creationId xmlns:a16="http://schemas.microsoft.com/office/drawing/2014/main" id="{C606B01E-7DC2-4A57-846A-824B23DBAE79}"/>
              </a:ext>
            </a:extLst>
          </p:cNvPr>
          <p:cNvSpPr txBox="1">
            <a:spLocks/>
          </p:cNvSpPr>
          <p:nvPr/>
        </p:nvSpPr>
        <p:spPr>
          <a:xfrm>
            <a:off x="6572250" y="5677853"/>
            <a:ext cx="2057400" cy="273844"/>
          </a:xfrm>
          <a:prstGeom prst="rect">
            <a:avLst/>
          </a:prstGeom>
        </p:spPr>
        <p:txBody>
          <a:bodyPr vert="horz" lIns="68580" tIns="34290" rIns="68580" bIns="34290" rtlCol="0" anchor="ctr"/>
          <a:lstStyle>
            <a:defPPr>
              <a:defRPr lang="zh-CN"/>
            </a:defPPr>
            <a:lvl1pPr marL="0" algn="r" defTabSz="914400" rtl="0" eaLnBrk="1" latinLnBrk="0" hangingPunct="1">
              <a:defRPr sz="1200" b="1"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fld id="{3B69331D-3A81-4C29-B0D5-B37FC50E5710}" type="slidenum">
              <a:rPr lang="zh-CN" altLang="en-US" sz="900">
                <a:solidFill>
                  <a:prstClr val="black">
                    <a:tint val="75000"/>
                  </a:prstClr>
                </a:solidFill>
              </a:rPr>
              <a:pPr defTabSz="685800" fontAlgn="auto">
                <a:spcBef>
                  <a:spcPts val="0"/>
                </a:spcBef>
                <a:spcAft>
                  <a:spcPts val="0"/>
                </a:spcAft>
              </a:pPr>
              <a:t>63</a:t>
            </a:fld>
            <a:endParaRPr lang="zh-CN" altLang="en-US" sz="900">
              <a:solidFill>
                <a:prstClr val="black">
                  <a:tint val="75000"/>
                </a:prstClr>
              </a:solidFill>
            </a:endParaRPr>
          </a:p>
        </p:txBody>
      </p:sp>
    </p:spTree>
    <p:extLst>
      <p:ext uri="{BB962C8B-B14F-4D97-AF65-F5344CB8AC3E}">
        <p14:creationId xmlns:p14="http://schemas.microsoft.com/office/powerpoint/2010/main" val="12986054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61281" y="4574105"/>
            <a:ext cx="8582719" cy="1933860"/>
            <a:chOff x="13760" y="2484695"/>
            <a:chExt cx="9432540" cy="1889832"/>
          </a:xfrm>
        </p:grpSpPr>
        <p:sp>
          <p:nvSpPr>
            <p:cNvPr id="7" name="矩形 6"/>
            <p:cNvSpPr/>
            <p:nvPr/>
          </p:nvSpPr>
          <p:spPr>
            <a:xfrm>
              <a:off x="13760" y="2484695"/>
              <a:ext cx="9432540" cy="1052693"/>
            </a:xfrm>
            <a:prstGeom prst="rect">
              <a:avLst/>
            </a:prstGeom>
          </p:spPr>
          <p:txBody>
            <a:bodyPr wrap="square">
              <a:spAutoFit/>
            </a:bodyPr>
            <a:lstStyle/>
            <a:p>
              <a:pPr algn="just" defTabSz="685800" eaLnBrk="1" fontAlgn="auto" hangingPunct="1">
                <a:spcBef>
                  <a:spcPts val="0"/>
                </a:spcBef>
                <a:spcAft>
                  <a:spcPts val="0"/>
                </a:spcAft>
                <a:defRPr/>
              </a:pP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、非聚光条件下：</a:t>
              </a:r>
              <a:endParaRPr lang="en-US" altLang="zh-CN" sz="1600" b="1" dirty="0">
                <a:solidFill>
                  <a:prstClr val="black"/>
                </a:solidFill>
                <a:latin typeface="微软雅黑" panose="020B0503020204020204" pitchFamily="34" charset="-122"/>
                <a:ea typeface="微软雅黑" panose="020B0503020204020204" pitchFamily="34" charset="-122"/>
              </a:endParaRPr>
            </a:p>
            <a:p>
              <a:pPr algn="just" defTabSz="685800" eaLnBrk="1" fontAlgn="auto" hangingPunct="1">
                <a:spcBef>
                  <a:spcPts val="0"/>
                </a:spcBef>
                <a:spcAft>
                  <a:spcPts val="0"/>
                </a:spcAft>
                <a:defRPr/>
              </a:pPr>
              <a:r>
                <a:rPr lang="en-US" altLang="zh-CN" sz="1600" b="1" dirty="0">
                  <a:solidFill>
                    <a:prstClr val="black"/>
                  </a:solidFill>
                  <a:latin typeface="微软雅黑" panose="020B0503020204020204" pitchFamily="34" charset="-122"/>
                  <a:ea typeface="微软雅黑" panose="020B0503020204020204" pitchFamily="34" charset="-122"/>
                </a:rPr>
                <a:t>Al</a:t>
              </a:r>
              <a:r>
                <a:rPr lang="en-US" altLang="zh-CN" sz="1600" b="1" baseline="-25000" dirty="0">
                  <a:solidFill>
                    <a:prstClr val="black"/>
                  </a:solidFill>
                  <a:latin typeface="微软雅黑" panose="020B0503020204020204" pitchFamily="34" charset="-122"/>
                  <a:ea typeface="微软雅黑" panose="020B0503020204020204" pitchFamily="34" charset="-122"/>
                </a:rPr>
                <a:t>0.24</a:t>
              </a:r>
              <a:r>
                <a:rPr lang="en-US" altLang="zh-CN" sz="1600" b="1" dirty="0">
                  <a:solidFill>
                    <a:prstClr val="black"/>
                  </a:solidFill>
                  <a:latin typeface="微软雅黑" panose="020B0503020204020204" pitchFamily="34" charset="-122"/>
                  <a:ea typeface="微软雅黑" panose="020B0503020204020204" pitchFamily="34" charset="-122"/>
                </a:rPr>
                <a:t>Ga</a:t>
              </a:r>
              <a:r>
                <a:rPr lang="en-US" altLang="zh-CN" sz="1600" b="1" baseline="-25000" dirty="0">
                  <a:solidFill>
                    <a:prstClr val="black"/>
                  </a:solidFill>
                  <a:latin typeface="微软雅黑" panose="020B0503020204020204" pitchFamily="34" charset="-122"/>
                  <a:ea typeface="微软雅黑" panose="020B0503020204020204" pitchFamily="34" charset="-122"/>
                </a:rPr>
                <a:t>0.26</a:t>
              </a:r>
              <a:r>
                <a:rPr lang="en-US" altLang="zh-CN" sz="1600" b="1" dirty="0">
                  <a:solidFill>
                    <a:prstClr val="black"/>
                  </a:solidFill>
                  <a:latin typeface="微软雅黑" panose="020B0503020204020204" pitchFamily="34" charset="-122"/>
                  <a:ea typeface="微软雅黑" panose="020B0503020204020204" pitchFamily="34" charset="-122"/>
                </a:rPr>
                <a:t>In</a:t>
              </a:r>
              <a:r>
                <a:rPr lang="en-US" altLang="zh-CN" sz="1600" b="1" baseline="-25000" dirty="0">
                  <a:solidFill>
                    <a:prstClr val="black"/>
                  </a:solidFill>
                  <a:latin typeface="微软雅黑" panose="020B0503020204020204" pitchFamily="34" charset="-122"/>
                  <a:ea typeface="微软雅黑" panose="020B0503020204020204" pitchFamily="34" charset="-122"/>
                </a:rPr>
                <a:t>0.5</a:t>
              </a:r>
              <a:r>
                <a:rPr lang="en-US" altLang="zh-CN" sz="1600" b="1" dirty="0">
                  <a:solidFill>
                    <a:prstClr val="black"/>
                  </a:solidFill>
                  <a:latin typeface="微软雅黑" panose="020B0503020204020204" pitchFamily="34" charset="-122"/>
                  <a:ea typeface="微软雅黑" panose="020B0503020204020204" pitchFamily="34" charset="-122"/>
                </a:rPr>
                <a:t>P/Al</a:t>
              </a:r>
              <a:r>
                <a:rPr lang="en-US" altLang="zh-CN" sz="1600" b="1" baseline="-25000" dirty="0">
                  <a:solidFill>
                    <a:prstClr val="black"/>
                  </a:solidFill>
                  <a:latin typeface="微软雅黑" panose="020B0503020204020204" pitchFamily="34" charset="-122"/>
                  <a:ea typeface="微软雅黑" panose="020B0503020204020204" pitchFamily="34" charset="-122"/>
                </a:rPr>
                <a:t>0.26</a:t>
              </a:r>
              <a:r>
                <a:rPr lang="en-US" altLang="zh-CN" sz="1600" b="1" dirty="0">
                  <a:solidFill>
                    <a:prstClr val="black"/>
                  </a:solidFill>
                  <a:latin typeface="微软雅黑" panose="020B0503020204020204" pitchFamily="34" charset="-122"/>
                  <a:ea typeface="微软雅黑" panose="020B0503020204020204" pitchFamily="34" charset="-122"/>
                </a:rPr>
                <a:t>Ga</a:t>
              </a:r>
              <a:r>
                <a:rPr lang="en-US" altLang="zh-CN" sz="1600" b="1" baseline="-25000" dirty="0">
                  <a:solidFill>
                    <a:prstClr val="black"/>
                  </a:solidFill>
                  <a:latin typeface="微软雅黑" panose="020B0503020204020204" pitchFamily="34" charset="-122"/>
                  <a:ea typeface="微软雅黑" panose="020B0503020204020204" pitchFamily="34" charset="-122"/>
                </a:rPr>
                <a:t>0.74</a:t>
              </a:r>
              <a:r>
                <a:rPr lang="en-US" altLang="zh-CN" sz="1600" b="1" dirty="0">
                  <a:solidFill>
                    <a:prstClr val="black"/>
                  </a:solidFill>
                  <a:latin typeface="微软雅黑" panose="020B0503020204020204" pitchFamily="34" charset="-122"/>
                  <a:ea typeface="微软雅黑" panose="020B0503020204020204" pitchFamily="34" charset="-122"/>
                </a:rPr>
                <a:t>As/Al</a:t>
              </a:r>
              <a:r>
                <a:rPr lang="en-US" altLang="zh-CN" sz="1600" b="1" baseline="-25000" dirty="0">
                  <a:solidFill>
                    <a:prstClr val="black"/>
                  </a:solidFill>
                  <a:latin typeface="微软雅黑" panose="020B0503020204020204" pitchFamily="34" charset="-122"/>
                  <a:ea typeface="微软雅黑" panose="020B0503020204020204" pitchFamily="34" charset="-122"/>
                </a:rPr>
                <a:t>0.03</a:t>
              </a:r>
              <a:r>
                <a:rPr lang="en-US" altLang="zh-CN" sz="1600" b="1" dirty="0">
                  <a:solidFill>
                    <a:prstClr val="black"/>
                  </a:solidFill>
                  <a:latin typeface="微软雅黑" panose="020B0503020204020204" pitchFamily="34" charset="-122"/>
                  <a:ea typeface="微软雅黑" panose="020B0503020204020204" pitchFamily="34" charset="-122"/>
                </a:rPr>
                <a:t>Ga</a:t>
              </a:r>
              <a:r>
                <a:rPr lang="en-US" altLang="zh-CN" sz="1600" b="1" baseline="-25000" dirty="0">
                  <a:solidFill>
                    <a:prstClr val="black"/>
                  </a:solidFill>
                  <a:latin typeface="微软雅黑" panose="020B0503020204020204" pitchFamily="34" charset="-122"/>
                  <a:ea typeface="微软雅黑" panose="020B0503020204020204" pitchFamily="34" charset="-122"/>
                </a:rPr>
                <a:t>0.97</a:t>
              </a:r>
              <a:r>
                <a:rPr lang="en-US" altLang="zh-CN" sz="1600" b="1" dirty="0">
                  <a:solidFill>
                    <a:prstClr val="black"/>
                  </a:solidFill>
                  <a:latin typeface="微软雅黑" panose="020B0503020204020204" pitchFamily="34" charset="-122"/>
                  <a:ea typeface="微软雅黑" panose="020B0503020204020204" pitchFamily="34" charset="-122"/>
                </a:rPr>
                <a:t>As/Ga</a:t>
              </a:r>
              <a:r>
                <a:rPr lang="en-US" altLang="zh-CN" sz="1600" b="1" baseline="-25000" dirty="0">
                  <a:solidFill>
                    <a:prstClr val="black"/>
                  </a:solidFill>
                  <a:latin typeface="微软雅黑" panose="020B0503020204020204" pitchFamily="34" charset="-122"/>
                  <a:ea typeface="微软雅黑" panose="020B0503020204020204" pitchFamily="34" charset="-122"/>
                </a:rPr>
                <a:t>0.86</a:t>
              </a:r>
              <a:r>
                <a:rPr lang="en-US" altLang="zh-CN" sz="1600" b="1" dirty="0">
                  <a:solidFill>
                    <a:prstClr val="black"/>
                  </a:solidFill>
                  <a:latin typeface="微软雅黑" panose="020B0503020204020204" pitchFamily="34" charset="-122"/>
                  <a:ea typeface="微软雅黑" panose="020B0503020204020204" pitchFamily="34" charset="-122"/>
                </a:rPr>
                <a:t>In</a:t>
              </a:r>
              <a:r>
                <a:rPr lang="en-US" altLang="zh-CN" sz="1600" b="1" baseline="-25000" dirty="0">
                  <a:solidFill>
                    <a:prstClr val="black"/>
                  </a:solidFill>
                  <a:latin typeface="微软雅黑" panose="020B0503020204020204" pitchFamily="34" charset="-122"/>
                  <a:ea typeface="微软雅黑" panose="020B0503020204020204" pitchFamily="34" charset="-122"/>
                </a:rPr>
                <a:t>0.14</a:t>
              </a:r>
              <a:r>
                <a:rPr lang="en-US" altLang="zh-CN" sz="1600" b="1" dirty="0">
                  <a:solidFill>
                    <a:prstClr val="black"/>
                  </a:solidFill>
                  <a:latin typeface="微软雅黑" panose="020B0503020204020204" pitchFamily="34" charset="-122"/>
                  <a:ea typeface="微软雅黑" panose="020B0503020204020204" pitchFamily="34" charset="-122"/>
                </a:rPr>
                <a:t>As/Ga</a:t>
              </a:r>
              <a:r>
                <a:rPr lang="en-US" altLang="zh-CN" sz="1600" b="1" baseline="-25000" dirty="0">
                  <a:solidFill>
                    <a:prstClr val="black"/>
                  </a:solidFill>
                  <a:latin typeface="微软雅黑" panose="020B0503020204020204" pitchFamily="34" charset="-122"/>
                  <a:ea typeface="微软雅黑" panose="020B0503020204020204" pitchFamily="34" charset="-122"/>
                </a:rPr>
                <a:t>0.68</a:t>
              </a:r>
              <a:r>
                <a:rPr lang="en-US" altLang="zh-CN" sz="1600" b="1" dirty="0">
                  <a:solidFill>
                    <a:prstClr val="black"/>
                  </a:solidFill>
                  <a:latin typeface="微软雅黑" panose="020B0503020204020204" pitchFamily="34" charset="-122"/>
                  <a:ea typeface="微软雅黑" panose="020B0503020204020204" pitchFamily="34" charset="-122"/>
                </a:rPr>
                <a:t>In</a:t>
              </a:r>
              <a:r>
                <a:rPr lang="en-US" altLang="zh-CN" sz="1600" b="1" baseline="-25000" dirty="0">
                  <a:solidFill>
                    <a:prstClr val="black"/>
                  </a:solidFill>
                  <a:latin typeface="微软雅黑" panose="020B0503020204020204" pitchFamily="34" charset="-122"/>
                  <a:ea typeface="微软雅黑" panose="020B0503020204020204" pitchFamily="34" charset="-122"/>
                </a:rPr>
                <a:t>0.32</a:t>
              </a:r>
              <a:r>
                <a:rPr lang="en-US" altLang="zh-CN" sz="1600" b="1" dirty="0">
                  <a:solidFill>
                    <a:prstClr val="black"/>
                  </a:solidFill>
                  <a:latin typeface="微软雅黑" panose="020B0503020204020204" pitchFamily="34" charset="-122"/>
                  <a:ea typeface="微软雅黑" panose="020B0503020204020204" pitchFamily="34" charset="-122"/>
                </a:rPr>
                <a:t>As/Ga</a:t>
              </a:r>
              <a:r>
                <a:rPr lang="en-US" altLang="zh-CN" sz="1600" b="1" baseline="-25000" dirty="0">
                  <a:solidFill>
                    <a:prstClr val="black"/>
                  </a:solidFill>
                  <a:latin typeface="微软雅黑" panose="020B0503020204020204" pitchFamily="34" charset="-122"/>
                  <a:ea typeface="微软雅黑" panose="020B0503020204020204" pitchFamily="34" charset="-122"/>
                </a:rPr>
                <a:t>0.43</a:t>
              </a:r>
              <a:r>
                <a:rPr lang="en-US" altLang="zh-CN" sz="1600" b="1" dirty="0">
                  <a:solidFill>
                    <a:prstClr val="black"/>
                  </a:solidFill>
                  <a:latin typeface="微软雅黑" panose="020B0503020204020204" pitchFamily="34" charset="-122"/>
                  <a:ea typeface="微软雅黑" panose="020B0503020204020204" pitchFamily="34" charset="-122"/>
                </a:rPr>
                <a:t>In</a:t>
              </a:r>
              <a:r>
                <a:rPr lang="en-US" altLang="zh-CN" sz="1600" b="1" baseline="-25000" dirty="0">
                  <a:solidFill>
                    <a:prstClr val="black"/>
                  </a:solidFill>
                  <a:latin typeface="微软雅黑" panose="020B0503020204020204" pitchFamily="34" charset="-122"/>
                  <a:ea typeface="微软雅黑" panose="020B0503020204020204" pitchFamily="34" charset="-122"/>
                </a:rPr>
                <a:t>0.57</a:t>
              </a:r>
              <a:r>
                <a:rPr lang="en-US" altLang="zh-CN" sz="1600" b="1" dirty="0">
                  <a:solidFill>
                    <a:prstClr val="black"/>
                  </a:solidFill>
                  <a:latin typeface="微软雅黑" panose="020B0503020204020204" pitchFamily="34" charset="-122"/>
                  <a:ea typeface="微软雅黑" panose="020B0503020204020204" pitchFamily="34" charset="-122"/>
                </a:rPr>
                <a:t>As,</a:t>
              </a:r>
            </a:p>
            <a:p>
              <a:pPr algn="just" defTabSz="685800" eaLnBrk="1" fontAlgn="auto" hangingPunct="1">
                <a:spcBef>
                  <a:spcPts val="0"/>
                </a:spcBef>
                <a:spcAft>
                  <a:spcPts val="0"/>
                </a:spcAft>
                <a:defRPr/>
              </a:pPr>
              <a:r>
                <a:rPr lang="zh-CN" altLang="zh-CN" sz="1600" b="1" dirty="0">
                  <a:solidFill>
                    <a:prstClr val="black"/>
                  </a:solidFill>
                  <a:latin typeface="微软雅黑" panose="020B0503020204020204" pitchFamily="34" charset="-122"/>
                  <a:ea typeface="微软雅黑" panose="020B0503020204020204" pitchFamily="34" charset="-122"/>
                </a:rPr>
                <a:t>面积是</a:t>
              </a:r>
              <a:r>
                <a:rPr lang="en-US" altLang="zh-CN" sz="1600" b="1" dirty="0">
                  <a:solidFill>
                    <a:prstClr val="black"/>
                  </a:solidFill>
                  <a:latin typeface="微软雅黑" panose="020B0503020204020204" pitchFamily="34" charset="-122"/>
                  <a:ea typeface="微软雅黑" panose="020B0503020204020204" pitchFamily="34" charset="-122"/>
                </a:rPr>
                <a:t>0.25cm</a:t>
              </a:r>
              <a:r>
                <a:rPr lang="en-US" altLang="zh-CN" sz="1600" b="1" baseline="30000" dirty="0">
                  <a:solidFill>
                    <a:prstClr val="black"/>
                  </a:solidFill>
                  <a:latin typeface="微软雅黑" panose="020B0503020204020204" pitchFamily="34" charset="-122"/>
                  <a:ea typeface="微软雅黑" panose="020B0503020204020204" pitchFamily="34" charset="-122"/>
                </a:rPr>
                <a:t>2</a:t>
              </a:r>
              <a:r>
                <a:rPr lang="zh-CN" altLang="zh-CN" sz="1600" b="1" dirty="0">
                  <a:solidFill>
                    <a:prstClr val="black"/>
                  </a:solidFill>
                  <a:latin typeface="微软雅黑" panose="020B0503020204020204" pitchFamily="34" charset="-122"/>
                  <a:ea typeface="微软雅黑" panose="020B0503020204020204" pitchFamily="34" charset="-122"/>
                </a:rPr>
                <a:t>，效率是</a:t>
              </a:r>
              <a:r>
                <a:rPr lang="en-US" altLang="zh-CN" sz="1600" b="1" dirty="0">
                  <a:solidFill>
                    <a:srgbClr val="FF0000"/>
                  </a:solidFill>
                  <a:latin typeface="微软雅黑" panose="020B0503020204020204" pitchFamily="34" charset="-122"/>
                  <a:ea typeface="微软雅黑" panose="020B0503020204020204" pitchFamily="34" charset="-122"/>
                </a:rPr>
                <a:t>39.2%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zh-CN" sz="1600" b="1" dirty="0">
                  <a:solidFill>
                    <a:prstClr val="black"/>
                  </a:solidFill>
                  <a:latin typeface="微软雅黑" panose="020B0503020204020204" pitchFamily="34" charset="-122"/>
                  <a:ea typeface="微软雅黑" panose="020B0503020204020204" pitchFamily="34" charset="-122"/>
                </a:rPr>
                <a:t>迄今为止</a:t>
              </a:r>
              <a:r>
                <a:rPr lang="zh-CN" altLang="zh-CN" sz="1600" b="1" dirty="0">
                  <a:solidFill>
                    <a:srgbClr val="FF0000"/>
                  </a:solidFill>
                  <a:latin typeface="微软雅黑" panose="020B0503020204020204" pitchFamily="34" charset="-122"/>
                  <a:ea typeface="微软雅黑" panose="020B0503020204020204" pitchFamily="34" charset="-122"/>
                </a:rPr>
                <a:t>非聚光太阳能电池的最高效率</a:t>
              </a:r>
              <a:r>
                <a:rPr lang="zh-CN" altLang="zh-CN" sz="1600" b="1" dirty="0">
                  <a:solidFill>
                    <a:prstClr val="black"/>
                  </a:solidFill>
                  <a:latin typeface="微软雅黑" panose="020B0503020204020204" pitchFamily="34" charset="-122"/>
                  <a:ea typeface="微软雅黑" panose="020B0503020204020204" pitchFamily="34" charset="-122"/>
                </a:rPr>
                <a:t>。</a:t>
              </a:r>
            </a:p>
          </p:txBody>
        </p:sp>
        <p:sp>
          <p:nvSpPr>
            <p:cNvPr id="8" name="矩形 7"/>
            <p:cNvSpPr/>
            <p:nvPr/>
          </p:nvSpPr>
          <p:spPr>
            <a:xfrm>
              <a:off x="13760" y="3562449"/>
              <a:ext cx="9191324" cy="812078"/>
            </a:xfrm>
            <a:prstGeom prst="rect">
              <a:avLst/>
            </a:prstGeom>
          </p:spPr>
          <p:txBody>
            <a:bodyPr wrap="square">
              <a:spAutoFit/>
            </a:bodyPr>
            <a:lstStyle/>
            <a:p>
              <a:pPr algn="just" defTabSz="685800" eaLnBrk="1" fontAlgn="auto" hangingPunct="1">
                <a:spcBef>
                  <a:spcPts val="0"/>
                </a:spcBef>
                <a:spcAft>
                  <a:spcPts val="0"/>
                </a:spcAft>
                <a:defRPr/>
              </a:pP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、聚光比为</a:t>
              </a:r>
              <a:r>
                <a:rPr lang="en-US" altLang="zh-CN" sz="1600" b="1" dirty="0">
                  <a:solidFill>
                    <a:prstClr val="black"/>
                  </a:solidFill>
                  <a:latin typeface="微软雅黑" panose="020B0503020204020204" pitchFamily="34" charset="-122"/>
                  <a:ea typeface="微软雅黑" panose="020B0503020204020204" pitchFamily="34" charset="-122"/>
                </a:rPr>
                <a:t>143</a:t>
              </a:r>
              <a:r>
                <a:rPr lang="zh-CN" altLang="en-US" sz="1600" b="1" dirty="0">
                  <a:solidFill>
                    <a:prstClr val="black"/>
                  </a:solidFill>
                  <a:latin typeface="微软雅黑" panose="020B0503020204020204" pitchFamily="34" charset="-122"/>
                  <a:ea typeface="微软雅黑" panose="020B0503020204020204" pitchFamily="34" charset="-122"/>
                </a:rPr>
                <a:t>条件下：</a:t>
              </a:r>
              <a:endParaRPr lang="en-US" altLang="zh-CN" sz="1600" b="1" dirty="0">
                <a:solidFill>
                  <a:prstClr val="black"/>
                </a:solidFill>
                <a:latin typeface="微软雅黑" panose="020B0503020204020204" pitchFamily="34" charset="-122"/>
                <a:ea typeface="微软雅黑" panose="020B0503020204020204" pitchFamily="34" charset="-122"/>
              </a:endParaRPr>
            </a:p>
            <a:p>
              <a:pPr algn="just" defTabSz="685800" eaLnBrk="1" fontAlgn="auto" hangingPunct="1">
                <a:spcBef>
                  <a:spcPts val="0"/>
                </a:spcBef>
                <a:spcAft>
                  <a:spcPts val="0"/>
                </a:spcAft>
                <a:defRPr/>
              </a:pPr>
              <a:r>
                <a:rPr lang="en-US" altLang="zh-CN" sz="1600" b="1" dirty="0">
                  <a:solidFill>
                    <a:prstClr val="black"/>
                  </a:solidFill>
                  <a:latin typeface="微软雅黑" panose="020B0503020204020204" pitchFamily="34" charset="-122"/>
                  <a:ea typeface="微软雅黑" panose="020B0503020204020204" pitchFamily="34" charset="-122"/>
                </a:rPr>
                <a:t>Al</a:t>
              </a:r>
              <a:r>
                <a:rPr lang="en-US" altLang="zh-CN" sz="1600" b="1" baseline="-25000" dirty="0">
                  <a:solidFill>
                    <a:prstClr val="black"/>
                  </a:solidFill>
                  <a:latin typeface="微软雅黑" panose="020B0503020204020204" pitchFamily="34" charset="-122"/>
                  <a:ea typeface="微软雅黑" panose="020B0503020204020204" pitchFamily="34" charset="-122"/>
                </a:rPr>
                <a:t>0.23</a:t>
              </a:r>
              <a:r>
                <a:rPr lang="en-US" altLang="zh-CN" sz="1600" b="1" dirty="0">
                  <a:solidFill>
                    <a:prstClr val="black"/>
                  </a:solidFill>
                  <a:latin typeface="微软雅黑" panose="020B0503020204020204" pitchFamily="34" charset="-122"/>
                  <a:ea typeface="微软雅黑" panose="020B0503020204020204" pitchFamily="34" charset="-122"/>
                </a:rPr>
                <a:t>Ga</a:t>
              </a:r>
              <a:r>
                <a:rPr lang="en-US" altLang="zh-CN" sz="1600" b="1" baseline="-25000" dirty="0">
                  <a:solidFill>
                    <a:prstClr val="black"/>
                  </a:solidFill>
                  <a:latin typeface="微软雅黑" panose="020B0503020204020204" pitchFamily="34" charset="-122"/>
                  <a:ea typeface="微软雅黑" panose="020B0503020204020204" pitchFamily="34" charset="-122"/>
                </a:rPr>
                <a:t>0.27</a:t>
              </a:r>
              <a:r>
                <a:rPr lang="en-US" altLang="zh-CN" sz="1600" b="1" dirty="0">
                  <a:solidFill>
                    <a:prstClr val="black"/>
                  </a:solidFill>
                  <a:latin typeface="微软雅黑" panose="020B0503020204020204" pitchFamily="34" charset="-122"/>
                  <a:ea typeface="微软雅黑" panose="020B0503020204020204" pitchFamily="34" charset="-122"/>
                </a:rPr>
                <a:t>In</a:t>
              </a:r>
              <a:r>
                <a:rPr lang="en-US" altLang="zh-CN" sz="1600" b="1" baseline="-25000" dirty="0">
                  <a:solidFill>
                    <a:prstClr val="black"/>
                  </a:solidFill>
                  <a:latin typeface="微软雅黑" panose="020B0503020204020204" pitchFamily="34" charset="-122"/>
                  <a:ea typeface="微软雅黑" panose="020B0503020204020204" pitchFamily="34" charset="-122"/>
                </a:rPr>
                <a:t>0.5</a:t>
              </a:r>
              <a:r>
                <a:rPr lang="en-US" altLang="zh-CN" sz="1600" b="1" dirty="0">
                  <a:solidFill>
                    <a:prstClr val="black"/>
                  </a:solidFill>
                  <a:latin typeface="微软雅黑" panose="020B0503020204020204" pitchFamily="34" charset="-122"/>
                  <a:ea typeface="微软雅黑" panose="020B0503020204020204" pitchFamily="34" charset="-122"/>
                </a:rPr>
                <a:t>P/Al</a:t>
              </a:r>
              <a:r>
                <a:rPr lang="en-US" altLang="zh-CN" sz="1600" b="1" baseline="-25000" dirty="0">
                  <a:solidFill>
                    <a:prstClr val="black"/>
                  </a:solidFill>
                  <a:latin typeface="微软雅黑" panose="020B0503020204020204" pitchFamily="34" charset="-122"/>
                  <a:ea typeface="微软雅黑" panose="020B0503020204020204" pitchFamily="34" charset="-122"/>
                </a:rPr>
                <a:t>0.23</a:t>
              </a:r>
              <a:r>
                <a:rPr lang="en-US" altLang="zh-CN" sz="1600" b="1" dirty="0">
                  <a:solidFill>
                    <a:prstClr val="black"/>
                  </a:solidFill>
                  <a:latin typeface="微软雅黑" panose="020B0503020204020204" pitchFamily="34" charset="-122"/>
                  <a:ea typeface="微软雅黑" panose="020B0503020204020204" pitchFamily="34" charset="-122"/>
                </a:rPr>
                <a:t>Ga</a:t>
              </a:r>
              <a:r>
                <a:rPr lang="en-US" altLang="zh-CN" sz="1600" b="1" baseline="-25000" dirty="0">
                  <a:solidFill>
                    <a:prstClr val="black"/>
                  </a:solidFill>
                  <a:latin typeface="微软雅黑" panose="020B0503020204020204" pitchFamily="34" charset="-122"/>
                  <a:ea typeface="微软雅黑" panose="020B0503020204020204" pitchFamily="34" charset="-122"/>
                </a:rPr>
                <a:t>0.77</a:t>
              </a:r>
              <a:r>
                <a:rPr lang="en-US" altLang="zh-CN" sz="1600" b="1" dirty="0">
                  <a:solidFill>
                    <a:prstClr val="black"/>
                  </a:solidFill>
                  <a:latin typeface="微软雅黑" panose="020B0503020204020204" pitchFamily="34" charset="-122"/>
                  <a:ea typeface="微软雅黑" panose="020B0503020204020204" pitchFamily="34" charset="-122"/>
                </a:rPr>
                <a:t>As/GaAs/Ga</a:t>
              </a:r>
              <a:r>
                <a:rPr lang="en-US" altLang="zh-CN" sz="1600" b="1" baseline="-25000" dirty="0">
                  <a:solidFill>
                    <a:prstClr val="black"/>
                  </a:solidFill>
                  <a:latin typeface="微软雅黑" panose="020B0503020204020204" pitchFamily="34" charset="-122"/>
                  <a:ea typeface="微软雅黑" panose="020B0503020204020204" pitchFamily="34" charset="-122"/>
                </a:rPr>
                <a:t>0.84</a:t>
              </a:r>
              <a:r>
                <a:rPr lang="en-US" altLang="zh-CN" sz="1600" b="1" dirty="0">
                  <a:solidFill>
                    <a:prstClr val="black"/>
                  </a:solidFill>
                  <a:latin typeface="微软雅黑" panose="020B0503020204020204" pitchFamily="34" charset="-122"/>
                  <a:ea typeface="微软雅黑" panose="020B0503020204020204" pitchFamily="34" charset="-122"/>
                </a:rPr>
                <a:t>In</a:t>
              </a:r>
              <a:r>
                <a:rPr lang="en-US" altLang="zh-CN" sz="1600" b="1" baseline="-25000" dirty="0">
                  <a:solidFill>
                    <a:prstClr val="black"/>
                  </a:solidFill>
                  <a:latin typeface="微软雅黑" panose="020B0503020204020204" pitchFamily="34" charset="-122"/>
                  <a:ea typeface="微软雅黑" panose="020B0503020204020204" pitchFamily="34" charset="-122"/>
                </a:rPr>
                <a:t>0.16</a:t>
              </a:r>
              <a:r>
                <a:rPr lang="en-US" altLang="zh-CN" sz="1600" b="1" dirty="0">
                  <a:solidFill>
                    <a:prstClr val="black"/>
                  </a:solidFill>
                  <a:latin typeface="微软雅黑" panose="020B0503020204020204" pitchFamily="34" charset="-122"/>
                  <a:ea typeface="微软雅黑" panose="020B0503020204020204" pitchFamily="34" charset="-122"/>
                </a:rPr>
                <a:t>As/Ga</a:t>
              </a:r>
              <a:r>
                <a:rPr lang="en-US" altLang="zh-CN" sz="1600" b="1" baseline="-25000" dirty="0">
                  <a:solidFill>
                    <a:prstClr val="black"/>
                  </a:solidFill>
                  <a:latin typeface="微软雅黑" panose="020B0503020204020204" pitchFamily="34" charset="-122"/>
                  <a:ea typeface="微软雅黑" panose="020B0503020204020204" pitchFamily="34" charset="-122"/>
                </a:rPr>
                <a:t>0.67</a:t>
              </a:r>
              <a:r>
                <a:rPr lang="en-US" altLang="zh-CN" sz="1600" b="1" dirty="0">
                  <a:solidFill>
                    <a:prstClr val="black"/>
                  </a:solidFill>
                  <a:latin typeface="微软雅黑" panose="020B0503020204020204" pitchFamily="34" charset="-122"/>
                  <a:ea typeface="微软雅黑" panose="020B0503020204020204" pitchFamily="34" charset="-122"/>
                </a:rPr>
                <a:t>In</a:t>
              </a:r>
              <a:r>
                <a:rPr lang="en-US" altLang="zh-CN" sz="1600" b="1" baseline="-25000" dirty="0">
                  <a:solidFill>
                    <a:prstClr val="black"/>
                  </a:solidFill>
                  <a:latin typeface="微软雅黑" panose="020B0503020204020204" pitchFamily="34" charset="-122"/>
                  <a:ea typeface="微软雅黑" panose="020B0503020204020204" pitchFamily="34" charset="-122"/>
                </a:rPr>
                <a:t>0.33</a:t>
              </a:r>
              <a:r>
                <a:rPr lang="en-US" altLang="zh-CN" sz="1600" b="1" dirty="0">
                  <a:solidFill>
                    <a:prstClr val="black"/>
                  </a:solidFill>
                  <a:latin typeface="微软雅黑" panose="020B0503020204020204" pitchFamily="34" charset="-122"/>
                  <a:ea typeface="微软雅黑" panose="020B0503020204020204" pitchFamily="34" charset="-122"/>
                </a:rPr>
                <a:t>As/Ga</a:t>
              </a:r>
              <a:r>
                <a:rPr lang="en-US" altLang="zh-CN" sz="1600" b="1" baseline="-25000" dirty="0">
                  <a:solidFill>
                    <a:prstClr val="black"/>
                  </a:solidFill>
                  <a:latin typeface="微软雅黑" panose="020B0503020204020204" pitchFamily="34" charset="-122"/>
                  <a:ea typeface="微软雅黑" panose="020B0503020204020204" pitchFamily="34" charset="-122"/>
                </a:rPr>
                <a:t>0.43</a:t>
              </a:r>
              <a:r>
                <a:rPr lang="en-US" altLang="zh-CN" sz="1600" b="1" dirty="0">
                  <a:solidFill>
                    <a:prstClr val="black"/>
                  </a:solidFill>
                  <a:latin typeface="微软雅黑" panose="020B0503020204020204" pitchFamily="34" charset="-122"/>
                  <a:ea typeface="微软雅黑" panose="020B0503020204020204" pitchFamily="34" charset="-122"/>
                </a:rPr>
                <a:t>In</a:t>
              </a:r>
              <a:r>
                <a:rPr lang="en-US" altLang="zh-CN" sz="1600" b="1" baseline="-25000" dirty="0">
                  <a:solidFill>
                    <a:prstClr val="black"/>
                  </a:solidFill>
                  <a:latin typeface="微软雅黑" panose="020B0503020204020204" pitchFamily="34" charset="-122"/>
                  <a:ea typeface="微软雅黑" panose="020B0503020204020204" pitchFamily="34" charset="-122"/>
                </a:rPr>
                <a:t>0.57</a:t>
              </a:r>
              <a:r>
                <a:rPr lang="en-US" altLang="zh-CN" sz="1600" b="1" dirty="0">
                  <a:solidFill>
                    <a:prstClr val="black"/>
                  </a:solidFill>
                  <a:latin typeface="微软雅黑" panose="020B0503020204020204" pitchFamily="34" charset="-122"/>
                  <a:ea typeface="微软雅黑" panose="020B0503020204020204" pitchFamily="34" charset="-122"/>
                </a:rPr>
                <a:t>As,</a:t>
              </a:r>
            </a:p>
            <a:p>
              <a:pPr algn="just" defTabSz="685800" eaLnBrk="1" fontAlgn="auto" hangingPunct="1">
                <a:spcBef>
                  <a:spcPts val="0"/>
                </a:spcBef>
                <a:spcAft>
                  <a:spcPts val="0"/>
                </a:spcAft>
                <a:defRPr/>
              </a:pPr>
              <a:r>
                <a:rPr lang="zh-CN" altLang="zh-CN" sz="1600" b="1" dirty="0">
                  <a:solidFill>
                    <a:prstClr val="black"/>
                  </a:solidFill>
                  <a:latin typeface="微软雅黑" panose="020B0503020204020204" pitchFamily="34" charset="-122"/>
                  <a:ea typeface="微软雅黑" panose="020B0503020204020204" pitchFamily="34" charset="-122"/>
                </a:rPr>
                <a:t>面积是</a:t>
              </a:r>
              <a:r>
                <a:rPr lang="en-US" altLang="zh-CN" sz="1600" b="1" dirty="0">
                  <a:solidFill>
                    <a:prstClr val="black"/>
                  </a:solidFill>
                  <a:latin typeface="微软雅黑" panose="020B0503020204020204" pitchFamily="34" charset="-122"/>
                  <a:ea typeface="微软雅黑" panose="020B0503020204020204" pitchFamily="34" charset="-122"/>
                </a:rPr>
                <a:t>0.1cm</a:t>
              </a:r>
              <a:r>
                <a:rPr lang="en-US" altLang="zh-CN" sz="1600" b="1" baseline="30000" dirty="0">
                  <a:solidFill>
                    <a:prstClr val="black"/>
                  </a:solidFill>
                  <a:latin typeface="微软雅黑" panose="020B0503020204020204" pitchFamily="34" charset="-122"/>
                  <a:ea typeface="微软雅黑" panose="020B0503020204020204" pitchFamily="34" charset="-122"/>
                </a:rPr>
                <a:t>2</a:t>
              </a:r>
              <a:r>
                <a:rPr lang="zh-CN" altLang="zh-CN" sz="1600" b="1" dirty="0">
                  <a:solidFill>
                    <a:prstClr val="black"/>
                  </a:solidFill>
                  <a:latin typeface="微软雅黑" panose="020B0503020204020204" pitchFamily="34" charset="-122"/>
                  <a:ea typeface="微软雅黑" panose="020B0503020204020204" pitchFamily="34" charset="-122"/>
                </a:rPr>
                <a:t>，效率是</a:t>
              </a:r>
              <a:r>
                <a:rPr lang="en-US" altLang="zh-CN" sz="1600" b="1" dirty="0">
                  <a:solidFill>
                    <a:srgbClr val="FF0000"/>
                  </a:solidFill>
                  <a:latin typeface="微软雅黑" panose="020B0503020204020204" pitchFamily="34" charset="-122"/>
                  <a:ea typeface="微软雅黑" panose="020B0503020204020204" pitchFamily="34" charset="-122"/>
                </a:rPr>
                <a:t>47.1</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zh-CN" sz="1600" b="1" dirty="0">
                  <a:solidFill>
                    <a:prstClr val="black"/>
                  </a:solidFill>
                  <a:latin typeface="微软雅黑" panose="020B0503020204020204" pitchFamily="34" charset="-122"/>
                  <a:ea typeface="微软雅黑" panose="020B0503020204020204" pitchFamily="34" charset="-122"/>
                </a:rPr>
                <a:t>，迄今为止</a:t>
              </a:r>
              <a:r>
                <a:rPr lang="zh-CN" altLang="zh-CN" sz="1600" b="1" dirty="0">
                  <a:solidFill>
                    <a:srgbClr val="FF0000"/>
                  </a:solidFill>
                  <a:latin typeface="微软雅黑" panose="020B0503020204020204" pitchFamily="34" charset="-122"/>
                  <a:ea typeface="微软雅黑" panose="020B0503020204020204" pitchFamily="34" charset="-122"/>
                </a:rPr>
                <a:t>光伏电池的最高效率</a:t>
              </a:r>
              <a:r>
                <a:rPr lang="zh-CN" altLang="zh-CN" sz="1600" b="1" dirty="0">
                  <a:solidFill>
                    <a:prstClr val="black"/>
                  </a:solidFill>
                  <a:latin typeface="微软雅黑" panose="020B0503020204020204" pitchFamily="34" charset="-122"/>
                  <a:ea typeface="微软雅黑" panose="020B0503020204020204" pitchFamily="34" charset="-122"/>
                </a:rPr>
                <a:t>。</a:t>
              </a:r>
            </a:p>
          </p:txBody>
        </p:sp>
      </p:grpSp>
      <p:grpSp>
        <p:nvGrpSpPr>
          <p:cNvPr id="11" name="组合 10"/>
          <p:cNvGrpSpPr/>
          <p:nvPr/>
        </p:nvGrpSpPr>
        <p:grpSpPr>
          <a:xfrm>
            <a:off x="1957740" y="1424527"/>
            <a:ext cx="5530882" cy="3205014"/>
            <a:chOff x="1475656" y="432354"/>
            <a:chExt cx="7374509" cy="4273351"/>
          </a:xfrm>
        </p:grpSpPr>
        <p:pic>
          <p:nvPicPr>
            <p:cNvPr id="3" name="图片 2"/>
            <p:cNvPicPr>
              <a:picLocks noChangeAspect="1"/>
            </p:cNvPicPr>
            <p:nvPr/>
          </p:nvPicPr>
          <p:blipFill>
            <a:blip r:embed="rId2"/>
            <a:stretch>
              <a:fillRect/>
            </a:stretch>
          </p:blipFill>
          <p:spPr>
            <a:xfrm>
              <a:off x="1475656" y="817263"/>
              <a:ext cx="1944216" cy="3460395"/>
            </a:xfrm>
            <a:prstGeom prst="rect">
              <a:avLst/>
            </a:prstGeom>
          </p:spPr>
        </p:pic>
        <p:pic>
          <p:nvPicPr>
            <p:cNvPr id="5" name="图片 4"/>
            <p:cNvPicPr>
              <a:picLocks noChangeAspect="1"/>
            </p:cNvPicPr>
            <p:nvPr/>
          </p:nvPicPr>
          <p:blipFill>
            <a:blip r:embed="rId3"/>
            <a:stretch>
              <a:fillRect/>
            </a:stretch>
          </p:blipFill>
          <p:spPr>
            <a:xfrm>
              <a:off x="3872851" y="432354"/>
              <a:ext cx="4896544" cy="3925255"/>
            </a:xfrm>
            <a:prstGeom prst="rect">
              <a:avLst/>
            </a:prstGeom>
          </p:spPr>
        </p:pic>
        <p:sp>
          <p:nvSpPr>
            <p:cNvPr id="4" name="文本框 3"/>
            <p:cNvSpPr txBox="1"/>
            <p:nvPr/>
          </p:nvSpPr>
          <p:spPr>
            <a:xfrm>
              <a:off x="2005247" y="4305596"/>
              <a:ext cx="6844918" cy="400109"/>
            </a:xfrm>
            <a:prstGeom prst="rect">
              <a:avLst/>
            </a:prstGeom>
            <a:noFill/>
          </p:spPr>
          <p:txBody>
            <a:bodyPr wrap="square" rtlCol="0">
              <a:spAutoFit/>
            </a:bodyPr>
            <a:lstStyle/>
            <a:p>
              <a:pPr defTabSz="685800" eaLnBrk="1" fontAlgn="auto" hangingPunct="1">
                <a:spcBef>
                  <a:spcPts val="0"/>
                </a:spcBef>
                <a:spcAft>
                  <a:spcPts val="0"/>
                </a:spcAft>
              </a:pPr>
              <a:r>
                <a:rPr lang="zh-CN" altLang="en-US" sz="1350" b="1" dirty="0">
                  <a:solidFill>
                    <a:prstClr val="black"/>
                  </a:solidFill>
                  <a:latin typeface="微软雅黑" panose="020B0503020204020204" pitchFamily="34" charset="-122"/>
                  <a:ea typeface="微软雅黑" panose="020B0503020204020204" pitchFamily="34" charset="-122"/>
                </a:rPr>
                <a:t>图</a:t>
              </a:r>
              <a:r>
                <a:rPr lang="en-US" altLang="zh-CN" sz="1350" b="1" dirty="0">
                  <a:solidFill>
                    <a:prstClr val="black"/>
                  </a:solidFill>
                  <a:latin typeface="微软雅黑" panose="020B0503020204020204" pitchFamily="34" charset="-122"/>
                  <a:ea typeface="微软雅黑" panose="020B0503020204020204" pitchFamily="34" charset="-122"/>
                </a:rPr>
                <a:t>1</a:t>
              </a:r>
              <a:r>
                <a:rPr lang="zh-CN" altLang="zh-CN" sz="1350" b="1" dirty="0">
                  <a:solidFill>
                    <a:prstClr val="black"/>
                  </a:solidFill>
                  <a:latin typeface="微软雅黑" panose="020B0503020204020204" pitchFamily="34" charset="-122"/>
                  <a:ea typeface="微软雅黑" panose="020B0503020204020204" pitchFamily="34" charset="-122"/>
                </a:rPr>
                <a:t>单片集成的</a:t>
              </a:r>
              <a:r>
                <a:rPr lang="en-US" altLang="zh-CN" sz="1350" b="1" dirty="0">
                  <a:solidFill>
                    <a:srgbClr val="FF0000"/>
                  </a:solidFill>
                  <a:latin typeface="微软雅黑" panose="020B0503020204020204" pitchFamily="34" charset="-122"/>
                  <a:ea typeface="微软雅黑" panose="020B0503020204020204" pitchFamily="34" charset="-122"/>
                </a:rPr>
                <a:t>6</a:t>
              </a:r>
              <a:r>
                <a:rPr lang="zh-CN" altLang="zh-CN" sz="1350" b="1" dirty="0">
                  <a:solidFill>
                    <a:srgbClr val="FF0000"/>
                  </a:solidFill>
                  <a:latin typeface="微软雅黑" panose="020B0503020204020204" pitchFamily="34" charset="-122"/>
                  <a:ea typeface="微软雅黑" panose="020B0503020204020204" pitchFamily="34" charset="-122"/>
                </a:rPr>
                <a:t>结、</a:t>
              </a:r>
              <a:r>
                <a:rPr lang="en-US" altLang="zh-CN" sz="1350" b="1" dirty="0">
                  <a:solidFill>
                    <a:srgbClr val="FF0000"/>
                  </a:solidFill>
                  <a:latin typeface="微软雅黑" panose="020B0503020204020204" pitchFamily="34" charset="-122"/>
                  <a:ea typeface="微软雅黑" panose="020B0503020204020204" pitchFamily="34" charset="-122"/>
                </a:rPr>
                <a:t>2</a:t>
              </a:r>
              <a:r>
                <a:rPr lang="zh-CN" altLang="zh-CN" sz="1350" b="1" dirty="0">
                  <a:solidFill>
                    <a:srgbClr val="FF0000"/>
                  </a:solidFill>
                  <a:latin typeface="微软雅黑" panose="020B0503020204020204" pitchFamily="34" charset="-122"/>
                  <a:ea typeface="微软雅黑" panose="020B0503020204020204" pitchFamily="34" charset="-122"/>
                </a:rPr>
                <a:t>端</a:t>
              </a:r>
              <a:r>
                <a:rPr lang="zh-CN" altLang="en-US" sz="1350" b="1" dirty="0">
                  <a:solidFill>
                    <a:srgbClr val="FF0000"/>
                  </a:solidFill>
                  <a:latin typeface="微软雅黑" panose="020B0503020204020204" pitchFamily="34" charset="-122"/>
                  <a:ea typeface="微软雅黑" panose="020B0503020204020204" pitchFamily="34" charset="-122"/>
                </a:rPr>
                <a:t>太阳能电池</a:t>
              </a:r>
              <a:r>
                <a:rPr lang="zh-CN" altLang="en-US" sz="1350" b="1" dirty="0">
                  <a:solidFill>
                    <a:prstClr val="black"/>
                  </a:solidFill>
                  <a:latin typeface="微软雅黑" panose="020B0503020204020204" pitchFamily="34" charset="-122"/>
                  <a:ea typeface="微软雅黑" panose="020B0503020204020204" pitchFamily="34" charset="-122"/>
                </a:rPr>
                <a:t>示意图</a:t>
              </a:r>
              <a:r>
                <a:rPr lang="en-US" altLang="zh-CN" sz="1350" b="1" dirty="0">
                  <a:solidFill>
                    <a:prstClr val="black"/>
                  </a:solidFill>
                  <a:latin typeface="微软雅黑" panose="020B0503020204020204" pitchFamily="34" charset="-122"/>
                  <a:ea typeface="微软雅黑" panose="020B0503020204020204" pitchFamily="34" charset="-122"/>
                </a:rPr>
                <a:t>(a)</a:t>
              </a:r>
              <a:r>
                <a:rPr lang="zh-CN" altLang="en-US" sz="1350" b="1" dirty="0">
                  <a:solidFill>
                    <a:prstClr val="black"/>
                  </a:solidFill>
                  <a:latin typeface="微软雅黑" panose="020B0503020204020204" pitchFamily="34" charset="-122"/>
                  <a:ea typeface="微软雅黑" panose="020B0503020204020204" pitchFamily="34" charset="-122"/>
                </a:rPr>
                <a:t>和</a:t>
              </a:r>
              <a:r>
                <a:rPr lang="en-US" altLang="zh-CN" sz="1350" b="1" dirty="0">
                  <a:solidFill>
                    <a:prstClr val="black"/>
                  </a:solidFill>
                  <a:latin typeface="微软雅黑" panose="020B0503020204020204" pitchFamily="34" charset="-122"/>
                  <a:ea typeface="微软雅黑" panose="020B0503020204020204" pitchFamily="34" charset="-122"/>
                </a:rPr>
                <a:t>I-V</a:t>
              </a:r>
              <a:r>
                <a:rPr lang="zh-CN" altLang="en-US" sz="1350" b="1" dirty="0">
                  <a:solidFill>
                    <a:prstClr val="black"/>
                  </a:solidFill>
                  <a:latin typeface="微软雅黑" panose="020B0503020204020204" pitchFamily="34" charset="-122"/>
                  <a:ea typeface="微软雅黑" panose="020B0503020204020204" pitchFamily="34" charset="-122"/>
                </a:rPr>
                <a:t>曲线</a:t>
              </a:r>
              <a:r>
                <a:rPr lang="en-US" altLang="zh-CN" sz="1350" b="1" dirty="0">
                  <a:solidFill>
                    <a:prstClr val="black"/>
                  </a:solidFill>
                  <a:latin typeface="微软雅黑" panose="020B0503020204020204" pitchFamily="34" charset="-122"/>
                  <a:ea typeface="微软雅黑" panose="020B0503020204020204" pitchFamily="34" charset="-122"/>
                </a:rPr>
                <a:t>(b)</a:t>
              </a:r>
              <a:endParaRPr lang="zh-CN" altLang="en-US" sz="1350" b="1" dirty="0">
                <a:solidFill>
                  <a:prstClr val="black"/>
                </a:solidFill>
                <a:latin typeface="微软雅黑" panose="020B0503020204020204" pitchFamily="34" charset="-122"/>
                <a:ea typeface="微软雅黑" panose="020B0503020204020204" pitchFamily="34" charset="-122"/>
              </a:endParaRPr>
            </a:p>
          </p:txBody>
        </p:sp>
      </p:grpSp>
      <p:sp>
        <p:nvSpPr>
          <p:cNvPr id="10" name="矩形 9"/>
          <p:cNvSpPr/>
          <p:nvPr/>
        </p:nvSpPr>
        <p:spPr>
          <a:xfrm>
            <a:off x="1655377" y="350035"/>
            <a:ext cx="5833246" cy="983346"/>
          </a:xfrm>
          <a:prstGeom prst="rect">
            <a:avLst/>
          </a:prstGeom>
        </p:spPr>
        <p:txBody>
          <a:bodyPr vert="horz" lIns="68580" tIns="34290" rIns="68580" bIns="34290" rtlCol="0" anchor="ctr">
            <a:normAutofit fontScale="92500"/>
          </a:bodyPr>
          <a:lstStyle/>
          <a:p>
            <a:pPr algn="ctr" eaLnBrk="1" fontAlgn="auto" hangingPunct="1">
              <a:lnSpc>
                <a:spcPct val="90000"/>
              </a:lnSpc>
              <a:spcAft>
                <a:spcPts val="0"/>
              </a:spcAft>
            </a:pPr>
            <a:r>
              <a:rPr lang="zh-CN" altLang="zh-CN" sz="4400" dirty="0">
                <a:latin typeface="+mj-lt"/>
                <a:ea typeface="+mj-ea"/>
                <a:cs typeface="+mj-cs"/>
              </a:rPr>
              <a:t>构建</a:t>
            </a:r>
            <a:r>
              <a:rPr lang="en-US" altLang="zh-CN" sz="4400" dirty="0">
                <a:latin typeface="+mj-lt"/>
                <a:ea typeface="+mj-ea"/>
                <a:cs typeface="+mj-cs"/>
              </a:rPr>
              <a:t>6</a:t>
            </a:r>
            <a:r>
              <a:rPr lang="zh-CN" altLang="zh-CN" sz="4400" dirty="0">
                <a:latin typeface="+mj-lt"/>
                <a:ea typeface="+mj-ea"/>
                <a:cs typeface="+mj-cs"/>
              </a:rPr>
              <a:t>结聚光太阳能电池</a:t>
            </a:r>
            <a:endParaRPr lang="zh-CN" altLang="en-US" sz="4400" dirty="0">
              <a:latin typeface="+mj-lt"/>
              <a:ea typeface="+mj-ea"/>
              <a:cs typeface="+mj-cs"/>
            </a:endParaRPr>
          </a:p>
        </p:txBody>
      </p:sp>
      <p:sp>
        <p:nvSpPr>
          <p:cNvPr id="12" name="矩形 11"/>
          <p:cNvSpPr/>
          <p:nvPr/>
        </p:nvSpPr>
        <p:spPr>
          <a:xfrm>
            <a:off x="80202" y="1415256"/>
            <a:ext cx="3996444" cy="276999"/>
          </a:xfrm>
          <a:prstGeom prst="rect">
            <a:avLst/>
          </a:prstGeom>
        </p:spPr>
        <p:txBody>
          <a:bodyPr wrap="square">
            <a:spAutoFit/>
          </a:bodyPr>
          <a:lstStyle/>
          <a:p>
            <a:pPr defTabSz="685800" eaLnBrk="1" fontAlgn="auto" hangingPunct="1">
              <a:spcBef>
                <a:spcPts val="0"/>
              </a:spcBef>
              <a:spcAft>
                <a:spcPts val="0"/>
              </a:spcAft>
            </a:pPr>
            <a:r>
              <a:rPr lang="en-US" altLang="zh-CN" sz="1200" dirty="0">
                <a:solidFill>
                  <a:prstClr val="black"/>
                </a:solidFill>
                <a:latin typeface="微软雅黑" panose="020B0503020204020204" pitchFamily="34" charset="-122"/>
                <a:ea typeface="微软雅黑" panose="020B0503020204020204" pitchFamily="34" charset="-122"/>
              </a:rPr>
              <a:t>IEEE Journal of Photovoltaics 2018, 8, 626-632.</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155E5402-71FA-4B51-902D-136BAF138F66}"/>
              </a:ext>
            </a:extLst>
          </p:cNvPr>
          <p:cNvSpPr>
            <a:spLocks noGrp="1"/>
          </p:cNvSpPr>
          <p:nvPr>
            <p:ph type="sldNum" sz="quarter" idx="12"/>
          </p:nvPr>
        </p:nvSpPr>
        <p:spPr/>
        <p:txBody>
          <a:bodyPr/>
          <a:lstStyle/>
          <a:p>
            <a:pPr defTabSz="685800" eaLnBrk="1" fontAlgn="auto" hangingPunct="1">
              <a:spcBef>
                <a:spcPts val="0"/>
              </a:spcBef>
              <a:spcAft>
                <a:spcPts val="0"/>
              </a:spcAft>
            </a:pPr>
            <a:fld id="{13147CA0-777A-4549-BB61-73AB87886E8C}" type="slidenum">
              <a:rPr lang="zh-CN" altLang="en-US">
                <a:solidFill>
                  <a:prstClr val="black">
                    <a:tint val="75000"/>
                  </a:prstClr>
                </a:solidFill>
                <a:latin typeface="等线" panose="020F0502020204030204"/>
                <a:ea typeface="等线" panose="02010600030101010101" pitchFamily="2" charset="-122"/>
              </a:rPr>
              <a:pPr defTabSz="685800" eaLnBrk="1" fontAlgn="auto" hangingPunct="1">
                <a:spcBef>
                  <a:spcPts val="0"/>
                </a:spcBef>
                <a:spcAft>
                  <a:spcPts val="0"/>
                </a:spcAft>
              </a:pPr>
              <a:t>64</a:t>
            </a:fld>
            <a:endParaRPr lang="zh-CN" altLang="en-US">
              <a:solidFill>
                <a:prstClr val="black">
                  <a:tint val="75000"/>
                </a:prstClr>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42580803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457200" y="274638"/>
            <a:ext cx="8229600" cy="1143000"/>
          </a:xfrm>
        </p:spPr>
        <p:txBody>
          <a:bodyPr vert="horz" lIns="68580" tIns="34290" rIns="68580" bIns="34290" rtlCol="0" anchor="ctr">
            <a:normAutofit/>
          </a:bodyPr>
          <a:lstStyle/>
          <a:p>
            <a:r>
              <a:rPr lang="zh-CN" altLang="en-US" dirty="0">
                <a:latin typeface="+mj-ea"/>
                <a:ea typeface="+mj-ea"/>
              </a:rPr>
              <a:t>分光太阳能电池</a:t>
            </a:r>
          </a:p>
        </p:txBody>
      </p:sp>
      <p:pic>
        <p:nvPicPr>
          <p:cNvPr id="99331"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a:xfrm>
            <a:off x="472015" y="1600200"/>
            <a:ext cx="4008969" cy="4525963"/>
          </a:xfrm>
        </p:spPr>
      </p:pic>
      <p:sp>
        <p:nvSpPr>
          <p:cNvPr id="99332" name="Rectangle 4"/>
          <p:cNvSpPr>
            <a:spLocks noGrp="1" noChangeArrowheads="1"/>
          </p:cNvSpPr>
          <p:nvPr>
            <p:ph type="body" sz="half" idx="2"/>
          </p:nvPr>
        </p:nvSpPr>
        <p:spPr>
          <a:xfrm>
            <a:off x="4648200" y="1600200"/>
            <a:ext cx="4038600" cy="4525963"/>
          </a:xfrm>
        </p:spPr>
        <p:txBody>
          <a:bodyPr>
            <a:normAutofit fontScale="92500"/>
          </a:bodyPr>
          <a:lstStyle/>
          <a:p>
            <a:r>
              <a:rPr lang="zh-CN" altLang="en-US" dirty="0">
                <a:latin typeface="+mj-ea"/>
                <a:ea typeface="+mj-ea"/>
              </a:rPr>
              <a:t>采用了二色分光镜聚焦系统，将入射太阳光分成高、低两束，分别照射到不同的材料太阳能电池上，吸收光谱则覆盖了整个太阳光谱。</a:t>
            </a:r>
          </a:p>
          <a:p>
            <a:r>
              <a:rPr lang="zh-CN" altLang="en-US" dirty="0">
                <a:latin typeface="+mj-ea"/>
                <a:ea typeface="+mj-ea"/>
              </a:rPr>
              <a:t>太阳能转换效率达到</a:t>
            </a:r>
            <a:r>
              <a:rPr lang="en-US" altLang="zh-CN" dirty="0">
                <a:latin typeface="+mj-ea"/>
                <a:ea typeface="+mj-ea"/>
              </a:rPr>
              <a:t>42.8%</a:t>
            </a:r>
            <a:r>
              <a:rPr lang="zh-CN" altLang="en-US" dirty="0">
                <a:latin typeface="+mj-ea"/>
                <a:ea typeface="+mj-ea"/>
              </a:rPr>
              <a:t>。</a:t>
            </a:r>
          </a:p>
        </p:txBody>
      </p:sp>
      <p:sp>
        <p:nvSpPr>
          <p:cNvPr id="2" name="灯片编号占位符 1">
            <a:extLst>
              <a:ext uri="{FF2B5EF4-FFF2-40B4-BE49-F238E27FC236}">
                <a16:creationId xmlns:a16="http://schemas.microsoft.com/office/drawing/2014/main" id="{DC5BB8CD-B2B8-4B8E-AB65-13CE12472263}"/>
              </a:ext>
            </a:extLst>
          </p:cNvPr>
          <p:cNvSpPr>
            <a:spLocks noGrp="1"/>
          </p:cNvSpPr>
          <p:nvPr>
            <p:ph type="sldNum" sz="quarter" idx="12"/>
          </p:nvPr>
        </p:nvSpPr>
        <p:spPr>
          <a:xfrm>
            <a:off x="6553200" y="6356350"/>
            <a:ext cx="2133600" cy="365125"/>
          </a:xfrm>
        </p:spPr>
        <p:txBody>
          <a:bodyPr/>
          <a:lstStyle/>
          <a:p>
            <a:fld id="{02702CBC-2EB8-420F-B519-07465FAAC6EF}" type="slidenum">
              <a:rPr lang="en-US" altLang="zh-CN"/>
              <a:pPr/>
              <a:t>65</a:t>
            </a:fld>
            <a:endParaRPr lang="en-US" altLang="zh-CN"/>
          </a:p>
        </p:txBody>
      </p:sp>
      <p:sp>
        <p:nvSpPr>
          <p:cNvPr id="7" name="灯片编号占位符 9">
            <a:extLst>
              <a:ext uri="{FF2B5EF4-FFF2-40B4-BE49-F238E27FC236}">
                <a16:creationId xmlns:a16="http://schemas.microsoft.com/office/drawing/2014/main" id="{F26471C2-F8F6-4230-8BE0-CC2B411C37D8}"/>
              </a:ext>
            </a:extLst>
          </p:cNvPr>
          <p:cNvSpPr txBox="1">
            <a:spLocks/>
          </p:cNvSpPr>
          <p:nvPr/>
        </p:nvSpPr>
        <p:spPr>
          <a:xfrm>
            <a:off x="6572250" y="5677853"/>
            <a:ext cx="2057400" cy="273844"/>
          </a:xfrm>
          <a:prstGeom prst="rect">
            <a:avLst/>
          </a:prstGeom>
        </p:spPr>
        <p:txBody>
          <a:bodyPr vert="horz" lIns="68580" tIns="34290" rIns="68580" bIns="34290" rtlCol="0" anchor="ctr"/>
          <a:lstStyle>
            <a:defPPr>
              <a:defRPr lang="zh-CN"/>
            </a:defPPr>
            <a:lvl1pPr marL="0" algn="r" defTabSz="914400" rtl="0" eaLnBrk="1" latinLnBrk="0" hangingPunct="1">
              <a:defRPr sz="1200" b="1"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fld id="{3B69331D-3A81-4C29-B0D5-B37FC50E5710}" type="slidenum">
              <a:rPr lang="zh-CN" altLang="en-US" sz="900">
                <a:solidFill>
                  <a:prstClr val="black">
                    <a:tint val="75000"/>
                  </a:prstClr>
                </a:solidFill>
              </a:rPr>
              <a:pPr defTabSz="685800" fontAlgn="auto">
                <a:spcBef>
                  <a:spcPts val="0"/>
                </a:spcBef>
                <a:spcAft>
                  <a:spcPts val="0"/>
                </a:spcAft>
              </a:pPr>
              <a:t>65</a:t>
            </a:fld>
            <a:endParaRPr lang="zh-CN" altLang="en-US" sz="900">
              <a:solidFill>
                <a:prstClr val="black">
                  <a:tint val="75000"/>
                </a:prstClr>
              </a:solidFill>
            </a:endParaRPr>
          </a:p>
        </p:txBody>
      </p:sp>
    </p:spTree>
    <p:extLst>
      <p:ext uri="{BB962C8B-B14F-4D97-AF65-F5344CB8AC3E}">
        <p14:creationId xmlns:p14="http://schemas.microsoft.com/office/powerpoint/2010/main" val="8516536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4">
            <a:extLst>
              <a:ext uri="{FF2B5EF4-FFF2-40B4-BE49-F238E27FC236}">
                <a16:creationId xmlns:a16="http://schemas.microsoft.com/office/drawing/2014/main" id="{032CEDA6-8963-4C77-AD58-2F3BBAC99001}"/>
              </a:ext>
            </a:extLst>
          </p:cNvPr>
          <p:cNvSpPr txBox="1">
            <a:spLocks noGrp="1"/>
          </p:cNvSpPr>
          <p:nvPr>
            <p:ph type="title"/>
          </p:nvPr>
        </p:nvSpPr>
        <p:spPr>
          <a:xfrm>
            <a:off x="457200" y="122863"/>
            <a:ext cx="8229600" cy="1446550"/>
          </a:xfrm>
          <a:noFill/>
        </p:spPr>
        <p:txBody>
          <a:bodyPr wrap="square" rtlCol="0">
            <a:spAutoFit/>
          </a:bodyPr>
          <a:lstStyle/>
          <a:p>
            <a:r>
              <a:rPr lang="zh-CN" altLang="en-US" b="0" dirty="0"/>
              <a:t>新型太阳能电池材料</a:t>
            </a:r>
            <a:r>
              <a:rPr lang="en-US" altLang="zh-CN" b="0" dirty="0"/>
              <a:t>——</a:t>
            </a:r>
            <a:r>
              <a:rPr lang="zh-CN" altLang="en-US" b="0" dirty="0"/>
              <a:t>有机金属卤化物钙钛矿材料</a:t>
            </a:r>
          </a:p>
        </p:txBody>
      </p:sp>
      <p:sp>
        <p:nvSpPr>
          <p:cNvPr id="5" name="灯片编号占位符 4">
            <a:extLst>
              <a:ext uri="{FF2B5EF4-FFF2-40B4-BE49-F238E27FC236}">
                <a16:creationId xmlns:a16="http://schemas.microsoft.com/office/drawing/2014/main" id="{F12305C5-493F-4BE8-A531-23A6F8CC1F9D}"/>
              </a:ext>
            </a:extLst>
          </p:cNvPr>
          <p:cNvSpPr>
            <a:spLocks noGrp="1"/>
          </p:cNvSpPr>
          <p:nvPr>
            <p:ph type="sldNum" sz="quarter" idx="12"/>
          </p:nvPr>
        </p:nvSpPr>
        <p:spPr>
          <a:xfrm>
            <a:off x="6553200" y="6356350"/>
            <a:ext cx="2133600" cy="365125"/>
          </a:xfrm>
        </p:spPr>
        <p:txBody>
          <a:bodyPr/>
          <a:lstStyle/>
          <a:p>
            <a:fld id="{02702CBC-2EB8-420F-B519-07465FAAC6EF}" type="slidenum">
              <a:rPr lang="en-US" altLang="zh-CN"/>
              <a:pPr/>
              <a:t>66</a:t>
            </a:fld>
            <a:endParaRPr lang="en-US" altLang="zh-CN"/>
          </a:p>
        </p:txBody>
      </p:sp>
      <p:sp>
        <p:nvSpPr>
          <p:cNvPr id="9" name="矩形 8">
            <a:extLst>
              <a:ext uri="{FF2B5EF4-FFF2-40B4-BE49-F238E27FC236}">
                <a16:creationId xmlns:a16="http://schemas.microsoft.com/office/drawing/2014/main" id="{0F718006-86B6-4EAE-B4D0-D6AA283C363E}"/>
              </a:ext>
            </a:extLst>
          </p:cNvPr>
          <p:cNvSpPr/>
          <p:nvPr/>
        </p:nvSpPr>
        <p:spPr>
          <a:xfrm>
            <a:off x="1495156" y="1726097"/>
            <a:ext cx="1780699" cy="415498"/>
          </a:xfrm>
          <a:prstGeom prst="rect">
            <a:avLst/>
          </a:prstGeom>
        </p:spPr>
        <p:txBody>
          <a:bodyPr wrap="square">
            <a:spAutoFit/>
          </a:bodyPr>
          <a:lstStyle/>
          <a:p>
            <a:pPr defTabSz="685800" eaLnBrk="1" fontAlgn="auto" hangingPunct="1">
              <a:spcBef>
                <a:spcPts val="0"/>
              </a:spcBef>
              <a:spcAft>
                <a:spcPts val="0"/>
              </a:spcAft>
            </a:pPr>
            <a:r>
              <a:rPr lang="en-US" altLang="zh-CN" sz="2100" b="1" dirty="0">
                <a:solidFill>
                  <a:prstClr val="black"/>
                </a:solidFill>
                <a:latin typeface="等线" panose="020F0502020204030204"/>
                <a:ea typeface="等线" panose="02010600030101010101" pitchFamily="2" charset="-122"/>
              </a:rPr>
              <a:t>CH</a:t>
            </a:r>
            <a:r>
              <a:rPr lang="en-US" altLang="zh-CN" sz="2100" b="1" baseline="-25000" dirty="0">
                <a:solidFill>
                  <a:prstClr val="black"/>
                </a:solidFill>
                <a:latin typeface="等线" panose="020F0502020204030204"/>
                <a:ea typeface="等线" panose="02010600030101010101" pitchFamily="2" charset="-122"/>
              </a:rPr>
              <a:t>3</a:t>
            </a:r>
            <a:r>
              <a:rPr lang="en-US" altLang="zh-CN" sz="2100" b="1" dirty="0">
                <a:solidFill>
                  <a:prstClr val="black"/>
                </a:solidFill>
                <a:latin typeface="等线" panose="020F0502020204030204"/>
                <a:ea typeface="等线" panose="02010600030101010101" pitchFamily="2" charset="-122"/>
              </a:rPr>
              <a:t>NH</a:t>
            </a:r>
            <a:r>
              <a:rPr lang="en-US" altLang="zh-CN" sz="2100" b="1" baseline="-25000" dirty="0">
                <a:solidFill>
                  <a:prstClr val="black"/>
                </a:solidFill>
                <a:latin typeface="等线" panose="020F0502020204030204"/>
                <a:ea typeface="等线" panose="02010600030101010101" pitchFamily="2" charset="-122"/>
              </a:rPr>
              <a:t>3</a:t>
            </a:r>
            <a:r>
              <a:rPr lang="en-US" altLang="zh-CN" sz="2100" b="1" dirty="0">
                <a:solidFill>
                  <a:prstClr val="black"/>
                </a:solidFill>
                <a:latin typeface="等线" panose="020F0502020204030204"/>
                <a:ea typeface="等线" panose="02010600030101010101" pitchFamily="2" charset="-122"/>
              </a:rPr>
              <a:t>PbX</a:t>
            </a:r>
            <a:r>
              <a:rPr lang="en-US" altLang="zh-CN" sz="2100" b="1" baseline="-25000" dirty="0">
                <a:solidFill>
                  <a:prstClr val="black"/>
                </a:solidFill>
                <a:latin typeface="等线" panose="020F0502020204030204"/>
                <a:ea typeface="等线" panose="02010600030101010101" pitchFamily="2" charset="-122"/>
              </a:rPr>
              <a:t>3</a:t>
            </a:r>
            <a:endParaRPr lang="zh-CN" altLang="en-US" sz="2100" b="1" baseline="-25000" dirty="0">
              <a:solidFill>
                <a:prstClr val="black"/>
              </a:solidFill>
              <a:latin typeface="等线" panose="020F0502020204030204"/>
              <a:ea typeface="等线" panose="02010600030101010101" pitchFamily="2" charset="-122"/>
            </a:endParaRPr>
          </a:p>
        </p:txBody>
      </p:sp>
      <p:sp>
        <p:nvSpPr>
          <p:cNvPr id="10" name="矩形 5">
            <a:extLst>
              <a:ext uri="{FF2B5EF4-FFF2-40B4-BE49-F238E27FC236}">
                <a16:creationId xmlns:a16="http://schemas.microsoft.com/office/drawing/2014/main" id="{E2795209-F4E3-4DDB-9B82-D9B8F054DAB9}"/>
              </a:ext>
            </a:extLst>
          </p:cNvPr>
          <p:cNvSpPr>
            <a:spLocks noChangeArrowheads="1"/>
          </p:cNvSpPr>
          <p:nvPr/>
        </p:nvSpPr>
        <p:spPr bwMode="auto">
          <a:xfrm>
            <a:off x="4974338" y="1748685"/>
            <a:ext cx="367012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lr>
                <a:srgbClr val="800080"/>
              </a:buClr>
              <a:buFont typeface="Wingdings" pitchFamily="2" charset="2"/>
              <a:buChar char="v"/>
              <a:defRPr sz="3200">
                <a:solidFill>
                  <a:schemeClr val="tx2"/>
                </a:solidFill>
                <a:latin typeface="Arial" pitchFamily="34" charset="0"/>
              </a:defRPr>
            </a:lvl1pPr>
            <a:lvl2pPr marL="742950" indent="-285750">
              <a:spcBef>
                <a:spcPct val="20000"/>
              </a:spcBef>
              <a:buClr>
                <a:srgbClr val="800080"/>
              </a:buClr>
              <a:buFont typeface="Wingdings" pitchFamily="2" charset="2"/>
              <a:buChar char="§"/>
              <a:defRPr sz="2800">
                <a:solidFill>
                  <a:schemeClr val="tx2"/>
                </a:solidFill>
                <a:latin typeface="Arial" pitchFamily="34" charset="0"/>
              </a:defRPr>
            </a:lvl2pPr>
            <a:lvl3pPr marL="1143000" indent="-228600">
              <a:spcBef>
                <a:spcPct val="20000"/>
              </a:spcBef>
              <a:buClr>
                <a:srgbClr val="800080"/>
              </a:buClr>
              <a:buChar char="•"/>
              <a:defRPr sz="2400">
                <a:solidFill>
                  <a:schemeClr val="tx2"/>
                </a:solidFill>
                <a:latin typeface="Arial" pitchFamily="34" charset="0"/>
              </a:defRPr>
            </a:lvl3pPr>
            <a:lvl4pPr marL="1600200" indent="-228600">
              <a:spcBef>
                <a:spcPct val="20000"/>
              </a:spcBef>
              <a:buClr>
                <a:srgbClr val="800080"/>
              </a:buClr>
              <a:buChar char="–"/>
              <a:defRPr sz="2000">
                <a:solidFill>
                  <a:schemeClr val="tx2"/>
                </a:solidFill>
                <a:latin typeface="Arial" pitchFamily="34" charset="0"/>
              </a:defRPr>
            </a:lvl4pPr>
            <a:lvl5pPr marL="2057400" indent="-228600">
              <a:spcBef>
                <a:spcPct val="20000"/>
              </a:spcBef>
              <a:buClr>
                <a:srgbClr val="800080"/>
              </a:buClr>
              <a:buChar char="»"/>
              <a:defRPr sz="2000">
                <a:solidFill>
                  <a:schemeClr val="tx2"/>
                </a:solidFill>
                <a:latin typeface="Arial" pitchFamily="34" charset="0"/>
              </a:defRPr>
            </a:lvl5pPr>
            <a:lvl6pPr marL="2514600" indent="-228600" eaLnBrk="0" fontAlgn="base" hangingPunct="0">
              <a:spcBef>
                <a:spcPct val="20000"/>
              </a:spcBef>
              <a:spcAft>
                <a:spcPct val="0"/>
              </a:spcAft>
              <a:buClr>
                <a:srgbClr val="800080"/>
              </a:buClr>
              <a:buChar char="»"/>
              <a:defRPr sz="2000">
                <a:solidFill>
                  <a:schemeClr val="tx2"/>
                </a:solidFill>
                <a:latin typeface="Arial" pitchFamily="34" charset="0"/>
              </a:defRPr>
            </a:lvl6pPr>
            <a:lvl7pPr marL="2971800" indent="-228600" eaLnBrk="0" fontAlgn="base" hangingPunct="0">
              <a:spcBef>
                <a:spcPct val="20000"/>
              </a:spcBef>
              <a:spcAft>
                <a:spcPct val="0"/>
              </a:spcAft>
              <a:buClr>
                <a:srgbClr val="800080"/>
              </a:buClr>
              <a:buChar char="»"/>
              <a:defRPr sz="2000">
                <a:solidFill>
                  <a:schemeClr val="tx2"/>
                </a:solidFill>
                <a:latin typeface="Arial" pitchFamily="34" charset="0"/>
              </a:defRPr>
            </a:lvl7pPr>
            <a:lvl8pPr marL="3429000" indent="-228600" eaLnBrk="0" fontAlgn="base" hangingPunct="0">
              <a:spcBef>
                <a:spcPct val="20000"/>
              </a:spcBef>
              <a:spcAft>
                <a:spcPct val="0"/>
              </a:spcAft>
              <a:buClr>
                <a:srgbClr val="800080"/>
              </a:buClr>
              <a:buChar char="»"/>
              <a:defRPr sz="2000">
                <a:solidFill>
                  <a:schemeClr val="tx2"/>
                </a:solidFill>
                <a:latin typeface="Arial" pitchFamily="34" charset="0"/>
              </a:defRPr>
            </a:lvl8pPr>
            <a:lvl9pPr marL="3886200" indent="-228600" eaLnBrk="0" fontAlgn="base" hangingPunct="0">
              <a:spcBef>
                <a:spcPct val="20000"/>
              </a:spcBef>
              <a:spcAft>
                <a:spcPct val="0"/>
              </a:spcAft>
              <a:buClr>
                <a:srgbClr val="800080"/>
              </a:buClr>
              <a:buChar char="»"/>
              <a:defRPr sz="2000">
                <a:solidFill>
                  <a:schemeClr val="tx2"/>
                </a:solidFill>
                <a:latin typeface="Arial" pitchFamily="34" charset="0"/>
              </a:defRPr>
            </a:lvl9pPr>
          </a:lstStyle>
          <a:p>
            <a:pPr marL="214313" indent="-214313" defTabSz="685800" eaLnBrk="1" fontAlgn="auto" hangingPunct="1">
              <a:spcBef>
                <a:spcPct val="0"/>
              </a:spcBef>
              <a:spcAft>
                <a:spcPts val="0"/>
              </a:spcAft>
              <a:buClrTx/>
              <a:buFont typeface="Wingdings" pitchFamily="2" charset="2"/>
              <a:buChar char="Ø"/>
            </a:pPr>
            <a:r>
              <a:rPr lang="zh-CN" altLang="en-US" sz="1800" b="1" dirty="0">
                <a:solidFill>
                  <a:prstClr val="black"/>
                </a:solidFill>
                <a:latin typeface="Adobe 黑体 Std R"/>
                <a:ea typeface="Adobe 黑体 Std R"/>
                <a:cs typeface="Adobe 黑体 Std R"/>
              </a:rPr>
              <a:t>光吸收系数高</a:t>
            </a:r>
            <a:endParaRPr lang="en-US" altLang="zh-CN" sz="1800" b="1" dirty="0">
              <a:solidFill>
                <a:prstClr val="black"/>
              </a:solidFill>
              <a:latin typeface="Adobe 黑体 Std R"/>
              <a:ea typeface="Adobe 黑体 Std R"/>
              <a:cs typeface="Adobe 黑体 Std R"/>
            </a:endParaRPr>
          </a:p>
          <a:p>
            <a:pPr marL="214313" indent="-214313" defTabSz="685800" eaLnBrk="1" fontAlgn="auto" hangingPunct="1">
              <a:spcBef>
                <a:spcPct val="0"/>
              </a:spcBef>
              <a:spcAft>
                <a:spcPts val="0"/>
              </a:spcAft>
              <a:buClrTx/>
              <a:buFont typeface="Wingdings" pitchFamily="2" charset="2"/>
              <a:buChar char="Ø"/>
            </a:pPr>
            <a:r>
              <a:rPr lang="zh-CN" altLang="en-US" sz="1800" b="1" dirty="0">
                <a:solidFill>
                  <a:prstClr val="black"/>
                </a:solidFill>
                <a:latin typeface="Adobe 黑体 Std R"/>
                <a:ea typeface="Adobe 黑体 Std R"/>
                <a:cs typeface="Adobe 黑体 Std R"/>
              </a:rPr>
              <a:t>可改变带隙和颜色</a:t>
            </a:r>
            <a:endParaRPr lang="en-US" altLang="zh-CN" sz="1800" b="1" dirty="0">
              <a:solidFill>
                <a:prstClr val="black"/>
              </a:solidFill>
              <a:latin typeface="Adobe 黑体 Std R"/>
              <a:ea typeface="Adobe 黑体 Std R"/>
              <a:cs typeface="Adobe 黑体 Std R"/>
            </a:endParaRPr>
          </a:p>
          <a:p>
            <a:pPr marL="214313" indent="-214313" defTabSz="685800" eaLnBrk="1" fontAlgn="auto" hangingPunct="1">
              <a:spcBef>
                <a:spcPct val="0"/>
              </a:spcBef>
              <a:spcAft>
                <a:spcPts val="0"/>
              </a:spcAft>
              <a:buClrTx/>
              <a:buFont typeface="Wingdings" pitchFamily="2" charset="2"/>
              <a:buChar char="Ø"/>
            </a:pPr>
            <a:r>
              <a:rPr lang="zh-CN" altLang="en-US" sz="1800" b="1" dirty="0">
                <a:solidFill>
                  <a:prstClr val="black"/>
                </a:solidFill>
                <a:latin typeface="Adobe 黑体 Std R"/>
                <a:ea typeface="Adobe 黑体 Std R"/>
                <a:cs typeface="Adobe 黑体 Std R"/>
              </a:rPr>
              <a:t>成本低，工艺简单</a:t>
            </a:r>
            <a:endParaRPr lang="en-US" altLang="zh-CN" sz="1800" b="1" dirty="0">
              <a:solidFill>
                <a:prstClr val="black"/>
              </a:solidFill>
              <a:latin typeface="Adobe 黑体 Std R"/>
              <a:ea typeface="Adobe 黑体 Std R"/>
              <a:cs typeface="Adobe 黑体 Std R"/>
            </a:endParaRPr>
          </a:p>
          <a:p>
            <a:pPr marL="214313" indent="-214313" defTabSz="685800" eaLnBrk="1" fontAlgn="auto" hangingPunct="1">
              <a:spcBef>
                <a:spcPct val="0"/>
              </a:spcBef>
              <a:spcAft>
                <a:spcPts val="0"/>
              </a:spcAft>
              <a:buClrTx/>
              <a:buFont typeface="Wingdings" pitchFamily="2" charset="2"/>
              <a:buChar char="Ø"/>
            </a:pPr>
            <a:r>
              <a:rPr lang="zh-CN" altLang="en-US" sz="1800" b="1" dirty="0">
                <a:solidFill>
                  <a:prstClr val="black"/>
                </a:solidFill>
                <a:latin typeface="Adobe 黑体 Std R"/>
                <a:ea typeface="Adobe 黑体 Std R"/>
                <a:cs typeface="Adobe 黑体 Std R"/>
              </a:rPr>
              <a:t>可具备柔性、透明等特点</a:t>
            </a:r>
            <a:endParaRPr lang="en-US" altLang="zh-CN" sz="1800" b="1" dirty="0">
              <a:solidFill>
                <a:prstClr val="black"/>
              </a:solidFill>
              <a:latin typeface="Adobe 黑体 Std R"/>
              <a:ea typeface="Adobe 黑体 Std R"/>
              <a:cs typeface="Adobe 黑体 Std R"/>
            </a:endParaRPr>
          </a:p>
          <a:p>
            <a:pPr marL="214313" indent="-214313" defTabSz="685800" eaLnBrk="1" fontAlgn="auto" hangingPunct="1">
              <a:spcBef>
                <a:spcPct val="0"/>
              </a:spcBef>
              <a:spcAft>
                <a:spcPts val="0"/>
              </a:spcAft>
              <a:buClrTx/>
              <a:buFont typeface="Wingdings" pitchFamily="2" charset="2"/>
              <a:buChar char="Ø"/>
            </a:pPr>
            <a:r>
              <a:rPr lang="zh-CN" altLang="en-US" sz="1800" b="1" dirty="0">
                <a:solidFill>
                  <a:prstClr val="black"/>
                </a:solidFill>
                <a:latin typeface="Adobe 黑体 Std R"/>
                <a:ea typeface="Adobe 黑体 Std R"/>
                <a:cs typeface="Adobe 黑体 Std R"/>
              </a:rPr>
              <a:t>独特的缺陷特性</a:t>
            </a:r>
            <a:endParaRPr lang="en-US" altLang="zh-CN" sz="1800" b="1" dirty="0">
              <a:solidFill>
                <a:prstClr val="black"/>
              </a:solidFill>
              <a:latin typeface="Adobe 黑体 Std R"/>
              <a:ea typeface="Adobe 黑体 Std R"/>
              <a:cs typeface="Adobe 黑体 Std R"/>
            </a:endParaRPr>
          </a:p>
        </p:txBody>
      </p:sp>
      <p:pic>
        <p:nvPicPr>
          <p:cNvPr id="11" name="Picture 2" descr="“perovskites solar cells”的图片搜索结果">
            <a:extLst>
              <a:ext uri="{FF2B5EF4-FFF2-40B4-BE49-F238E27FC236}">
                <a16:creationId xmlns:a16="http://schemas.microsoft.com/office/drawing/2014/main" id="{FB04C832-54F6-4C20-BDE3-EB9EFC388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6791" y="3309381"/>
            <a:ext cx="2862318" cy="2452054"/>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525F0B78-F0BE-4196-9268-5DCB94D40529}"/>
              </a:ext>
            </a:extLst>
          </p:cNvPr>
          <p:cNvSpPr txBox="1"/>
          <p:nvPr/>
        </p:nvSpPr>
        <p:spPr>
          <a:xfrm>
            <a:off x="208189" y="2204435"/>
            <a:ext cx="4570367" cy="2246769"/>
          </a:xfrm>
          <a:prstGeom prst="rect">
            <a:avLst/>
          </a:prstGeom>
          <a:noFill/>
        </p:spPr>
        <p:txBody>
          <a:bodyPr wrap="square">
            <a:spAutoFit/>
          </a:bodyPr>
          <a:lstStyle/>
          <a:p>
            <a:pPr defTabSz="685800" eaLnBrk="1" fontAlgn="auto" hangingPunct="1">
              <a:spcBef>
                <a:spcPts val="0"/>
              </a:spcBef>
              <a:spcAft>
                <a:spcPts val="0"/>
              </a:spcAft>
            </a:pPr>
            <a:r>
              <a:rPr lang="zh-CN" altLang="en-US" sz="2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金属卤化物钙钛矿是传统氧化物钙钛矿的一种变形，其分子式为</a:t>
            </a:r>
            <a:r>
              <a:rPr lang="en-US" altLang="zh-CN" sz="2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CH</a:t>
            </a:r>
            <a:r>
              <a:rPr lang="en-US" altLang="zh-CN" sz="2000" b="1" baseline="-25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2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NH</a:t>
            </a:r>
            <a:r>
              <a:rPr lang="en-US" altLang="zh-CN" sz="2000" b="1" baseline="-25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2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PbX</a:t>
            </a:r>
            <a:r>
              <a:rPr lang="en-US" altLang="zh-CN" sz="2000" b="1" baseline="-25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，其中</a:t>
            </a:r>
            <a:r>
              <a:rPr lang="en-US" altLang="zh-CN" sz="2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en-US" sz="2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代表卤族元素</a:t>
            </a:r>
            <a:r>
              <a:rPr lang="en-US" altLang="zh-CN" sz="2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Cl</a:t>
            </a:r>
            <a:r>
              <a:rPr lang="zh-CN" altLang="en-US" sz="2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Br</a:t>
            </a:r>
            <a:r>
              <a:rPr lang="zh-CN" altLang="en-US" sz="2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a:t>
            </a:r>
            <a:r>
              <a:rPr lang="zh-CN" altLang="en-US" sz="2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。由</a:t>
            </a:r>
            <a:r>
              <a:rPr lang="en-US" altLang="zh-CN" sz="2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CH</a:t>
            </a:r>
            <a:r>
              <a:rPr lang="en-US" altLang="zh-CN" sz="2000" b="1" baseline="-25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2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NH</a:t>
            </a:r>
            <a:r>
              <a:rPr lang="en-US" altLang="zh-CN" sz="2000" b="1" baseline="-25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基团替代顶角的原子，</a:t>
            </a:r>
            <a:r>
              <a:rPr lang="en-US" altLang="zh-CN" sz="2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Pb</a:t>
            </a:r>
            <a:r>
              <a:rPr lang="zh-CN" altLang="en-US" sz="2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位于体心，卤族元素替代面心。所以</a:t>
            </a:r>
            <a:r>
              <a:rPr lang="en-US" altLang="zh-CN" sz="2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CH</a:t>
            </a:r>
            <a:r>
              <a:rPr lang="en-US" altLang="zh-CN" sz="2000" b="1" baseline="-25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2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NH</a:t>
            </a:r>
            <a:r>
              <a:rPr lang="en-US" altLang="zh-CN" sz="2000" b="1" baseline="-25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2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PbX</a:t>
            </a:r>
            <a:r>
              <a:rPr lang="en-US" altLang="zh-CN" sz="2000" b="1" baseline="-25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也叫有机无机杂化的金属卤化物钙钛矿</a:t>
            </a:r>
            <a:endParaRPr lang="en-US" altLang="zh-CN" sz="2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4" name="图片 11" descr="说明: QQ截图20150526170755.png">
            <a:extLst>
              <a:ext uri="{FF2B5EF4-FFF2-40B4-BE49-F238E27FC236}">
                <a16:creationId xmlns:a16="http://schemas.microsoft.com/office/drawing/2014/main" id="{FB6120F0-E45F-4AF8-8FF4-1A1774C6F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186" y="4535408"/>
            <a:ext cx="1832372" cy="1725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64722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07D6478-9984-473A-9219-889A1B0052D6}"/>
              </a:ext>
            </a:extLst>
          </p:cNvPr>
          <p:cNvSpPr>
            <a:spLocks noGrp="1"/>
          </p:cNvSpPr>
          <p:nvPr>
            <p:ph type="sldNum" sz="quarter" idx="12"/>
          </p:nvPr>
        </p:nvSpPr>
        <p:spPr/>
        <p:txBody>
          <a:bodyPr/>
          <a:lstStyle/>
          <a:p>
            <a:pPr defTabSz="685800" eaLnBrk="1" fontAlgn="auto" hangingPunct="1">
              <a:spcBef>
                <a:spcPts val="0"/>
              </a:spcBef>
              <a:spcAft>
                <a:spcPts val="0"/>
              </a:spcAft>
            </a:pPr>
            <a:fld id="{13147CA0-777A-4549-BB61-73AB87886E8C}" type="slidenum">
              <a:rPr lang="zh-CN" altLang="en-US">
                <a:solidFill>
                  <a:prstClr val="black">
                    <a:tint val="75000"/>
                  </a:prstClr>
                </a:solidFill>
                <a:latin typeface="等线" panose="020F0502020204030204"/>
                <a:ea typeface="等线" panose="02010600030101010101" pitchFamily="2" charset="-122"/>
              </a:rPr>
              <a:pPr defTabSz="685800" eaLnBrk="1" fontAlgn="auto" hangingPunct="1">
                <a:spcBef>
                  <a:spcPts val="0"/>
                </a:spcBef>
                <a:spcAft>
                  <a:spcPts val="0"/>
                </a:spcAft>
              </a:pPr>
              <a:t>67</a:t>
            </a:fld>
            <a:endParaRPr lang="zh-CN" altLang="en-US">
              <a:solidFill>
                <a:prstClr val="black">
                  <a:tint val="75000"/>
                </a:prstClr>
              </a:solidFill>
              <a:latin typeface="等线" panose="020F0502020204030204"/>
              <a:ea typeface="等线" panose="02010600030101010101" pitchFamily="2" charset="-122"/>
            </a:endParaRPr>
          </a:p>
        </p:txBody>
      </p:sp>
      <p:pic>
        <p:nvPicPr>
          <p:cNvPr id="6" name="Picture 5">
            <a:extLst>
              <a:ext uri="{FF2B5EF4-FFF2-40B4-BE49-F238E27FC236}">
                <a16:creationId xmlns:a16="http://schemas.microsoft.com/office/drawing/2014/main" id="{EA6F1A24-AF62-4B34-9E42-926F116B16FF}"/>
              </a:ext>
            </a:extLst>
          </p:cNvPr>
          <p:cNvPicPr>
            <a:picLocks noChangeAspect="1"/>
          </p:cNvPicPr>
          <p:nvPr/>
        </p:nvPicPr>
        <p:blipFill>
          <a:blip r:embed="rId2"/>
          <a:stretch>
            <a:fillRect/>
          </a:stretch>
        </p:blipFill>
        <p:spPr>
          <a:xfrm>
            <a:off x="0" y="1106556"/>
            <a:ext cx="9144000" cy="4644887"/>
          </a:xfrm>
          <a:prstGeom prst="rect">
            <a:avLst/>
          </a:prstGeom>
        </p:spPr>
      </p:pic>
    </p:spTree>
    <p:extLst>
      <p:ext uri="{BB962C8B-B14F-4D97-AF65-F5344CB8AC3E}">
        <p14:creationId xmlns:p14="http://schemas.microsoft.com/office/powerpoint/2010/main" val="21980962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23E810-21E7-43E6-AC0D-0BC3E605B021}"/>
              </a:ext>
            </a:extLst>
          </p:cNvPr>
          <p:cNvSpPr>
            <a:spLocks noGrp="1"/>
          </p:cNvSpPr>
          <p:nvPr>
            <p:ph type="title"/>
          </p:nvPr>
        </p:nvSpPr>
        <p:spPr/>
        <p:txBody>
          <a:bodyPr/>
          <a:lstStyle/>
          <a:p>
            <a:pPr algn="ctr" defTabSz="914400"/>
            <a:r>
              <a:rPr lang="zh-CN" altLang="en-US" sz="4400" b="0" dirty="0"/>
              <a:t>钙钛矿太阳能电池的效率</a:t>
            </a:r>
          </a:p>
        </p:txBody>
      </p:sp>
      <p:sp>
        <p:nvSpPr>
          <p:cNvPr id="3" name="灯片编号占位符 2">
            <a:extLst>
              <a:ext uri="{FF2B5EF4-FFF2-40B4-BE49-F238E27FC236}">
                <a16:creationId xmlns:a16="http://schemas.microsoft.com/office/drawing/2014/main" id="{A055BED7-0F2A-43ED-A646-7AD0153E57A6}"/>
              </a:ext>
            </a:extLst>
          </p:cNvPr>
          <p:cNvSpPr>
            <a:spLocks noGrp="1"/>
          </p:cNvSpPr>
          <p:nvPr>
            <p:ph type="sldNum" sz="quarter" idx="12"/>
          </p:nvPr>
        </p:nvSpPr>
        <p:spPr/>
        <p:txBody>
          <a:bodyPr/>
          <a:lstStyle/>
          <a:p>
            <a:pPr defTabSz="685800" eaLnBrk="1" fontAlgn="auto" hangingPunct="1">
              <a:spcBef>
                <a:spcPts val="0"/>
              </a:spcBef>
              <a:spcAft>
                <a:spcPts val="0"/>
              </a:spcAft>
            </a:pPr>
            <a:fld id="{13147CA0-777A-4549-BB61-73AB87886E8C}" type="slidenum">
              <a:rPr lang="zh-CN" altLang="en-US">
                <a:solidFill>
                  <a:prstClr val="black">
                    <a:tint val="75000"/>
                  </a:prstClr>
                </a:solidFill>
                <a:latin typeface="等线" panose="020F0502020204030204"/>
                <a:ea typeface="等线" panose="02010600030101010101" pitchFamily="2" charset="-122"/>
              </a:rPr>
              <a:pPr defTabSz="685800" eaLnBrk="1" fontAlgn="auto" hangingPunct="1">
                <a:spcBef>
                  <a:spcPts val="0"/>
                </a:spcBef>
                <a:spcAft>
                  <a:spcPts val="0"/>
                </a:spcAft>
              </a:pPr>
              <a:t>68</a:t>
            </a:fld>
            <a:endParaRPr lang="zh-CN" altLang="en-US">
              <a:solidFill>
                <a:prstClr val="black">
                  <a:tint val="75000"/>
                </a:prstClr>
              </a:solidFill>
              <a:latin typeface="等线" panose="020F0502020204030204"/>
              <a:ea typeface="等线" panose="02010600030101010101" pitchFamily="2" charset="-122"/>
            </a:endParaRPr>
          </a:p>
        </p:txBody>
      </p:sp>
      <p:sp>
        <p:nvSpPr>
          <p:cNvPr id="5" name="TextBox 7">
            <a:extLst>
              <a:ext uri="{FF2B5EF4-FFF2-40B4-BE49-F238E27FC236}">
                <a16:creationId xmlns:a16="http://schemas.microsoft.com/office/drawing/2014/main" id="{940AB235-B1B6-4ACE-9ADF-B50D01A19389}"/>
              </a:ext>
            </a:extLst>
          </p:cNvPr>
          <p:cNvSpPr txBox="1"/>
          <p:nvPr/>
        </p:nvSpPr>
        <p:spPr>
          <a:xfrm>
            <a:off x="3779912" y="2109266"/>
            <a:ext cx="5126150" cy="4093428"/>
          </a:xfrm>
          <a:prstGeom prst="rect">
            <a:avLst/>
          </a:prstGeom>
          <a:noFill/>
        </p:spPr>
        <p:txBody>
          <a:bodyPr wrap="square">
            <a:spAutoFit/>
          </a:bodyPr>
          <a:lstStyle/>
          <a:p>
            <a:pPr marL="256500" indent="-256500" defTabSz="685800" eaLnBrk="1" fontAlgn="auto" hangingPunct="1">
              <a:spcBef>
                <a:spcPts val="0"/>
              </a:spcBef>
              <a:spcAft>
                <a:spcPts val="0"/>
              </a:spcAft>
              <a:buFont typeface="Arial" pitchFamily="34" charset="0"/>
              <a:buChar char="•"/>
              <a:defRPr/>
            </a:pPr>
            <a:r>
              <a:rPr lang="zh-CN" altLang="en-US" sz="2000" b="1" dirty="0">
                <a:solidFill>
                  <a:prstClr val="black"/>
                </a:solidFill>
                <a:latin typeface="微软雅黑" panose="020B0503020204020204" pitchFamily="34" charset="-122"/>
                <a:ea typeface="微软雅黑" panose="020B0503020204020204" pitchFamily="34" charset="-122"/>
              </a:rPr>
              <a:t>相对于其他类型的太阳能电池，钙钛矿太阳能电池的能量转换效率的增长速率令人难以置信。</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56500" indent="-256500" defTabSz="685800" eaLnBrk="1" fontAlgn="auto" hangingPunct="1">
              <a:spcBef>
                <a:spcPts val="0"/>
              </a:spcBef>
              <a:spcAft>
                <a:spcPts val="0"/>
              </a:spcAft>
              <a:buFont typeface="Arial" pitchFamily="34" charset="0"/>
              <a:buChar char="•"/>
              <a:defRPr/>
            </a:pPr>
            <a:endParaRPr lang="en-US" altLang="zh-CN" sz="2000" b="1" dirty="0">
              <a:solidFill>
                <a:prstClr val="black"/>
              </a:solidFill>
              <a:latin typeface="微软雅黑" panose="020B0503020204020204" pitchFamily="34" charset="-122"/>
              <a:ea typeface="微软雅黑" panose="020B0503020204020204" pitchFamily="34" charset="-122"/>
            </a:endParaRPr>
          </a:p>
          <a:p>
            <a:pPr marL="256500" indent="-256500" defTabSz="685800" eaLnBrk="1" fontAlgn="auto" hangingPunct="1">
              <a:spcBef>
                <a:spcPts val="0"/>
              </a:spcBef>
              <a:spcAft>
                <a:spcPts val="0"/>
              </a:spcAft>
              <a:buFont typeface="Arial" pitchFamily="34" charset="0"/>
              <a:buChar char="•"/>
              <a:defRPr/>
            </a:pPr>
            <a:r>
              <a:rPr lang="zh-CN" altLang="en-US" sz="2000" b="1" dirty="0">
                <a:solidFill>
                  <a:prstClr val="black"/>
                </a:solidFill>
                <a:latin typeface="微软雅黑" panose="020B0503020204020204" pitchFamily="34" charset="-122"/>
                <a:ea typeface="微软雅黑" panose="020B0503020204020204" pitchFamily="34" charset="-122"/>
              </a:rPr>
              <a:t>在短短的</a:t>
            </a:r>
            <a:r>
              <a:rPr lang="en-US" altLang="zh-CN" sz="2000" b="1" dirty="0">
                <a:solidFill>
                  <a:prstClr val="black"/>
                </a:solidFill>
                <a:latin typeface="微软雅黑" panose="020B0503020204020204" pitchFamily="34" charset="-122"/>
                <a:ea typeface="微软雅黑" panose="020B0503020204020204" pitchFamily="34" charset="-122"/>
              </a:rPr>
              <a:t>5</a:t>
            </a:r>
            <a:r>
              <a:rPr lang="zh-CN" altLang="en-US" sz="2000" b="1" dirty="0">
                <a:solidFill>
                  <a:prstClr val="black"/>
                </a:solidFill>
                <a:latin typeface="微软雅黑" panose="020B0503020204020204" pitchFamily="34" charset="-122"/>
                <a:ea typeface="微软雅黑" panose="020B0503020204020204" pitchFamily="34" charset="-122"/>
              </a:rPr>
              <a:t>年内，从</a:t>
            </a:r>
            <a:r>
              <a:rPr lang="en-US" altLang="zh-CN" sz="2000" b="1" dirty="0">
                <a:solidFill>
                  <a:prstClr val="black"/>
                </a:solidFill>
                <a:latin typeface="微软雅黑" panose="020B0503020204020204" pitchFamily="34" charset="-122"/>
                <a:ea typeface="微软雅黑" panose="020B0503020204020204" pitchFamily="34" charset="-122"/>
              </a:rPr>
              <a:t>2009</a:t>
            </a:r>
            <a:r>
              <a:rPr lang="zh-CN" altLang="en-US" sz="2000" b="1" dirty="0">
                <a:solidFill>
                  <a:prstClr val="black"/>
                </a:solidFill>
                <a:latin typeface="微软雅黑" panose="020B0503020204020204" pitchFamily="34" charset="-122"/>
                <a:ea typeface="微软雅黑" panose="020B0503020204020204" pitchFamily="34" charset="-122"/>
              </a:rPr>
              <a:t>年至</a:t>
            </a:r>
            <a:r>
              <a:rPr lang="en-US" altLang="zh-CN" sz="2000" b="1" dirty="0">
                <a:solidFill>
                  <a:prstClr val="black"/>
                </a:solidFill>
                <a:latin typeface="微软雅黑" panose="020B0503020204020204" pitchFamily="34" charset="-122"/>
                <a:ea typeface="微软雅黑" panose="020B0503020204020204" pitchFamily="34" charset="-122"/>
              </a:rPr>
              <a:t>2014</a:t>
            </a:r>
            <a:r>
              <a:rPr lang="zh-CN" altLang="en-US" sz="2000" b="1" dirty="0">
                <a:solidFill>
                  <a:prstClr val="black"/>
                </a:solidFill>
                <a:latin typeface="微软雅黑" panose="020B0503020204020204" pitchFamily="34" charset="-122"/>
                <a:ea typeface="微软雅黑" panose="020B0503020204020204" pitchFamily="34" charset="-122"/>
              </a:rPr>
              <a:t>年，钙钛矿太阳能电池的转化效率从</a:t>
            </a:r>
            <a:r>
              <a:rPr lang="en-US" altLang="zh-CN" sz="2000" b="1" dirty="0">
                <a:solidFill>
                  <a:prstClr val="black"/>
                </a:solidFill>
                <a:latin typeface="微软雅黑" panose="020B0503020204020204" pitchFamily="34" charset="-122"/>
                <a:ea typeface="微软雅黑" panose="020B0503020204020204" pitchFamily="34" charset="-122"/>
              </a:rPr>
              <a:t>3.8%</a:t>
            </a:r>
            <a:r>
              <a:rPr lang="zh-CN" altLang="en-US" sz="2000" b="1" dirty="0">
                <a:solidFill>
                  <a:prstClr val="black"/>
                </a:solidFill>
                <a:latin typeface="微软雅黑" panose="020B0503020204020204" pitchFamily="34" charset="-122"/>
                <a:ea typeface="微软雅黑" panose="020B0503020204020204" pitchFamily="34" charset="-122"/>
              </a:rPr>
              <a:t>提高到</a:t>
            </a:r>
            <a:r>
              <a:rPr lang="en-US" altLang="zh-CN" sz="2000" b="1" dirty="0">
                <a:solidFill>
                  <a:prstClr val="black"/>
                </a:solidFill>
                <a:latin typeface="微软雅黑" panose="020B0503020204020204" pitchFamily="34" charset="-122"/>
                <a:ea typeface="微软雅黑" panose="020B0503020204020204" pitchFamily="34" charset="-122"/>
              </a:rPr>
              <a:t>20.1%</a:t>
            </a:r>
            <a:r>
              <a:rPr lang="zh-CN" altLang="en-US" sz="2000" b="1" dirty="0">
                <a:solidFill>
                  <a:prstClr val="black"/>
                </a:solidFill>
                <a:latin typeface="微软雅黑" panose="020B0503020204020204" pitchFamily="34" charset="-122"/>
                <a:ea typeface="微软雅黑" panose="020B0503020204020204" pitchFamily="34" charset="-122"/>
              </a:rPr>
              <a:t>。</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56500" indent="-256500" defTabSz="685800" eaLnBrk="1" fontAlgn="auto" hangingPunct="1">
              <a:spcBef>
                <a:spcPts val="0"/>
              </a:spcBef>
              <a:spcAft>
                <a:spcPts val="0"/>
              </a:spcAft>
              <a:buFont typeface="Arial" pitchFamily="34" charset="0"/>
              <a:buChar char="•"/>
              <a:defRPr/>
            </a:pPr>
            <a:endParaRPr lang="en-US" altLang="zh-CN" sz="2000" b="1" dirty="0">
              <a:solidFill>
                <a:prstClr val="black"/>
              </a:solidFill>
              <a:latin typeface="微软雅黑" panose="020B0503020204020204" pitchFamily="34" charset="-122"/>
              <a:ea typeface="微软雅黑" panose="020B0503020204020204" pitchFamily="34" charset="-122"/>
            </a:endParaRPr>
          </a:p>
          <a:p>
            <a:pPr marL="256500" indent="-256500" defTabSz="685800" eaLnBrk="1" fontAlgn="auto" hangingPunct="1">
              <a:spcBef>
                <a:spcPts val="0"/>
              </a:spcBef>
              <a:spcAft>
                <a:spcPts val="0"/>
              </a:spcAft>
              <a:buFont typeface="Arial" pitchFamily="34" charset="0"/>
              <a:buChar char="•"/>
              <a:defRPr/>
            </a:pPr>
            <a:r>
              <a:rPr lang="zh-CN" altLang="en-US" sz="2000" b="1" dirty="0">
                <a:solidFill>
                  <a:prstClr val="black"/>
                </a:solidFill>
                <a:latin typeface="微软雅黑" panose="020B0503020204020204" pitchFamily="34" charset="-122"/>
                <a:ea typeface="微软雅黑" panose="020B0503020204020204" pitchFamily="34" charset="-122"/>
              </a:rPr>
              <a:t>目前最高的效率达到了</a:t>
            </a:r>
            <a:r>
              <a:rPr lang="en-US" altLang="zh-CN" sz="2000" b="1" dirty="0">
                <a:solidFill>
                  <a:prstClr val="black"/>
                </a:solidFill>
                <a:latin typeface="微软雅黑" panose="020B0503020204020204" pitchFamily="34" charset="-122"/>
                <a:ea typeface="微软雅黑" panose="020B0503020204020204" pitchFamily="34" charset="-122"/>
              </a:rPr>
              <a:t>22.1%</a:t>
            </a:r>
          </a:p>
          <a:p>
            <a:pPr defTabSz="685800" eaLnBrk="1" fontAlgn="auto" hangingPunct="1">
              <a:spcBef>
                <a:spcPts val="0"/>
              </a:spcBef>
              <a:spcAft>
                <a:spcPts val="0"/>
              </a:spcAft>
              <a:defRPr/>
            </a:pPr>
            <a:endParaRPr lang="en-US" altLang="zh-CN" sz="2000" b="1" dirty="0">
              <a:solidFill>
                <a:prstClr val="black"/>
              </a:solidFill>
              <a:latin typeface="微软雅黑" panose="020B0503020204020204" pitchFamily="34" charset="-122"/>
              <a:ea typeface="微软雅黑" panose="020B0503020204020204" pitchFamily="34" charset="-122"/>
            </a:endParaRPr>
          </a:p>
          <a:p>
            <a:pPr marL="256500" indent="-256500" defTabSz="685800" eaLnBrk="1" fontAlgn="auto" hangingPunct="1">
              <a:spcBef>
                <a:spcPts val="0"/>
              </a:spcBef>
              <a:spcAft>
                <a:spcPts val="0"/>
              </a:spcAft>
              <a:buFont typeface="Arial" pitchFamily="34" charset="0"/>
              <a:buChar char="•"/>
              <a:defRPr/>
            </a:pPr>
            <a:r>
              <a:rPr lang="zh-CN" altLang="en-US" sz="2000" b="1" dirty="0">
                <a:solidFill>
                  <a:prstClr val="black"/>
                </a:solidFill>
                <a:latin typeface="微软雅黑" panose="020B0503020204020204" pitchFamily="34" charset="-122"/>
                <a:ea typeface="微软雅黑" panose="020B0503020204020204" pitchFamily="34" charset="-122"/>
              </a:rPr>
              <a:t>被评为</a:t>
            </a:r>
            <a:r>
              <a:rPr lang="en-US" altLang="zh-CN" sz="2000" b="1" dirty="0">
                <a:solidFill>
                  <a:prstClr val="black"/>
                </a:solidFill>
                <a:latin typeface="微软雅黑" panose="020B0503020204020204" pitchFamily="34" charset="-122"/>
                <a:ea typeface="微软雅黑" panose="020B0503020204020204" pitchFamily="34" charset="-122"/>
              </a:rPr>
              <a:t>Science  2013</a:t>
            </a:r>
            <a:r>
              <a:rPr lang="zh-CN" altLang="en-US" sz="2000" b="1" dirty="0">
                <a:solidFill>
                  <a:prstClr val="black"/>
                </a:solidFill>
                <a:latin typeface="微软雅黑" panose="020B0503020204020204" pitchFamily="34" charset="-122"/>
                <a:ea typeface="微软雅黑" panose="020B0503020204020204" pitchFamily="34" charset="-122"/>
              </a:rPr>
              <a:t>年</a:t>
            </a:r>
            <a:r>
              <a:rPr lang="en-US" altLang="zh-CN" sz="2000" b="1" dirty="0">
                <a:solidFill>
                  <a:prstClr val="black"/>
                </a:solidFill>
                <a:latin typeface="微软雅黑" panose="020B0503020204020204" pitchFamily="34" charset="-122"/>
                <a:ea typeface="微软雅黑" panose="020B0503020204020204" pitchFamily="34" charset="-122"/>
              </a:rPr>
              <a:t>10</a:t>
            </a:r>
            <a:r>
              <a:rPr lang="zh-CN" altLang="en-US" sz="2000" b="1" dirty="0">
                <a:solidFill>
                  <a:prstClr val="black"/>
                </a:solidFill>
                <a:latin typeface="微软雅黑" panose="020B0503020204020204" pitchFamily="34" charset="-122"/>
                <a:ea typeface="微软雅黑" panose="020B0503020204020204" pitchFamily="34" charset="-122"/>
              </a:rPr>
              <a:t>大科学突破之一</a:t>
            </a:r>
          </a:p>
          <a:p>
            <a:pPr defTabSz="685800" eaLnBrk="1" fontAlgn="auto" hangingPunct="1">
              <a:spcBef>
                <a:spcPts val="0"/>
              </a:spcBef>
              <a:spcAft>
                <a:spcPts val="0"/>
              </a:spcAft>
              <a:buFont typeface="Arial" pitchFamily="34" charset="0"/>
              <a:buChar char="•"/>
              <a:defRPr/>
            </a:pPr>
            <a:endParaRPr lang="zh-CN" altLang="en-US" sz="2000" b="1" dirty="0">
              <a:solidFill>
                <a:prstClr val="black"/>
              </a:solidFill>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3EFBE754-20E2-47B6-9D15-CA911C381619}"/>
              </a:ext>
            </a:extLst>
          </p:cNvPr>
          <p:cNvPicPr>
            <a:picLocks noChangeAspect="1"/>
          </p:cNvPicPr>
          <p:nvPr/>
        </p:nvPicPr>
        <p:blipFill>
          <a:blip r:embed="rId2"/>
          <a:stretch>
            <a:fillRect/>
          </a:stretch>
        </p:blipFill>
        <p:spPr>
          <a:xfrm>
            <a:off x="64501" y="2214526"/>
            <a:ext cx="3715411" cy="3882908"/>
          </a:xfrm>
          <a:prstGeom prst="rect">
            <a:avLst/>
          </a:prstGeom>
        </p:spPr>
      </p:pic>
      <p:sp>
        <p:nvSpPr>
          <p:cNvPr id="10" name="Oval 9">
            <a:extLst>
              <a:ext uri="{FF2B5EF4-FFF2-40B4-BE49-F238E27FC236}">
                <a16:creationId xmlns:a16="http://schemas.microsoft.com/office/drawing/2014/main" id="{F16BC9D4-1310-430B-B3D3-E39D595A37F6}"/>
              </a:ext>
            </a:extLst>
          </p:cNvPr>
          <p:cNvSpPr/>
          <p:nvPr/>
        </p:nvSpPr>
        <p:spPr>
          <a:xfrm rot="20183907">
            <a:off x="-52786" y="2544915"/>
            <a:ext cx="3395688" cy="1673980"/>
          </a:xfrm>
          <a:prstGeom prst="ellipse">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128758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5FE119-777B-476E-9A22-DBB362807114}"/>
              </a:ext>
            </a:extLst>
          </p:cNvPr>
          <p:cNvSpPr>
            <a:spLocks noGrp="1"/>
          </p:cNvSpPr>
          <p:nvPr>
            <p:ph type="title"/>
          </p:nvPr>
        </p:nvSpPr>
        <p:spPr/>
        <p:txBody>
          <a:bodyPr/>
          <a:lstStyle/>
          <a:p>
            <a:pPr algn="ctr" defTabSz="914400"/>
            <a:r>
              <a:rPr lang="zh-CN" altLang="en-US" sz="4400" dirty="0"/>
              <a:t>钙钛矿太阳能电池面临的挑战</a:t>
            </a:r>
          </a:p>
        </p:txBody>
      </p:sp>
      <p:sp>
        <p:nvSpPr>
          <p:cNvPr id="3" name="灯片编号占位符 2">
            <a:extLst>
              <a:ext uri="{FF2B5EF4-FFF2-40B4-BE49-F238E27FC236}">
                <a16:creationId xmlns:a16="http://schemas.microsoft.com/office/drawing/2014/main" id="{31ABA4C2-A513-46BF-8F43-7A2783F84082}"/>
              </a:ext>
            </a:extLst>
          </p:cNvPr>
          <p:cNvSpPr>
            <a:spLocks noGrp="1"/>
          </p:cNvSpPr>
          <p:nvPr>
            <p:ph type="sldNum" sz="quarter" idx="12"/>
          </p:nvPr>
        </p:nvSpPr>
        <p:spPr/>
        <p:txBody>
          <a:bodyPr/>
          <a:lstStyle/>
          <a:p>
            <a:pPr defTabSz="685800" eaLnBrk="1" fontAlgn="auto" hangingPunct="1">
              <a:spcBef>
                <a:spcPts val="0"/>
              </a:spcBef>
              <a:spcAft>
                <a:spcPts val="0"/>
              </a:spcAft>
            </a:pPr>
            <a:fld id="{13147CA0-777A-4549-BB61-73AB87886E8C}" type="slidenum">
              <a:rPr lang="zh-CN" altLang="en-US">
                <a:solidFill>
                  <a:prstClr val="black">
                    <a:tint val="75000"/>
                  </a:prstClr>
                </a:solidFill>
                <a:latin typeface="等线" panose="020F0502020204030204"/>
                <a:ea typeface="等线" panose="02010600030101010101" pitchFamily="2" charset="-122"/>
              </a:rPr>
              <a:pPr defTabSz="685800" eaLnBrk="1" fontAlgn="auto" hangingPunct="1">
                <a:spcBef>
                  <a:spcPts val="0"/>
                </a:spcBef>
                <a:spcAft>
                  <a:spcPts val="0"/>
                </a:spcAft>
              </a:pPr>
              <a:t>69</a:t>
            </a:fld>
            <a:endParaRPr lang="zh-CN" altLang="en-US">
              <a:solidFill>
                <a:prstClr val="black">
                  <a:tint val="75000"/>
                </a:prstClr>
              </a:solidFill>
              <a:latin typeface="等线" panose="020F0502020204030204"/>
              <a:ea typeface="等线" panose="02010600030101010101" pitchFamily="2" charset="-122"/>
            </a:endParaRPr>
          </a:p>
        </p:txBody>
      </p:sp>
      <p:sp>
        <p:nvSpPr>
          <p:cNvPr id="4" name="矩形 3">
            <a:extLst>
              <a:ext uri="{FF2B5EF4-FFF2-40B4-BE49-F238E27FC236}">
                <a16:creationId xmlns:a16="http://schemas.microsoft.com/office/drawing/2014/main" id="{B22CD825-E3C6-4729-919E-A0346D062608}"/>
              </a:ext>
            </a:extLst>
          </p:cNvPr>
          <p:cNvSpPr/>
          <p:nvPr/>
        </p:nvSpPr>
        <p:spPr>
          <a:xfrm>
            <a:off x="1280591" y="2410713"/>
            <a:ext cx="2185214" cy="519951"/>
          </a:xfrm>
          <a:prstGeom prst="rect">
            <a:avLst/>
          </a:prstGeom>
        </p:spPr>
        <p:txBody>
          <a:bodyPr wrap="none">
            <a:spAutoFit/>
          </a:bodyPr>
          <a:lstStyle/>
          <a:p>
            <a:pPr defTabSz="685800" eaLnBrk="1" fontAlgn="auto" hangingPunct="1">
              <a:lnSpc>
                <a:spcPct val="150000"/>
              </a:lnSpc>
              <a:spcBef>
                <a:spcPts val="0"/>
              </a:spcBef>
              <a:spcAft>
                <a:spcPts val="0"/>
              </a:spcAft>
            </a:pPr>
            <a:r>
              <a:rPr lang="zh-CN" altLang="en-US" sz="1500" b="1" dirty="0">
                <a:solidFill>
                  <a:prstClr val="black"/>
                </a:solidFill>
                <a:latin typeface="微软雅黑" panose="020B0503020204020204" pitchFamily="34" charset="-122"/>
                <a:ea typeface="微软雅黑" panose="020B0503020204020204" pitchFamily="34" charset="-122"/>
              </a:rPr>
              <a:t>◆</a:t>
            </a:r>
            <a:r>
              <a:rPr lang="zh-CN" altLang="en-US" sz="2100" b="1" dirty="0">
                <a:solidFill>
                  <a:prstClr val="black"/>
                </a:solidFill>
                <a:latin typeface="微软雅黑" panose="020B0503020204020204" pitchFamily="34" charset="-122"/>
                <a:ea typeface="微软雅黑" panose="020B0503020204020204" pitchFamily="34" charset="-122"/>
              </a:rPr>
              <a:t>电池稳定性问题</a:t>
            </a:r>
          </a:p>
        </p:txBody>
      </p:sp>
      <p:sp>
        <p:nvSpPr>
          <p:cNvPr id="5" name="矩形 4">
            <a:extLst>
              <a:ext uri="{FF2B5EF4-FFF2-40B4-BE49-F238E27FC236}">
                <a16:creationId xmlns:a16="http://schemas.microsoft.com/office/drawing/2014/main" id="{55F9D4EC-EEF3-438A-B516-FFEF94191817}"/>
              </a:ext>
            </a:extLst>
          </p:cNvPr>
          <p:cNvSpPr/>
          <p:nvPr/>
        </p:nvSpPr>
        <p:spPr>
          <a:xfrm>
            <a:off x="1280592" y="3081362"/>
            <a:ext cx="2810385" cy="519951"/>
          </a:xfrm>
          <a:prstGeom prst="rect">
            <a:avLst/>
          </a:prstGeom>
        </p:spPr>
        <p:txBody>
          <a:bodyPr wrap="none">
            <a:spAutoFit/>
          </a:bodyPr>
          <a:lstStyle/>
          <a:p>
            <a:pPr defTabSz="685800" eaLnBrk="1" fontAlgn="auto" hangingPunct="1">
              <a:lnSpc>
                <a:spcPct val="150000"/>
              </a:lnSpc>
              <a:spcBef>
                <a:spcPts val="0"/>
              </a:spcBef>
              <a:spcAft>
                <a:spcPts val="0"/>
              </a:spcAft>
            </a:pPr>
            <a:r>
              <a:rPr lang="zh-CN" altLang="en-US" sz="1500" b="1" dirty="0">
                <a:solidFill>
                  <a:prstClr val="black"/>
                </a:solidFill>
                <a:latin typeface="微软雅黑" panose="020B0503020204020204" pitchFamily="34" charset="-122"/>
                <a:ea typeface="微软雅黑" panose="020B0503020204020204" pitchFamily="34" charset="-122"/>
              </a:rPr>
              <a:t>◆</a:t>
            </a:r>
            <a:r>
              <a:rPr lang="zh-CN" altLang="en-US" sz="2100" b="1" dirty="0">
                <a:solidFill>
                  <a:prstClr val="black"/>
                </a:solidFill>
                <a:latin typeface="微软雅黑" panose="020B0503020204020204" pitchFamily="34" charset="-122"/>
                <a:ea typeface="微软雅黑" panose="020B0503020204020204" pitchFamily="34" charset="-122"/>
              </a:rPr>
              <a:t>重金属</a:t>
            </a:r>
            <a:r>
              <a:rPr lang="en-US" altLang="zh-CN" sz="2100" b="1" dirty="0" err="1">
                <a:solidFill>
                  <a:prstClr val="black"/>
                </a:solidFill>
                <a:latin typeface="微软雅黑" panose="020B0503020204020204" pitchFamily="34" charset="-122"/>
                <a:ea typeface="微软雅黑" panose="020B0503020204020204" pitchFamily="34" charset="-122"/>
              </a:rPr>
              <a:t>Pb</a:t>
            </a:r>
            <a:r>
              <a:rPr lang="zh-CN" altLang="en-US" sz="2100" b="1" dirty="0">
                <a:solidFill>
                  <a:prstClr val="black"/>
                </a:solidFill>
                <a:latin typeface="微软雅黑" panose="020B0503020204020204" pitchFamily="34" charset="-122"/>
                <a:ea typeface="微软雅黑" panose="020B0503020204020204" pitchFamily="34" charset="-122"/>
              </a:rPr>
              <a:t>的污染问题</a:t>
            </a:r>
          </a:p>
        </p:txBody>
      </p:sp>
      <p:sp>
        <p:nvSpPr>
          <p:cNvPr id="6" name="矩形 5">
            <a:extLst>
              <a:ext uri="{FF2B5EF4-FFF2-40B4-BE49-F238E27FC236}">
                <a16:creationId xmlns:a16="http://schemas.microsoft.com/office/drawing/2014/main" id="{14C02489-7F57-4375-BBE5-F8E4385D9631}"/>
              </a:ext>
            </a:extLst>
          </p:cNvPr>
          <p:cNvSpPr/>
          <p:nvPr/>
        </p:nvSpPr>
        <p:spPr>
          <a:xfrm>
            <a:off x="1280593" y="3778685"/>
            <a:ext cx="2993127" cy="519951"/>
          </a:xfrm>
          <a:prstGeom prst="rect">
            <a:avLst/>
          </a:prstGeom>
        </p:spPr>
        <p:txBody>
          <a:bodyPr wrap="none">
            <a:spAutoFit/>
          </a:bodyPr>
          <a:lstStyle/>
          <a:p>
            <a:pPr defTabSz="685800" eaLnBrk="1" fontAlgn="auto" hangingPunct="1">
              <a:lnSpc>
                <a:spcPct val="150000"/>
              </a:lnSpc>
              <a:spcBef>
                <a:spcPts val="0"/>
              </a:spcBef>
              <a:spcAft>
                <a:spcPts val="0"/>
              </a:spcAft>
            </a:pPr>
            <a:r>
              <a:rPr lang="zh-CN" altLang="en-US" sz="1500" b="1" dirty="0">
                <a:solidFill>
                  <a:prstClr val="black"/>
                </a:solidFill>
                <a:latin typeface="微软雅黑" panose="020B0503020204020204" pitchFamily="34" charset="-122"/>
                <a:ea typeface="微软雅黑" panose="020B0503020204020204" pitchFamily="34" charset="-122"/>
              </a:rPr>
              <a:t>◆</a:t>
            </a:r>
            <a:r>
              <a:rPr lang="zh-CN" altLang="en-US" sz="2100" b="1" dirty="0">
                <a:solidFill>
                  <a:prstClr val="black"/>
                </a:solidFill>
                <a:latin typeface="微软雅黑" panose="020B0503020204020204" pitchFamily="34" charset="-122"/>
                <a:ea typeface="微软雅黑" panose="020B0503020204020204" pitchFamily="34" charset="-122"/>
              </a:rPr>
              <a:t>高效低成本的制作工艺</a:t>
            </a:r>
          </a:p>
        </p:txBody>
      </p:sp>
      <p:sp>
        <p:nvSpPr>
          <p:cNvPr id="7" name="矩形 6">
            <a:extLst>
              <a:ext uri="{FF2B5EF4-FFF2-40B4-BE49-F238E27FC236}">
                <a16:creationId xmlns:a16="http://schemas.microsoft.com/office/drawing/2014/main" id="{D0843106-FF37-4032-80A5-461A8998EB5A}"/>
              </a:ext>
            </a:extLst>
          </p:cNvPr>
          <p:cNvSpPr/>
          <p:nvPr/>
        </p:nvSpPr>
        <p:spPr>
          <a:xfrm>
            <a:off x="1280593" y="4408935"/>
            <a:ext cx="2993127" cy="519951"/>
          </a:xfrm>
          <a:prstGeom prst="rect">
            <a:avLst/>
          </a:prstGeom>
        </p:spPr>
        <p:txBody>
          <a:bodyPr wrap="none">
            <a:spAutoFit/>
          </a:bodyPr>
          <a:lstStyle/>
          <a:p>
            <a:pPr defTabSz="685800" eaLnBrk="1" fontAlgn="auto" hangingPunct="1">
              <a:lnSpc>
                <a:spcPct val="150000"/>
              </a:lnSpc>
              <a:spcBef>
                <a:spcPts val="0"/>
              </a:spcBef>
              <a:spcAft>
                <a:spcPts val="0"/>
              </a:spcAft>
            </a:pPr>
            <a:r>
              <a:rPr lang="zh-CN" altLang="en-US" sz="1500" b="1" dirty="0">
                <a:solidFill>
                  <a:prstClr val="black"/>
                </a:solidFill>
                <a:latin typeface="微软雅黑" panose="020B0503020204020204" pitchFamily="34" charset="-122"/>
                <a:ea typeface="微软雅黑" panose="020B0503020204020204" pitchFamily="34" charset="-122"/>
              </a:rPr>
              <a:t>◆</a:t>
            </a:r>
            <a:r>
              <a:rPr lang="zh-CN" altLang="en-US" sz="2100" b="1" dirty="0">
                <a:solidFill>
                  <a:prstClr val="black"/>
                </a:solidFill>
                <a:latin typeface="微软雅黑" panose="020B0503020204020204" pitchFamily="34" charset="-122"/>
                <a:ea typeface="微软雅黑" panose="020B0503020204020204" pitchFamily="34" charset="-122"/>
              </a:rPr>
              <a:t>物理过程的进一步研究</a:t>
            </a:r>
          </a:p>
        </p:txBody>
      </p:sp>
      <p:pic>
        <p:nvPicPr>
          <p:cNvPr id="8" name="Picture 2">
            <a:extLst>
              <a:ext uri="{FF2B5EF4-FFF2-40B4-BE49-F238E27FC236}">
                <a16:creationId xmlns:a16="http://schemas.microsoft.com/office/drawing/2014/main" id="{99553A78-DA13-4A0E-A8BE-5DDCC51BA1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734" y="2125267"/>
            <a:ext cx="2810917" cy="3764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1107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55319"/>
            <a:ext cx="8229600" cy="1143000"/>
          </a:xfrm>
        </p:spPr>
        <p:txBody>
          <a:bodyPr>
            <a:normAutofit/>
          </a:bodyPr>
          <a:lstStyle/>
          <a:p>
            <a:pPr eaLnBrk="1" hangingPunct="1"/>
            <a:r>
              <a:rPr lang="zh-CN" altLang="en-US" sz="4000" dirty="0">
                <a:latin typeface="Times New Roman" panose="02020603050405020304" pitchFamily="18" charset="0"/>
                <a:ea typeface="宋体" panose="02010600030101010101" pitchFamily="2" charset="-122"/>
                <a:cs typeface="Times New Roman" panose="02020603050405020304" pitchFamily="18" charset="0"/>
              </a:rPr>
              <a:t>太阳光谱</a:t>
            </a:r>
          </a:p>
        </p:txBody>
      </p:sp>
      <p:pic>
        <p:nvPicPr>
          <p:cNvPr id="9219" name="Picture 6" descr="图片2"/>
          <p:cNvPicPr>
            <a:picLocks noGrp="1" noChangeAspect="1" noChangeArrowheads="1"/>
          </p:cNvPicPr>
          <p:nvPr>
            <p:ph sz="half" idx="1"/>
          </p:nvPr>
        </p:nvPicPr>
        <p:blipFill>
          <a:blip r:embed="rId3" cstate="print">
            <a:lum bright="-20000" contrast="40000"/>
            <a:extLst>
              <a:ext uri="{28A0092B-C50C-407E-A947-70E740481C1C}">
                <a14:useLocalDpi xmlns:a14="http://schemas.microsoft.com/office/drawing/2010/main" val="0"/>
              </a:ext>
            </a:extLst>
          </a:blip>
          <a:srcRect/>
          <a:stretch>
            <a:fillRect/>
          </a:stretch>
        </p:blipFill>
        <p:spPr>
          <a:xfrm>
            <a:off x="1337811" y="950664"/>
            <a:ext cx="6480175" cy="420652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20" name="Rectangle 8"/>
          <p:cNvSpPr>
            <a:spLocks noChangeArrowheads="1"/>
          </p:cNvSpPr>
          <p:nvPr/>
        </p:nvSpPr>
        <p:spPr bwMode="auto">
          <a:xfrm>
            <a:off x="1326014" y="5157192"/>
            <a:ext cx="648017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spcBef>
                <a:spcPct val="20000"/>
              </a:spcBef>
              <a:buChar char="–"/>
              <a:defRPr sz="28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spcBef>
                <a:spcPct val="20000"/>
              </a:spcBef>
              <a:buChar char="•"/>
              <a:defRPr sz="24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spcBef>
                <a:spcPct val="20000"/>
              </a:spcBef>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9pPr>
          </a:lstStyle>
          <a:p>
            <a:pPr marL="285750" indent="-285750" eaLnBrk="1" hangingPunct="1">
              <a:spcBef>
                <a:spcPct val="0"/>
              </a:spcBef>
            </a:pPr>
            <a:r>
              <a:rPr lang="zh-CN" altLang="en-US" sz="1800" b="0" dirty="0">
                <a:ea typeface="+mn-ea"/>
              </a:rPr>
              <a:t>相当于</a:t>
            </a:r>
            <a:r>
              <a:rPr lang="en-US" altLang="zh-CN" sz="1800" b="0" dirty="0">
                <a:ea typeface="+mn-ea"/>
              </a:rPr>
              <a:t>5900K</a:t>
            </a:r>
            <a:r>
              <a:rPr lang="zh-CN" altLang="en-US" sz="1800" b="0" dirty="0">
                <a:ea typeface="+mn-ea"/>
              </a:rPr>
              <a:t>黑体辐射，波长</a:t>
            </a:r>
            <a:r>
              <a:rPr lang="en-US" altLang="zh-CN" sz="1800" b="0" dirty="0">
                <a:ea typeface="+mn-ea"/>
              </a:rPr>
              <a:t>0.3~3.0 µm</a:t>
            </a:r>
          </a:p>
          <a:p>
            <a:pPr marL="285750" indent="-285750" eaLnBrk="1" hangingPunct="1">
              <a:spcBef>
                <a:spcPct val="0"/>
              </a:spcBef>
            </a:pPr>
            <a:r>
              <a:rPr lang="en-US" altLang="zh-CN" sz="1800" b="0" dirty="0">
                <a:ea typeface="+mn-ea"/>
              </a:rPr>
              <a:t>AM-0: </a:t>
            </a:r>
            <a:r>
              <a:rPr lang="zh-CN" altLang="en-US" sz="1800" b="0" dirty="0">
                <a:ea typeface="+mn-ea"/>
              </a:rPr>
              <a:t>地球大气层外的太阳辐照，</a:t>
            </a:r>
            <a:r>
              <a:rPr lang="en-US" altLang="zh-CN" sz="1800" b="0" dirty="0">
                <a:ea typeface="+mn-ea"/>
              </a:rPr>
              <a:t>1.367kW/m</a:t>
            </a:r>
            <a:r>
              <a:rPr lang="en-US" altLang="zh-CN" sz="1800" b="0" baseline="30000" dirty="0">
                <a:ea typeface="+mn-ea"/>
              </a:rPr>
              <a:t>2</a:t>
            </a:r>
          </a:p>
          <a:p>
            <a:pPr marL="285750" indent="-285750" eaLnBrk="1" hangingPunct="1">
              <a:spcBef>
                <a:spcPct val="0"/>
              </a:spcBef>
            </a:pPr>
            <a:r>
              <a:rPr lang="en-US" altLang="zh-CN" sz="1800" b="0" dirty="0">
                <a:ea typeface="+mn-ea"/>
              </a:rPr>
              <a:t>AM-1:</a:t>
            </a:r>
            <a:r>
              <a:rPr lang="zh-CN" altLang="en-US" sz="1800" b="0" dirty="0">
                <a:ea typeface="+mn-ea"/>
              </a:rPr>
              <a:t>太阳光垂直照射到海平面， </a:t>
            </a:r>
            <a:r>
              <a:rPr lang="en-US" altLang="zh-CN" sz="1800" b="0" dirty="0">
                <a:ea typeface="+mn-ea"/>
              </a:rPr>
              <a:t>1.07kW/m</a:t>
            </a:r>
            <a:r>
              <a:rPr lang="en-US" altLang="zh-CN" sz="1800" b="0" baseline="30000" dirty="0">
                <a:ea typeface="+mn-ea"/>
              </a:rPr>
              <a:t>2</a:t>
            </a:r>
          </a:p>
          <a:p>
            <a:pPr marL="285750" indent="-285750" eaLnBrk="1" hangingPunct="1">
              <a:spcBef>
                <a:spcPct val="0"/>
              </a:spcBef>
            </a:pPr>
            <a:r>
              <a:rPr lang="en-US" altLang="zh-CN" sz="1800" b="0" dirty="0">
                <a:ea typeface="+mn-ea"/>
              </a:rPr>
              <a:t>AM-1.5: </a:t>
            </a:r>
            <a:r>
              <a:rPr lang="zh-CN" altLang="en-US" sz="1800" b="0" dirty="0">
                <a:ea typeface="+mn-ea"/>
              </a:rPr>
              <a:t>太阳光以</a:t>
            </a:r>
            <a:r>
              <a:rPr lang="en-US" altLang="zh-CN" sz="1800" b="0" dirty="0">
                <a:ea typeface="+mn-ea"/>
              </a:rPr>
              <a:t>41.8°</a:t>
            </a:r>
            <a:r>
              <a:rPr lang="zh-CN" altLang="en-US" sz="1800" b="0" dirty="0">
                <a:ea typeface="+mn-ea"/>
              </a:rPr>
              <a:t>入射到水平面，其值为</a:t>
            </a:r>
            <a:r>
              <a:rPr lang="en-US" altLang="zh-CN" sz="1800" b="0" dirty="0">
                <a:ea typeface="+mn-ea"/>
              </a:rPr>
              <a:t>963w/m</a:t>
            </a:r>
            <a:r>
              <a:rPr lang="en-US" altLang="zh-CN" sz="1800" b="0" baseline="30000" dirty="0">
                <a:ea typeface="+mn-ea"/>
              </a:rPr>
              <a:t>2</a:t>
            </a:r>
            <a:endParaRPr lang="en-US" altLang="zh-CN" sz="1800" b="0" dirty="0">
              <a:ea typeface="+mn-ea"/>
            </a:endParaRPr>
          </a:p>
        </p:txBody>
      </p:sp>
      <p:sp>
        <p:nvSpPr>
          <p:cNvPr id="2" name="页脚占位符 1">
            <a:extLst>
              <a:ext uri="{FF2B5EF4-FFF2-40B4-BE49-F238E27FC236}">
                <a16:creationId xmlns:a16="http://schemas.microsoft.com/office/drawing/2014/main" id="{5B2EBB8F-551D-4AD2-880B-048369F95584}"/>
              </a:ext>
            </a:extLst>
          </p:cNvPr>
          <p:cNvSpPr>
            <a:spLocks noGrp="1"/>
          </p:cNvSpPr>
          <p:nvPr>
            <p:ph type="ftr" sz="quarter" idx="11"/>
          </p:nvPr>
        </p:nvSpPr>
        <p:spPr/>
        <p:txBody>
          <a:bodyPr/>
          <a:lstStyle/>
          <a:p>
            <a:pPr>
              <a:defRPr/>
            </a:pPr>
            <a:r>
              <a:rPr lang="zh-CN" altLang="en-US"/>
              <a:t>集成光电子学概论</a:t>
            </a:r>
            <a:endParaRPr lang="en-US" altLang="zh-CN"/>
          </a:p>
        </p:txBody>
      </p:sp>
      <p:sp>
        <p:nvSpPr>
          <p:cNvPr id="3" name="灯片编号占位符 2">
            <a:extLst>
              <a:ext uri="{FF2B5EF4-FFF2-40B4-BE49-F238E27FC236}">
                <a16:creationId xmlns:a16="http://schemas.microsoft.com/office/drawing/2014/main" id="{C30FB189-258E-49A1-BA0B-3D5389B1488D}"/>
              </a:ext>
            </a:extLst>
          </p:cNvPr>
          <p:cNvSpPr>
            <a:spLocks noGrp="1"/>
          </p:cNvSpPr>
          <p:nvPr>
            <p:ph type="sldNum" sz="quarter" idx="12"/>
          </p:nvPr>
        </p:nvSpPr>
        <p:spPr/>
        <p:txBody>
          <a:bodyPr/>
          <a:lstStyle/>
          <a:p>
            <a:pPr>
              <a:defRPr/>
            </a:pPr>
            <a:fld id="{50339B87-1188-4F40-A8BD-ED004CEF9026}" type="slidenum">
              <a:rPr lang="en-US" altLang="zh-CN" smtClean="0"/>
              <a:pPr>
                <a:defRPr/>
              </a:pPr>
              <a:t>7</a:t>
            </a:fld>
            <a:endParaRPr lang="en-US" altLang="zh-C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Autofit/>
          </a:bodyPr>
          <a:lstStyle/>
          <a:p>
            <a:pPr eaLnBrk="1" hangingPunct="1"/>
            <a:r>
              <a:rPr lang="zh-CN" altLang="en-US" b="0" dirty="0"/>
              <a:t>太空中利用太阳能与地面利用的区别</a:t>
            </a:r>
          </a:p>
        </p:txBody>
      </p:sp>
      <p:sp>
        <p:nvSpPr>
          <p:cNvPr id="40963" name="Rectangle 3"/>
          <p:cNvSpPr>
            <a:spLocks noGrp="1" noChangeArrowheads="1"/>
          </p:cNvSpPr>
          <p:nvPr>
            <p:ph idx="1"/>
          </p:nvPr>
        </p:nvSpPr>
        <p:spPr/>
        <p:txBody>
          <a:bodyPr>
            <a:normAutofit fontScale="77500" lnSpcReduction="20000"/>
          </a:bodyPr>
          <a:lstStyle/>
          <a:p>
            <a:pPr algn="just">
              <a:lnSpc>
                <a:spcPct val="120000"/>
              </a:lnSpc>
              <a:buFontTx/>
              <a:buChar char="•"/>
            </a:pPr>
            <a:r>
              <a:rPr lang="zh-CN" altLang="en-US" dirty="0"/>
              <a:t>卫星的太阳能电池和地面光伏电站用电池板</a:t>
            </a:r>
            <a:r>
              <a:rPr lang="zh-CN" altLang="en-US" dirty="0">
                <a:solidFill>
                  <a:srgbClr val="FF0000"/>
                </a:solidFill>
              </a:rPr>
              <a:t>材料</a:t>
            </a:r>
            <a:r>
              <a:rPr lang="zh-CN" altLang="en-US" dirty="0"/>
              <a:t>不同，地面光伏电站目前常采用单晶硅、多晶硅、砷化镓聚光太阳能电池，目前地面电站效率最高的就是砷化镓聚光太阳能电池（效率在百分之</a:t>
            </a:r>
            <a:r>
              <a:rPr lang="en-US" altLang="zh-CN" dirty="0"/>
              <a:t>30</a:t>
            </a:r>
            <a:r>
              <a:rPr lang="zh-CN" altLang="en-US" dirty="0"/>
              <a:t>左右），而卫星用光伏板材质为</a:t>
            </a:r>
            <a:r>
              <a:rPr lang="zh-CN" altLang="en-US" dirty="0">
                <a:solidFill>
                  <a:srgbClr val="FF0000"/>
                </a:solidFill>
              </a:rPr>
              <a:t>砷化镓多结光伏电池</a:t>
            </a:r>
            <a:r>
              <a:rPr lang="zh-CN" altLang="en-US" dirty="0"/>
              <a:t>（效率为百分之</a:t>
            </a:r>
            <a:r>
              <a:rPr lang="en-US" altLang="zh-CN" dirty="0"/>
              <a:t>30-40</a:t>
            </a:r>
            <a:r>
              <a:rPr lang="zh-CN" altLang="en-US" dirty="0"/>
              <a:t>）</a:t>
            </a:r>
            <a:endParaRPr lang="en-US" altLang="zh-CN" dirty="0"/>
          </a:p>
          <a:p>
            <a:pPr algn="just">
              <a:lnSpc>
                <a:spcPct val="120000"/>
              </a:lnSpc>
              <a:buFontTx/>
              <a:buChar char="•"/>
            </a:pPr>
            <a:r>
              <a:rPr lang="zh-CN" altLang="en-US" dirty="0"/>
              <a:t>由于</a:t>
            </a:r>
            <a:r>
              <a:rPr lang="zh-CN" altLang="en-US" dirty="0">
                <a:solidFill>
                  <a:srgbClr val="FF0000"/>
                </a:solidFill>
              </a:rPr>
              <a:t>太空中温度较高</a:t>
            </a:r>
            <a:r>
              <a:rPr lang="zh-CN" altLang="en-US" dirty="0"/>
              <a:t>，硅光电池在</a:t>
            </a:r>
            <a:r>
              <a:rPr lang="en-US" altLang="zh-CN" dirty="0"/>
              <a:t>200℃</a:t>
            </a:r>
            <a:r>
              <a:rPr lang="zh-CN" altLang="en-US" dirty="0"/>
              <a:t>以上已经不能工作，而砷化镓太阳能电池对温度不敏感，极限较高</a:t>
            </a:r>
            <a:endParaRPr lang="en-US" altLang="zh-CN" dirty="0"/>
          </a:p>
          <a:p>
            <a:pPr algn="just">
              <a:lnSpc>
                <a:spcPct val="120000"/>
              </a:lnSpc>
              <a:buFontTx/>
              <a:buChar char="•"/>
            </a:pPr>
            <a:r>
              <a:rPr lang="zh-CN" altLang="en-US" dirty="0"/>
              <a:t>卫星用光伏帆板功率受卫星大小、功能影响，小型卫星太阳能帆板功率大多在</a:t>
            </a:r>
            <a:r>
              <a:rPr lang="en-US" altLang="zh-CN" dirty="0"/>
              <a:t>2-5 kW</a:t>
            </a:r>
          </a:p>
          <a:p>
            <a:pPr algn="just">
              <a:lnSpc>
                <a:spcPct val="120000"/>
              </a:lnSpc>
              <a:buFontTx/>
              <a:buChar char="•"/>
            </a:pPr>
            <a:r>
              <a:rPr lang="zh-CN" altLang="en-US" dirty="0"/>
              <a:t>卫星上用的光伏技术为什么不能普及：主要是砷化镓原材料价格昂贵</a:t>
            </a:r>
            <a:endParaRPr lang="en-US" altLang="zh-CN" dirty="0"/>
          </a:p>
        </p:txBody>
      </p:sp>
      <p:sp>
        <p:nvSpPr>
          <p:cNvPr id="9" name="灯片编号占位符 9">
            <a:extLst>
              <a:ext uri="{FF2B5EF4-FFF2-40B4-BE49-F238E27FC236}">
                <a16:creationId xmlns:a16="http://schemas.microsoft.com/office/drawing/2014/main" id="{7ED96A0D-98D7-48C3-AE9C-ECAC3F11474F}"/>
              </a:ext>
            </a:extLst>
          </p:cNvPr>
          <p:cNvSpPr>
            <a:spLocks noGrp="1"/>
          </p:cNvSpPr>
          <p:nvPr>
            <p:ph type="sldNum" sz="quarter" idx="12"/>
          </p:nvPr>
        </p:nvSpPr>
        <p:spPr/>
        <p:txBody>
          <a:bodyPr/>
          <a:lstStyle/>
          <a:p>
            <a:pPr defTabSz="685800" eaLnBrk="1" fontAlgn="auto" hangingPunct="1">
              <a:spcBef>
                <a:spcPts val="0"/>
              </a:spcBef>
              <a:spcAft>
                <a:spcPts val="0"/>
              </a:spcAft>
            </a:pPr>
            <a:fld id="{3B69331D-3A81-4C29-B0D5-B37FC50E5710}" type="slidenum">
              <a:rPr lang="zh-CN" altLang="en-US" smtClean="0">
                <a:solidFill>
                  <a:prstClr val="black">
                    <a:tint val="75000"/>
                  </a:prstClr>
                </a:solidFill>
              </a:rPr>
              <a:pPr defTabSz="685800" eaLnBrk="1" fontAlgn="auto" hangingPunct="1">
                <a:spcBef>
                  <a:spcPts val="0"/>
                </a:spcBef>
                <a:spcAft>
                  <a:spcPts val="0"/>
                </a:spcAft>
              </a:pPr>
              <a:t>70</a:t>
            </a:fld>
            <a:endParaRPr lang="zh-CN" altLang="en-US">
              <a:solidFill>
                <a:prstClr val="black">
                  <a:tint val="75000"/>
                </a:prstClr>
              </a:solidFill>
            </a:endParaRPr>
          </a:p>
        </p:txBody>
      </p:sp>
    </p:spTree>
    <p:extLst>
      <p:ext uri="{BB962C8B-B14F-4D97-AF65-F5344CB8AC3E}">
        <p14:creationId xmlns:p14="http://schemas.microsoft.com/office/powerpoint/2010/main" val="35518619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p:cNvSpPr>
            <a:spLocks noGrp="1"/>
          </p:cNvSpPr>
          <p:nvPr>
            <p:ph type="title"/>
          </p:nvPr>
        </p:nvSpPr>
        <p:spPr>
          <a:xfrm>
            <a:off x="457200" y="274638"/>
            <a:ext cx="8229600" cy="1143000"/>
          </a:xfrm>
        </p:spPr>
        <p:txBody>
          <a:bodyPr>
            <a:normAutofit/>
          </a:bodyPr>
          <a:lstStyle/>
          <a:p>
            <a:r>
              <a:rPr lang="zh-CN" altLang="en-US" b="0" dirty="0"/>
              <a:t>太阳能光伏电池的发展趋势</a:t>
            </a:r>
          </a:p>
        </p:txBody>
      </p:sp>
      <p:sp>
        <p:nvSpPr>
          <p:cNvPr id="142339" name="内容占位符 2"/>
          <p:cNvSpPr>
            <a:spLocks noGrp="1"/>
          </p:cNvSpPr>
          <p:nvPr>
            <p:ph idx="1"/>
          </p:nvPr>
        </p:nvSpPr>
        <p:spPr>
          <a:xfrm>
            <a:off x="683568" y="1600200"/>
            <a:ext cx="7776864" cy="4525963"/>
          </a:xfrm>
        </p:spPr>
        <p:txBody>
          <a:bodyPr/>
          <a:lstStyle/>
          <a:p>
            <a:r>
              <a:rPr lang="zh-CN" altLang="en-US" dirty="0"/>
              <a:t>降低成本、提高转换效率</a:t>
            </a:r>
          </a:p>
          <a:p>
            <a:pPr lvl="1"/>
            <a:r>
              <a:rPr lang="zh-CN" altLang="en-US" dirty="0"/>
              <a:t>晶硅太阳能电池，目前和未来相当长的时间内占主导地位。</a:t>
            </a:r>
          </a:p>
          <a:p>
            <a:pPr lvl="1"/>
            <a:r>
              <a:rPr lang="zh-CN" altLang="en-US" dirty="0"/>
              <a:t>多结</a:t>
            </a:r>
            <a:r>
              <a:rPr lang="en-US" altLang="zh-CN" dirty="0"/>
              <a:t>GaAs</a:t>
            </a:r>
            <a:r>
              <a:rPr lang="zh-CN" altLang="en-US" dirty="0"/>
              <a:t>基电池，高倍聚光、高效率，地面应用需要进一步降低成本。</a:t>
            </a:r>
          </a:p>
          <a:p>
            <a:pPr lvl="1"/>
            <a:r>
              <a:rPr lang="zh-CN" altLang="en-US" dirty="0"/>
              <a:t>薄膜、有机</a:t>
            </a:r>
            <a:r>
              <a:rPr lang="en-US" altLang="zh-CN" dirty="0"/>
              <a:t>/</a:t>
            </a:r>
            <a:r>
              <a:rPr lang="zh-CN" altLang="en-US" dirty="0"/>
              <a:t>聚合物太阳能电池，低成本的潜在优势，性价比还有待提高。</a:t>
            </a:r>
            <a:endParaRPr lang="en-US" altLang="zh-CN" dirty="0"/>
          </a:p>
          <a:p>
            <a:endParaRPr lang="zh-CN" altLang="en-US" dirty="0"/>
          </a:p>
        </p:txBody>
      </p:sp>
      <p:sp>
        <p:nvSpPr>
          <p:cNvPr id="2" name="页脚占位符 1">
            <a:extLst>
              <a:ext uri="{FF2B5EF4-FFF2-40B4-BE49-F238E27FC236}">
                <a16:creationId xmlns:a16="http://schemas.microsoft.com/office/drawing/2014/main" id="{F75AA9C5-4BC4-428B-9FC9-AE9F8F9982D6}"/>
              </a:ext>
            </a:extLst>
          </p:cNvPr>
          <p:cNvSpPr>
            <a:spLocks noGrp="1"/>
          </p:cNvSpPr>
          <p:nvPr>
            <p:ph type="ftr" sz="quarter" idx="11"/>
          </p:nvPr>
        </p:nvSpPr>
        <p:spPr>
          <a:xfrm>
            <a:off x="3124200" y="6356350"/>
            <a:ext cx="2895600" cy="365125"/>
          </a:xfrm>
        </p:spPr>
        <p:txBody>
          <a:bodyPr/>
          <a:lstStyle/>
          <a:p>
            <a:r>
              <a:rPr lang="zh-CN" altLang="en-US"/>
              <a:t>集成光电子学概论</a:t>
            </a:r>
            <a:endParaRPr lang="zh-CN" altLang="en-US" dirty="0"/>
          </a:p>
        </p:txBody>
      </p:sp>
      <p:sp>
        <p:nvSpPr>
          <p:cNvPr id="3" name="灯片编号占位符 2">
            <a:extLst>
              <a:ext uri="{FF2B5EF4-FFF2-40B4-BE49-F238E27FC236}">
                <a16:creationId xmlns:a16="http://schemas.microsoft.com/office/drawing/2014/main" id="{1A976956-AB5D-4FB8-B0A9-AD7AFC882DC7}"/>
              </a:ext>
            </a:extLst>
          </p:cNvPr>
          <p:cNvSpPr>
            <a:spLocks noGrp="1"/>
          </p:cNvSpPr>
          <p:nvPr>
            <p:ph type="sldNum" sz="quarter" idx="12"/>
          </p:nvPr>
        </p:nvSpPr>
        <p:spPr>
          <a:xfrm>
            <a:off x="6553200" y="6356350"/>
            <a:ext cx="2133600" cy="365125"/>
          </a:xfrm>
        </p:spPr>
        <p:txBody>
          <a:bodyPr/>
          <a:lstStyle/>
          <a:p>
            <a:fld id="{0C913308-F349-4B6D-A68A-DD1791B4A57B}" type="slidenum">
              <a:rPr lang="zh-CN" altLang="en-US" smtClean="0"/>
              <a:pPr/>
              <a:t>71</a:t>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a:bodyPr>
          <a:lstStyle/>
          <a:p>
            <a:pPr eaLnBrk="1" hangingPunct="1"/>
            <a:r>
              <a:rPr lang="zh-CN" altLang="en-US" sz="4000" dirty="0">
                <a:latin typeface="Times New Roman" panose="02020603050405020304" pitchFamily="18" charset="0"/>
                <a:ea typeface="宋体" panose="02010600030101010101" pitchFamily="2" charset="-122"/>
                <a:cs typeface="Times New Roman" panose="02020603050405020304" pitchFamily="18" charset="0"/>
              </a:rPr>
              <a:t>太阳能利用</a:t>
            </a:r>
          </a:p>
        </p:txBody>
      </p:sp>
      <p:sp>
        <p:nvSpPr>
          <p:cNvPr id="10243" name="Rectangle 3"/>
          <p:cNvSpPr>
            <a:spLocks noGrp="1" noChangeArrowheads="1"/>
          </p:cNvSpPr>
          <p:nvPr>
            <p:ph sz="half" idx="1"/>
          </p:nvPr>
        </p:nvSpPr>
        <p:spPr>
          <a:xfrm>
            <a:off x="683568" y="1600200"/>
            <a:ext cx="7776864" cy="4061048"/>
          </a:xfrm>
        </p:spPr>
        <p:txBody>
          <a:bodyPr/>
          <a:lstStyle/>
          <a:p>
            <a:pPr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目的：</a:t>
            </a:r>
          </a:p>
          <a:p>
            <a:pPr lvl="1"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尽可能经济、高效的将太阳光谱转化成人类所需要的能量形式</a:t>
            </a:r>
          </a:p>
          <a:p>
            <a:pPr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主要技术手段：</a:t>
            </a:r>
          </a:p>
          <a:p>
            <a:pPr lvl="1"/>
            <a:r>
              <a:rPr lang="zh-CN" altLang="en-US" dirty="0">
                <a:latin typeface="Times New Roman" panose="02020603050405020304" pitchFamily="18" charset="0"/>
                <a:ea typeface="宋体" panose="02010600030101010101" pitchFamily="2" charset="-122"/>
                <a:cs typeface="Times New Roman" panose="02020603050405020304" pitchFamily="18" charset="0"/>
              </a:rPr>
              <a:t>光热转换</a:t>
            </a:r>
          </a:p>
          <a:p>
            <a:pPr lvl="1"/>
            <a:r>
              <a:rPr lang="zh-CN" altLang="en-US" dirty="0">
                <a:latin typeface="Times New Roman" panose="02020603050405020304" pitchFamily="18" charset="0"/>
                <a:ea typeface="宋体" panose="02010600030101010101" pitchFamily="2" charset="-122"/>
                <a:cs typeface="Times New Roman" panose="02020603050405020304" pitchFamily="18" charset="0"/>
              </a:rPr>
              <a:t>光电转换</a:t>
            </a:r>
          </a:p>
          <a:p>
            <a:pPr lvl="1"/>
            <a:r>
              <a:rPr lang="zh-CN" altLang="en-US" dirty="0">
                <a:latin typeface="Times New Roman" panose="02020603050405020304" pitchFamily="18" charset="0"/>
                <a:ea typeface="宋体" panose="02010600030101010101" pitchFamily="2" charset="-122"/>
                <a:cs typeface="Times New Roman" panose="02020603050405020304" pitchFamily="18" charset="0"/>
              </a:rPr>
              <a:t>光化学转换</a:t>
            </a:r>
          </a:p>
        </p:txBody>
      </p:sp>
      <p:sp>
        <p:nvSpPr>
          <p:cNvPr id="2" name="页脚占位符 1">
            <a:extLst>
              <a:ext uri="{FF2B5EF4-FFF2-40B4-BE49-F238E27FC236}">
                <a16:creationId xmlns:a16="http://schemas.microsoft.com/office/drawing/2014/main" id="{6CE1ED4E-33D1-467F-827E-EFD4FAEE7624}"/>
              </a:ext>
            </a:extLst>
          </p:cNvPr>
          <p:cNvSpPr>
            <a:spLocks noGrp="1"/>
          </p:cNvSpPr>
          <p:nvPr>
            <p:ph type="ftr" sz="quarter" idx="11"/>
          </p:nvPr>
        </p:nvSpPr>
        <p:spPr/>
        <p:txBody>
          <a:bodyPr/>
          <a:lstStyle/>
          <a:p>
            <a:r>
              <a:rPr lang="zh-CN" altLang="en-US"/>
              <a:t>集成光电子学概论</a:t>
            </a:r>
            <a:endParaRPr lang="zh-CN" altLang="en-US" dirty="0"/>
          </a:p>
        </p:txBody>
      </p:sp>
      <p:sp>
        <p:nvSpPr>
          <p:cNvPr id="3" name="灯片编号占位符 2">
            <a:extLst>
              <a:ext uri="{FF2B5EF4-FFF2-40B4-BE49-F238E27FC236}">
                <a16:creationId xmlns:a16="http://schemas.microsoft.com/office/drawing/2014/main" id="{C291C19E-4CAA-4455-8036-03EC3889EF46}"/>
              </a:ext>
            </a:extLst>
          </p:cNvPr>
          <p:cNvSpPr>
            <a:spLocks noGrp="1"/>
          </p:cNvSpPr>
          <p:nvPr>
            <p:ph type="sldNum" sz="quarter" idx="12"/>
          </p:nvPr>
        </p:nvSpPr>
        <p:spPr/>
        <p:txBody>
          <a:bodyPr/>
          <a:lstStyle/>
          <a:p>
            <a:fld id="{0C913308-F349-4B6D-A68A-DD1791B4A57B}" type="slidenum">
              <a:rPr lang="zh-CN" altLang="en-US" smtClean="0"/>
              <a:pPr/>
              <a:t>8</a:t>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marL="1117600" indent="-1117600"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7.2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太阳能光热转换技术</a:t>
            </a:r>
          </a:p>
        </p:txBody>
      </p:sp>
      <p:sp>
        <p:nvSpPr>
          <p:cNvPr id="14339" name="Rectangle 3"/>
          <p:cNvSpPr>
            <a:spLocks noGrp="1" noChangeArrowheads="1"/>
          </p:cNvSpPr>
          <p:nvPr>
            <p:ph idx="1"/>
          </p:nvPr>
        </p:nvSpPr>
        <p:spPr/>
        <p:txBody>
          <a:bodyPr/>
          <a:lstStyle/>
          <a:p>
            <a:r>
              <a:rPr lang="zh-CN" altLang="en-US" sz="3200" dirty="0">
                <a:latin typeface="Times New Roman" panose="02020603050405020304" pitchFamily="18" charset="0"/>
                <a:ea typeface="宋体" panose="02010600030101010101" pitchFamily="2" charset="-122"/>
                <a:cs typeface="Times New Roman" panose="02020603050405020304" pitchFamily="18" charset="0"/>
              </a:rPr>
              <a:t>太阳能集热器简介</a:t>
            </a:r>
          </a:p>
          <a:p>
            <a:r>
              <a:rPr lang="zh-CN" altLang="en-US" sz="3200" dirty="0">
                <a:latin typeface="Times New Roman" panose="02020603050405020304" pitchFamily="18" charset="0"/>
                <a:ea typeface="宋体" panose="02010600030101010101" pitchFamily="2" charset="-122"/>
                <a:cs typeface="Times New Roman" panose="02020603050405020304" pitchFamily="18" charset="0"/>
              </a:rPr>
              <a:t>太阳能集热器关键技术</a:t>
            </a:r>
          </a:p>
          <a:p>
            <a:pPr lvl="1" eaLnBrk="1" hangingPunct="1"/>
            <a:r>
              <a:rPr lang="zh-CN" altLang="en-US" sz="3200" dirty="0">
                <a:latin typeface="Times New Roman" panose="02020603050405020304" pitchFamily="18" charset="0"/>
                <a:ea typeface="宋体" panose="02010600030101010101" pitchFamily="2" charset="-122"/>
                <a:cs typeface="Times New Roman" panose="02020603050405020304" pitchFamily="18" charset="0"/>
              </a:rPr>
              <a:t>选择性吸收涂层</a:t>
            </a:r>
          </a:p>
          <a:p>
            <a:pPr lvl="1" eaLnBrk="1" hangingPunct="1"/>
            <a:r>
              <a:rPr lang="zh-CN" altLang="en-US" sz="3200" dirty="0">
                <a:latin typeface="Times New Roman" panose="02020603050405020304" pitchFamily="18" charset="0"/>
                <a:ea typeface="宋体" panose="02010600030101010101" pitchFamily="2" charset="-122"/>
                <a:cs typeface="Times New Roman" panose="02020603050405020304" pitchFamily="18" charset="0"/>
              </a:rPr>
              <a:t>真空维持技术</a:t>
            </a:r>
          </a:p>
          <a:p>
            <a:r>
              <a:rPr lang="zh-CN" altLang="en-US" sz="3200" dirty="0">
                <a:latin typeface="Times New Roman" panose="02020603050405020304" pitchFamily="18" charset="0"/>
                <a:ea typeface="宋体" panose="02010600030101010101" pitchFamily="2" charset="-122"/>
                <a:cs typeface="Times New Roman" panose="02020603050405020304" pitchFamily="18" charset="0"/>
              </a:rPr>
              <a:t>未来发展方向</a:t>
            </a:r>
          </a:p>
          <a:p>
            <a:pPr marL="609600" indent="-609600" eaLnBrk="1" hangingPunct="1">
              <a:buFontTx/>
              <a:buAutoNum type="arabicPeriod"/>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页脚占位符 1">
            <a:extLst>
              <a:ext uri="{FF2B5EF4-FFF2-40B4-BE49-F238E27FC236}">
                <a16:creationId xmlns:a16="http://schemas.microsoft.com/office/drawing/2014/main" id="{A49668FB-A2F8-4DC6-8717-C235EF95CEAF}"/>
              </a:ext>
            </a:extLst>
          </p:cNvPr>
          <p:cNvSpPr>
            <a:spLocks noGrp="1"/>
          </p:cNvSpPr>
          <p:nvPr>
            <p:ph type="ftr" sz="quarter" idx="11"/>
          </p:nvPr>
        </p:nvSpPr>
        <p:spPr/>
        <p:txBody>
          <a:bodyPr/>
          <a:lstStyle/>
          <a:p>
            <a:r>
              <a:rPr lang="zh-CN" altLang="en-US"/>
              <a:t>集成光电子学概论</a:t>
            </a:r>
            <a:endParaRPr lang="zh-CN" altLang="en-US" dirty="0"/>
          </a:p>
        </p:txBody>
      </p:sp>
      <p:sp>
        <p:nvSpPr>
          <p:cNvPr id="3" name="灯片编号占位符 2">
            <a:extLst>
              <a:ext uri="{FF2B5EF4-FFF2-40B4-BE49-F238E27FC236}">
                <a16:creationId xmlns:a16="http://schemas.microsoft.com/office/drawing/2014/main" id="{65675C6B-8779-4A06-B759-D1EECE579FB2}"/>
              </a:ext>
            </a:extLst>
          </p:cNvPr>
          <p:cNvSpPr>
            <a:spLocks noGrp="1"/>
          </p:cNvSpPr>
          <p:nvPr>
            <p:ph type="sldNum" sz="quarter" idx="12"/>
          </p:nvPr>
        </p:nvSpPr>
        <p:spPr/>
        <p:txBody>
          <a:bodyPr/>
          <a:lstStyle/>
          <a:p>
            <a:fld id="{0C913308-F349-4B6D-A68A-DD1791B4A57B}" type="slidenum">
              <a:rPr lang="zh-CN" altLang="en-US" smtClean="0"/>
              <a:pPr/>
              <a:t>9</a:t>
            </a:fld>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7083</TotalTime>
  <Words>6173</Words>
  <Application>Microsoft Office PowerPoint</Application>
  <PresentationFormat>On-screen Show (4:3)</PresentationFormat>
  <Paragraphs>828</Paragraphs>
  <Slides>71</Slides>
  <Notes>15</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6</vt:i4>
      </vt:variant>
      <vt:variant>
        <vt:lpstr>Slide Titles</vt:lpstr>
      </vt:variant>
      <vt:variant>
        <vt:i4>71</vt:i4>
      </vt:variant>
    </vt:vector>
  </HeadingPairs>
  <TitlesOfParts>
    <vt:vector size="88" baseType="lpstr">
      <vt:lpstr>Adobe 黑体 Std R</vt:lpstr>
      <vt:lpstr>等线</vt:lpstr>
      <vt:lpstr>等线 Light</vt:lpstr>
      <vt:lpstr>微软雅黑</vt:lpstr>
      <vt:lpstr>宋体</vt:lpstr>
      <vt:lpstr>Arial</vt:lpstr>
      <vt:lpstr>Calibri</vt:lpstr>
      <vt:lpstr>Times New Roman</vt:lpstr>
      <vt:lpstr>Wingdings</vt:lpstr>
      <vt:lpstr>Office 主题</vt:lpstr>
      <vt:lpstr>Office 主题​​</vt:lpstr>
      <vt:lpstr>Graph</vt:lpstr>
      <vt:lpstr>BMP 图象</vt:lpstr>
      <vt:lpstr>Image</vt:lpstr>
      <vt:lpstr>Equation</vt:lpstr>
      <vt:lpstr>Visio</vt:lpstr>
      <vt:lpstr>位图图像</vt:lpstr>
      <vt:lpstr>第七讲 太阳能光热和 光电转换技术 </vt:lpstr>
      <vt:lpstr>主要内容</vt:lpstr>
      <vt:lpstr>7.1 引言</vt:lpstr>
      <vt:lpstr>传统化石能源的缺点</vt:lpstr>
      <vt:lpstr>可再生能源的战略地位</vt:lpstr>
      <vt:lpstr>我国丰富的太阳能资源</vt:lpstr>
      <vt:lpstr>太阳光谱</vt:lpstr>
      <vt:lpstr>太阳能利用</vt:lpstr>
      <vt:lpstr>7.2 太阳能光热转换技术</vt:lpstr>
      <vt:lpstr> 太阳能集热器发展历史</vt:lpstr>
      <vt:lpstr>太阳能集热器基本原理</vt:lpstr>
      <vt:lpstr>集热器的能量平衡方程</vt:lpstr>
      <vt:lpstr>集热器效率</vt:lpstr>
      <vt:lpstr>集热器效率方程与效率曲线</vt:lpstr>
      <vt:lpstr>影响最大集热效率0的因素</vt:lpstr>
      <vt:lpstr>影响热损系数UL的因素</vt:lpstr>
      <vt:lpstr> 太阳能选择性吸收涂层</vt:lpstr>
      <vt:lpstr>太阳选择性吸收涂层基本分类</vt:lpstr>
      <vt:lpstr>多层渐变涂层</vt:lpstr>
      <vt:lpstr>光干涉涂层</vt:lpstr>
      <vt:lpstr>光学陷阱涂层</vt:lpstr>
      <vt:lpstr>本征吸收涂层</vt:lpstr>
      <vt:lpstr>金属陶瓷涂层</vt:lpstr>
      <vt:lpstr>选择性吸收涂层的制备方法</vt:lpstr>
      <vt:lpstr>目前主要应用</vt:lpstr>
      <vt:lpstr>我系太阳能研究历史</vt:lpstr>
      <vt:lpstr>太阳能热水器生产线</vt:lpstr>
      <vt:lpstr>未来发展方向</vt:lpstr>
      <vt:lpstr>槽式太阳能热发电</vt:lpstr>
      <vt:lpstr>槽式太阳能热发电</vt:lpstr>
      <vt:lpstr>高温太阳能真空集热管</vt:lpstr>
      <vt:lpstr>7.3 太阳能光电转换技术</vt:lpstr>
      <vt:lpstr>太阳能电池发展历史</vt:lpstr>
      <vt:lpstr>太阳能电池发展历史</vt:lpstr>
      <vt:lpstr>光生伏特效应——太阳能电池的工作原理</vt:lpstr>
      <vt:lpstr>光生伏特效应——太阳能电池的工作原理</vt:lpstr>
      <vt:lpstr>影响太阳能电池转换效率的主要因素</vt:lpstr>
      <vt:lpstr>太阳能电池的电学特性1</vt:lpstr>
      <vt:lpstr>太阳能电池的电学特性2</vt:lpstr>
      <vt:lpstr>太阳能电池的电学特性3</vt:lpstr>
      <vt:lpstr>太阳能电池的电学特性4</vt:lpstr>
      <vt:lpstr>太阳能电池分类</vt:lpstr>
      <vt:lpstr>太阳能电池分类</vt:lpstr>
      <vt:lpstr>太阳能电池对材料的要求</vt:lpstr>
      <vt:lpstr>太阳能光伏电池的发展现状</vt:lpstr>
      <vt:lpstr>太阳能光伏电池的发展现状</vt:lpstr>
      <vt:lpstr>晶体硅材料特点</vt:lpstr>
      <vt:lpstr>硅太阳能电池发展历史</vt:lpstr>
      <vt:lpstr>硅太阳能电池发展历史</vt:lpstr>
      <vt:lpstr>硅太阳能电池发展历史</vt:lpstr>
      <vt:lpstr>硅太阳能电池发展历史</vt:lpstr>
      <vt:lpstr>目前晶硅电池的效率纪录~26.3%</vt:lpstr>
      <vt:lpstr>晶硅电池占主导地位的原因</vt:lpstr>
      <vt:lpstr>GaAs基太阳能电池的优点</vt:lpstr>
      <vt:lpstr>GaAs基太阳能电池的主要用途</vt:lpstr>
      <vt:lpstr>GaAs太阳能电池的技术发展过程</vt:lpstr>
      <vt:lpstr>GaAs单结太阳能电池</vt:lpstr>
      <vt:lpstr>GaAs/Ge单结太阳能电池</vt:lpstr>
      <vt:lpstr>多结太阳能电池</vt:lpstr>
      <vt:lpstr>GaInP/GaAs双结太阳能电池</vt:lpstr>
      <vt:lpstr>GaInP/GaAs/Ge三结太阳能电池</vt:lpstr>
      <vt:lpstr>InGaP/GaAs/Ge电池结构及技术难点</vt:lpstr>
      <vt:lpstr>改进能带结构</vt:lpstr>
      <vt:lpstr>PowerPoint Presentation</vt:lpstr>
      <vt:lpstr>分光太阳能电池</vt:lpstr>
      <vt:lpstr>新型太阳能电池材料——有机金属卤化物钙钛矿材料</vt:lpstr>
      <vt:lpstr>PowerPoint Presentation</vt:lpstr>
      <vt:lpstr>钙钛矿太阳能电池的效率</vt:lpstr>
      <vt:lpstr>钙钛矿太阳能电池面临的挑战</vt:lpstr>
      <vt:lpstr>太空中利用太阳能与地面利用的区别</vt:lpstr>
      <vt:lpstr>太阳能光伏电池的发展趋势</vt:lpstr>
    </vt:vector>
  </TitlesOfParts>
  <Company>Oelab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中温太阳能集热管</dc:title>
  <dc:creator>Wang Jian</dc:creator>
  <cp:lastModifiedBy>Chenyang Sun</cp:lastModifiedBy>
  <cp:revision>317</cp:revision>
  <dcterms:created xsi:type="dcterms:W3CDTF">2007-12-30T01:06:31Z</dcterms:created>
  <dcterms:modified xsi:type="dcterms:W3CDTF">2023-12-20T13:29:38Z</dcterms:modified>
</cp:coreProperties>
</file>